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9" r:id="rId4"/>
    <p:sldId id="260" r:id="rId5"/>
    <p:sldId id="261" r:id="rId6"/>
    <p:sldId id="262" r:id="rId7"/>
    <p:sldId id="263" r:id="rId8"/>
    <p:sldId id="275" r:id="rId9"/>
    <p:sldId id="264" r:id="rId10"/>
    <p:sldId id="265" r:id="rId11"/>
    <p:sldId id="266" r:id="rId12"/>
    <p:sldId id="267" r:id="rId13"/>
    <p:sldId id="274" r:id="rId14"/>
    <p:sldId id="268" r:id="rId15"/>
    <p:sldId id="269" r:id="rId16"/>
    <p:sldId id="270" r:id="rId17"/>
    <p:sldId id="273" r:id="rId18"/>
    <p:sldId id="257"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102" d="100"/>
          <a:sy n="102" d="100"/>
        </p:scale>
        <p:origin x="82" y="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7/16/2026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7/16/2026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ursuit.unimelb.edu.au/podcasts/academic-freedom-amp-free-speech-in-universities"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engawhite.nz/2016/06/21/libraries-are-about-people/"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physics.stackexchange.com/questions/154951/why-do-sunbeams-diverge-even-though-the-sun-is-much-more-than-a-few-kilometers-a"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ahlness/1047709810"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iloveandneedmydaughter.blogspot.com/2014/06/social-media-free-speech.html" TargetMode="External"/><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ddleeastmonitor.com/20200528-islamic-scholars-ngos-call-for-makkah-madinah-to-be-placed-under-international-control/" TargetMode="External"/><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faith4fragileplanet.blogspot.com/2018/02/love-god-love-gods-creation.html"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odfreephotos.com/united-states/wisconsin/whitefish-dunes-state-park/wisconsin-whitefish-dunes-state-park-bright-sun-rising.jpg.php"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inlandfoodwise.online/web/archive/pilcher-property-in-vinegar-flats-subject-of-city-sponsored-tour"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video" Target="https://www.youtube.com/embed/Yf6C0L_7-CA?feature=oembed" TargetMode="External"/><Relationship Id="rId4" Type="http://schemas.openxmlformats.org/officeDocument/2006/relationships/hyperlink" Target="https://www.youtube.com/watch?v=Yf6C0L_7-CA"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MwkGWkIPtuQ"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JYDe7u6xqi8?feature=oembed" TargetMode="External"/><Relationship Id="rId4" Type="http://schemas.openxmlformats.org/officeDocument/2006/relationships/hyperlink" Target="https://www.youtube.com/watch?v=JYDe7u6xqi8"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flickr.com/photos/boston_public_library/4100762763/" TargetMode="External"/><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tasnimnews.com/en/news/2016/09/27/1197576/pakistan-denounces-indian-un-speech-as-litany-of-falsehoods"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courses.lumenlearning.com/wm-abnormalpsych/chapter/communication-disorders/" TargetMode="External"/><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wikigallery.org/wiki/painting_371267/Paul-Seignac/La-Reprimande" TargetMode="External"/><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freeimageslive.co.uk/free_stock_image/hope-concept-jpg" TargetMode="External"/><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pexels.com/photo/two-men-walking-on-way-in-between-trees-1251282/" TargetMode="External"/><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in front of a crowd of people&#10;&#10;Description automatically generated with medium confidence">
            <a:extLst>
              <a:ext uri="{FF2B5EF4-FFF2-40B4-BE49-F238E27FC236}">
                <a16:creationId xmlns:a16="http://schemas.microsoft.com/office/drawing/2014/main" id="{AD8BEB1D-0E55-838B-2651-3414AB46ADC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595" r="19535"/>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3" name="Freeform: Shape 12">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477981" y="1079702"/>
            <a:ext cx="3789219" cy="2746872"/>
          </a:xfrm>
        </p:spPr>
        <p:txBody>
          <a:bodyPr anchor="b">
            <a:normAutofit/>
          </a:bodyPr>
          <a:lstStyle/>
          <a:p>
            <a:pPr algn="l"/>
            <a:r>
              <a:rPr lang="en-US" sz="6200" b="1" dirty="0">
                <a:latin typeface="Arial" panose="020B0604020202020204" pitchFamily="34" charset="0"/>
                <a:cs typeface="Arial" panose="020B0604020202020204" pitchFamily="34" charset="0"/>
              </a:rPr>
              <a:t>Words &amp; Eloquent Speech</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820881" y="5786341"/>
            <a:ext cx="1884219" cy="445976"/>
          </a:xfrm>
        </p:spPr>
        <p:txBody>
          <a:bodyPr>
            <a:normAutofit lnSpcReduction="10000"/>
          </a:bodyPr>
          <a:lstStyle/>
          <a:p>
            <a:pPr algn="l"/>
            <a:r>
              <a:rPr lang="en-US" sz="2800" b="1" dirty="0"/>
              <a:t>Tucker, GA</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reading a book to a person in a garment&#10;&#10;Description automatically generated with medium confidence">
            <a:extLst>
              <a:ext uri="{FF2B5EF4-FFF2-40B4-BE49-F238E27FC236}">
                <a16:creationId xmlns:a16="http://schemas.microsoft.com/office/drawing/2014/main" id="{DF98B22A-09FD-E173-9AF7-55C4EF5C0C4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7637" b="23138"/>
          <a:stretch/>
        </p:blipFill>
        <p:spPr>
          <a:xfrm>
            <a:off x="19078" y="430"/>
            <a:ext cx="8115280" cy="6408311"/>
          </a:xfrm>
          <a:prstGeom prst="rect">
            <a:avLst/>
          </a:prstGeom>
        </p:spPr>
      </p:pic>
      <p:sp>
        <p:nvSpPr>
          <p:cNvPr id="3" name="TextBox 2">
            <a:extLst>
              <a:ext uri="{FF2B5EF4-FFF2-40B4-BE49-F238E27FC236}">
                <a16:creationId xmlns:a16="http://schemas.microsoft.com/office/drawing/2014/main" id="{FD478B2A-74AC-0EAB-9A7E-1E2495F0D3F0}"/>
              </a:ext>
            </a:extLst>
          </p:cNvPr>
          <p:cNvSpPr txBox="1"/>
          <p:nvPr/>
        </p:nvSpPr>
        <p:spPr>
          <a:xfrm>
            <a:off x="8349018" y="1146199"/>
            <a:ext cx="3628319" cy="3439053"/>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effectLst/>
              </a:rPr>
              <a:t>Do not speak anything harsh. Those who are spoken to will answer you. Angry talk is painful, and retaliation will touch you.</a:t>
            </a:r>
            <a:endParaRPr lang="en-US" sz="2800" dirty="0">
              <a:effectLst/>
            </a:endParaRPr>
          </a:p>
          <a:p>
            <a:pPr marL="114300" marR="0" algn="r">
              <a:lnSpc>
                <a:spcPct val="90000"/>
              </a:lnSpc>
              <a:spcBef>
                <a:spcPts val="0"/>
              </a:spcBef>
              <a:spcAft>
                <a:spcPts val="0"/>
              </a:spcAft>
            </a:pPr>
            <a:r>
              <a:rPr lang="en-US" sz="2400" b="1" dirty="0">
                <a:effectLst/>
              </a:rPr>
              <a:t>Buddhism, </a:t>
            </a:r>
          </a:p>
          <a:p>
            <a:pPr marL="114300" marR="0" algn="r">
              <a:lnSpc>
                <a:spcPct val="90000"/>
              </a:lnSpc>
              <a:spcBef>
                <a:spcPts val="0"/>
              </a:spcBef>
              <a:spcAft>
                <a:spcPts val="0"/>
              </a:spcAft>
            </a:pPr>
            <a:r>
              <a:rPr lang="en-US" sz="2400" b="1" dirty="0">
                <a:effectLst/>
              </a:rPr>
              <a:t>Dhammapada </a:t>
            </a:r>
            <a:r>
              <a:rPr lang="en-US" sz="2800" b="1" dirty="0">
                <a:effectLst/>
              </a:rPr>
              <a:t>133</a:t>
            </a:r>
            <a:endParaRPr lang="en-US" sz="2800" dirty="0">
              <a:effectLst/>
            </a:endParaRP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748286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10143C-ECA5-04B5-5CF0-A32883E061BF}"/>
              </a:ext>
            </a:extLst>
          </p:cNvPr>
          <p:cNvSpPr txBox="1"/>
          <p:nvPr/>
        </p:nvSpPr>
        <p:spPr>
          <a:xfrm>
            <a:off x="209550" y="2872898"/>
            <a:ext cx="4933950" cy="3748471"/>
          </a:xfrm>
          <a:prstGeom prst="rect">
            <a:avLst/>
          </a:prstGeom>
        </p:spPr>
        <p:txBody>
          <a:bodyPr vert="horz" lIns="91440" tIns="45720" rIns="91440" bIns="45720" rtlCol="0">
            <a:noAutofit/>
          </a:bodyPr>
          <a:lstStyle/>
          <a:p>
            <a:pPr marR="0">
              <a:spcBef>
                <a:spcPts val="0"/>
              </a:spcBef>
            </a:pPr>
            <a:r>
              <a:rPr lang="en-US" sz="2600" b="1" dirty="0">
                <a:effectLst/>
              </a:rPr>
              <a:t>    Express yourself completely, then keep quiet.</a:t>
            </a:r>
            <a:endParaRPr lang="en-US" sz="2600" dirty="0">
              <a:effectLst/>
            </a:endParaRPr>
          </a:p>
          <a:p>
            <a:pPr marR="0">
              <a:spcBef>
                <a:spcPts val="0"/>
              </a:spcBef>
            </a:pPr>
            <a:r>
              <a:rPr lang="en-US" sz="2600" b="1" dirty="0">
                <a:effectLst/>
              </a:rPr>
              <a:t>    Be like the forces of nature:</a:t>
            </a:r>
            <a:endParaRPr lang="en-US" sz="2600" dirty="0">
              <a:effectLst/>
            </a:endParaRPr>
          </a:p>
          <a:p>
            <a:pPr marR="0">
              <a:spcBef>
                <a:spcPts val="0"/>
              </a:spcBef>
            </a:pPr>
            <a:r>
              <a:rPr lang="en-US" sz="2600" b="1" dirty="0">
                <a:effectLst/>
              </a:rPr>
              <a:t>when it blows, there is only wind;</a:t>
            </a:r>
            <a:endParaRPr lang="en-US" sz="2600" dirty="0">
              <a:effectLst/>
            </a:endParaRPr>
          </a:p>
          <a:p>
            <a:pPr marR="0">
              <a:spcBef>
                <a:spcPts val="0"/>
              </a:spcBef>
            </a:pPr>
            <a:r>
              <a:rPr lang="en-US" sz="2600" b="1" dirty="0">
                <a:effectLst/>
              </a:rPr>
              <a:t>when it rains, there is only rain;</a:t>
            </a:r>
            <a:endParaRPr lang="en-US" sz="2600" dirty="0">
              <a:effectLst/>
            </a:endParaRPr>
          </a:p>
          <a:p>
            <a:pPr marR="0">
              <a:spcBef>
                <a:spcPts val="0"/>
              </a:spcBef>
            </a:pPr>
            <a:r>
              <a:rPr lang="en-US" sz="2600" b="1" dirty="0">
                <a:effectLst/>
              </a:rPr>
              <a:t>when the clouds pass, the sun shines through. </a:t>
            </a:r>
            <a:endParaRPr lang="en-US" sz="2600" dirty="0">
              <a:effectLst/>
            </a:endParaRPr>
          </a:p>
          <a:p>
            <a:pPr marR="0" algn="r">
              <a:spcBef>
                <a:spcPts val="0"/>
              </a:spcBef>
            </a:pPr>
            <a:r>
              <a:rPr lang="en-US" sz="2200" b="1" dirty="0">
                <a:effectLst/>
              </a:rPr>
              <a:t>Taoism, </a:t>
            </a:r>
          </a:p>
          <a:p>
            <a:pPr marR="0" algn="r">
              <a:spcBef>
                <a:spcPts val="0"/>
              </a:spcBef>
            </a:pPr>
            <a:r>
              <a:rPr lang="en-US" sz="2200" b="1" i="1" dirty="0">
                <a:effectLst/>
              </a:rPr>
              <a:t>Tao Te Ching</a:t>
            </a:r>
            <a:r>
              <a:rPr lang="en-US" sz="2200" b="1" dirty="0">
                <a:effectLst/>
              </a:rPr>
              <a:t>, Chap 23</a:t>
            </a:r>
            <a:endParaRPr lang="en-US" sz="2200" dirty="0">
              <a:effectLst/>
            </a:endParaRPr>
          </a:p>
        </p:txBody>
      </p:sp>
      <p:pic>
        <p:nvPicPr>
          <p:cNvPr id="4" name="Picture 3" descr="A picture containing mountain, sky, outdoor, grass&#10;&#10;Description automatically generated">
            <a:extLst>
              <a:ext uri="{FF2B5EF4-FFF2-40B4-BE49-F238E27FC236}">
                <a16:creationId xmlns:a16="http://schemas.microsoft.com/office/drawing/2014/main" id="{869FA11E-8964-C5FC-187E-EB53F41A922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073" r="2598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0565149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outside&#10;&#10;Description automatically generated with medium confidence">
            <a:extLst>
              <a:ext uri="{FF2B5EF4-FFF2-40B4-BE49-F238E27FC236}">
                <a16:creationId xmlns:a16="http://schemas.microsoft.com/office/drawing/2014/main" id="{2D762789-5FB3-3AAA-FB4F-C7016309FCA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0306" r="13837"/>
          <a:stretch/>
        </p:blipFill>
        <p:spPr>
          <a:xfrm>
            <a:off x="1" y="10"/>
            <a:ext cx="6936390" cy="6857990"/>
          </a:xfrm>
          <a:prstGeom prst="rect">
            <a:avLst/>
          </a:prstGeom>
        </p:spPr>
      </p:pic>
      <p:sp>
        <p:nvSpPr>
          <p:cNvPr id="3" name="TextBox 2">
            <a:extLst>
              <a:ext uri="{FF2B5EF4-FFF2-40B4-BE49-F238E27FC236}">
                <a16:creationId xmlns:a16="http://schemas.microsoft.com/office/drawing/2014/main" id="{3FCB5FBE-BC1E-29FB-DF18-2FB620FA978A}"/>
              </a:ext>
            </a:extLst>
          </p:cNvPr>
          <p:cNvSpPr txBox="1"/>
          <p:nvPr/>
        </p:nvSpPr>
        <p:spPr>
          <a:xfrm>
            <a:off x="7464389" y="1516642"/>
            <a:ext cx="4196564" cy="3824715"/>
          </a:xfrm>
          <a:prstGeom prst="rect">
            <a:avLst/>
          </a:prstGeom>
        </p:spPr>
        <p:txBody>
          <a:bodyPr vert="horz" lIns="91440" tIns="45720" rIns="91440" bIns="45720" rtlCol="0">
            <a:noAutofit/>
          </a:bodyPr>
          <a:lstStyle/>
          <a:p>
            <a:pPr marR="0">
              <a:spcBef>
                <a:spcPts val="0"/>
              </a:spcBef>
            </a:pPr>
            <a:r>
              <a:rPr lang="en-US" sz="3200" b="1" dirty="0">
                <a:effectLst/>
              </a:rPr>
              <a:t>Therefore, putting away falsehood, let everyone speak the truth with his neighbor, for we are members one of another.</a:t>
            </a:r>
            <a:endParaRPr lang="en-US" sz="3200" dirty="0">
              <a:effectLst/>
            </a:endParaRPr>
          </a:p>
          <a:p>
            <a:pPr marR="0" algn="r">
              <a:spcBef>
                <a:spcPts val="0"/>
              </a:spcBef>
            </a:pPr>
            <a:r>
              <a:rPr lang="en-US" sz="2800" b="1" dirty="0">
                <a:effectLst/>
              </a:rPr>
              <a:t>Christianity, </a:t>
            </a:r>
          </a:p>
          <a:p>
            <a:pPr marR="0" algn="r">
              <a:spcBef>
                <a:spcPts val="0"/>
              </a:spcBef>
            </a:pPr>
            <a:r>
              <a:rPr lang="en-US" sz="2800" b="1" i="1" dirty="0">
                <a:effectLst/>
              </a:rPr>
              <a:t>Ephesians</a:t>
            </a:r>
            <a:r>
              <a:rPr lang="en-US" sz="2800" b="1" dirty="0">
                <a:effectLst/>
              </a:rPr>
              <a:t> 4: 25</a:t>
            </a:r>
            <a:endParaRPr lang="en-US" sz="2800" dirty="0">
              <a:effectLst/>
            </a:endParaRPr>
          </a:p>
        </p:txBody>
      </p:sp>
    </p:spTree>
    <p:extLst>
      <p:ext uri="{BB962C8B-B14F-4D97-AF65-F5344CB8AC3E}">
        <p14:creationId xmlns:p14="http://schemas.microsoft.com/office/powerpoint/2010/main" val="327720975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15" name="Freeform: Shape 14">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A picture containing person, indoor&#10;&#10;Description automatically generated">
            <a:extLst>
              <a:ext uri="{FF2B5EF4-FFF2-40B4-BE49-F238E27FC236}">
                <a16:creationId xmlns:a16="http://schemas.microsoft.com/office/drawing/2014/main" id="{93835207-5565-36B2-0981-B5A18B4E3EC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4437" y="1700784"/>
            <a:ext cx="3785616" cy="3785616"/>
          </a:xfrm>
          <a:prstGeom prst="rect">
            <a:avLst/>
          </a:prstGeom>
        </p:spPr>
      </p:pic>
      <p:sp>
        <p:nvSpPr>
          <p:cNvPr id="3" name="TextBox 2">
            <a:extLst>
              <a:ext uri="{FF2B5EF4-FFF2-40B4-BE49-F238E27FC236}">
                <a16:creationId xmlns:a16="http://schemas.microsoft.com/office/drawing/2014/main" id="{08D7EBE8-DF36-26B6-9E7F-E17C8E923CB8}"/>
              </a:ext>
            </a:extLst>
          </p:cNvPr>
          <p:cNvSpPr txBox="1"/>
          <p:nvPr/>
        </p:nvSpPr>
        <p:spPr>
          <a:xfrm>
            <a:off x="6594568" y="2132924"/>
            <a:ext cx="4765949" cy="3353476"/>
          </a:xfrm>
          <a:prstGeom prst="rect">
            <a:avLst/>
          </a:prstGeom>
        </p:spPr>
        <p:txBody>
          <a:bodyPr vert="horz" lIns="91440" tIns="45720" rIns="91440" bIns="45720" rtlCol="0" anchor="t">
            <a:normAutofit lnSpcReduction="10000"/>
          </a:bodyPr>
          <a:lstStyle/>
          <a:p>
            <a:pPr marL="171450" marR="0">
              <a:spcBef>
                <a:spcPts val="0"/>
              </a:spcBef>
              <a:tabLst>
                <a:tab pos="400050" algn="l"/>
              </a:tabLst>
            </a:pPr>
            <a:r>
              <a:rPr lang="en-US" sz="3200" b="1" dirty="0">
                <a:effectLst/>
              </a:rPr>
              <a:t>Let your speech be always with grace, seasoned with salt, that ye may know how ye ought to answer every man.</a:t>
            </a:r>
          </a:p>
          <a:p>
            <a:pPr marL="171450" marR="0" algn="r">
              <a:spcBef>
                <a:spcPts val="0"/>
              </a:spcBef>
              <a:tabLst>
                <a:tab pos="400050" algn="l"/>
              </a:tabLst>
            </a:pPr>
            <a:r>
              <a:rPr lang="en-US" sz="2800" b="1" dirty="0">
                <a:effectLst/>
              </a:rPr>
              <a:t>Christianity, </a:t>
            </a:r>
          </a:p>
          <a:p>
            <a:pPr marL="171450" marR="0" algn="r">
              <a:spcBef>
                <a:spcPts val="0"/>
              </a:spcBef>
              <a:tabLst>
                <a:tab pos="400050" algn="l"/>
              </a:tabLst>
            </a:pPr>
            <a:r>
              <a:rPr lang="en-US" sz="2800" b="1" i="1" dirty="0">
                <a:effectLst/>
              </a:rPr>
              <a:t>Colossians</a:t>
            </a:r>
            <a:r>
              <a:rPr lang="en-US" sz="2800" b="1" dirty="0">
                <a:effectLst/>
              </a:rPr>
              <a:t> 4: 6</a:t>
            </a:r>
          </a:p>
        </p:txBody>
      </p:sp>
    </p:spTree>
    <p:extLst>
      <p:ext uri="{BB962C8B-B14F-4D97-AF65-F5344CB8AC3E}">
        <p14:creationId xmlns:p14="http://schemas.microsoft.com/office/powerpoint/2010/main" val="359803035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1822AD3-E846-3BC1-27D0-CB814A5D7D20}"/>
              </a:ext>
            </a:extLst>
          </p:cNvPr>
          <p:cNvSpPr txBox="1"/>
          <p:nvPr/>
        </p:nvSpPr>
        <p:spPr>
          <a:xfrm>
            <a:off x="444480" y="974658"/>
            <a:ext cx="4121426" cy="5144788"/>
          </a:xfrm>
          <a:prstGeom prst="rect">
            <a:avLst/>
          </a:prstGeom>
        </p:spPr>
        <p:txBody>
          <a:bodyPr vert="horz" lIns="91440" tIns="45720" rIns="91440" bIns="45720" rtlCol="0">
            <a:noAutofit/>
          </a:bodyPr>
          <a:lstStyle/>
          <a:p>
            <a:pPr marR="0">
              <a:spcBef>
                <a:spcPts val="0"/>
              </a:spcBef>
            </a:pPr>
            <a:r>
              <a:rPr lang="en-US" sz="2800" b="1" dirty="0">
                <a:effectLst/>
              </a:rPr>
              <a:t>Call to the way of your Lord with wisdom and goodly exhortation, and have disputations with them in the best manner; surely your Lord best knows those who go astray from His path, and He knows best those who follow the right way.</a:t>
            </a:r>
            <a:endParaRPr lang="en-US" sz="2800" dirty="0">
              <a:effectLst/>
            </a:endParaRPr>
          </a:p>
          <a:p>
            <a:pPr marL="114300" marR="0" algn="r">
              <a:spcBef>
                <a:spcPts val="0"/>
              </a:spcBef>
            </a:pPr>
            <a:r>
              <a:rPr lang="en-US" sz="2400" b="1" dirty="0">
                <a:effectLst/>
              </a:rPr>
              <a:t>Islam, </a:t>
            </a:r>
          </a:p>
          <a:p>
            <a:pPr marL="114300" marR="0" algn="r">
              <a:spcBef>
                <a:spcPts val="0"/>
              </a:spcBef>
            </a:pPr>
            <a:r>
              <a:rPr lang="en-US" sz="2400" b="1" i="1" dirty="0">
                <a:effectLst/>
              </a:rPr>
              <a:t>Qur’án</a:t>
            </a:r>
            <a:r>
              <a:rPr lang="en-US" sz="2400" b="1" dirty="0">
                <a:effectLst/>
              </a:rPr>
              <a:t> 16: 125</a:t>
            </a:r>
            <a:endParaRPr lang="en-US" sz="2400" dirty="0">
              <a:effectLst/>
            </a:endParaRPr>
          </a:p>
        </p:txBody>
      </p:sp>
      <p:pic>
        <p:nvPicPr>
          <p:cNvPr id="4" name="Picture 3" descr="A large group of people in a large room with a bridge in the background&#10;&#10;Description automatically generated with low confidence">
            <a:extLst>
              <a:ext uri="{FF2B5EF4-FFF2-40B4-BE49-F238E27FC236}">
                <a16:creationId xmlns:a16="http://schemas.microsoft.com/office/drawing/2014/main" id="{A0254B24-4F14-1885-FFC9-AC9BF0ACA62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580" r="18520" b="-1"/>
          <a:stretch/>
        </p:blipFill>
        <p:spPr>
          <a:xfrm>
            <a:off x="5010386" y="10"/>
            <a:ext cx="7181613" cy="6857990"/>
          </a:xfrm>
          <a:prstGeom prst="rect">
            <a:avLst/>
          </a:prstGeom>
          <a:effectLst/>
        </p:spPr>
      </p:pic>
      <p:sp>
        <p:nvSpPr>
          <p:cNvPr id="5" name="TextBox 4">
            <a:extLst>
              <a:ext uri="{FF2B5EF4-FFF2-40B4-BE49-F238E27FC236}">
                <a16:creationId xmlns:a16="http://schemas.microsoft.com/office/drawing/2014/main" id="{0B476C58-7F5D-CFDE-6FD1-1C20B899FF1A}"/>
              </a:ext>
            </a:extLst>
          </p:cNvPr>
          <p:cNvSpPr txBox="1"/>
          <p:nvPr/>
        </p:nvSpPr>
        <p:spPr>
          <a:xfrm>
            <a:off x="9751908"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middleeastmonitor.com/20200528-islamic-scholars-ngos-call-for-makkah-madinah-to-be-placed-under-international-contro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43106347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night sky&#10;&#10;Description automatically generated">
            <a:extLst>
              <a:ext uri="{FF2B5EF4-FFF2-40B4-BE49-F238E27FC236}">
                <a16:creationId xmlns:a16="http://schemas.microsoft.com/office/drawing/2014/main" id="{00EC514D-2809-A573-1D37-43926BBB37C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8281" b="10503"/>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2"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575FD1D-11CE-B911-F77F-EBC79951D37B}"/>
              </a:ext>
            </a:extLst>
          </p:cNvPr>
          <p:cNvSpPr txBox="1"/>
          <p:nvPr/>
        </p:nvSpPr>
        <p:spPr>
          <a:xfrm>
            <a:off x="4654294" y="4777738"/>
            <a:ext cx="7175756" cy="1954365"/>
          </a:xfrm>
          <a:prstGeom prst="rect">
            <a:avLst/>
          </a:prstGeom>
        </p:spPr>
        <p:txBody>
          <a:bodyPr vert="horz" lIns="91440" tIns="45720" rIns="91440" bIns="45720" rtlCol="0" anchor="ctr">
            <a:noAutofit/>
          </a:bodyPr>
          <a:lstStyle/>
          <a:p>
            <a:pPr marR="0">
              <a:spcBef>
                <a:spcPts val="0"/>
              </a:spcBef>
              <a:tabLst>
                <a:tab pos="0" algn="l"/>
              </a:tabLst>
            </a:pPr>
            <a:r>
              <a:rPr lang="en-US" sz="2800" b="1" dirty="0">
                <a:effectLst/>
              </a:rPr>
              <a:t>And among His Signs is the creation of the heavens and the earth, and the variations in your languages and your colours: verily in that are Signs for those who know.</a:t>
            </a:r>
            <a:endParaRPr lang="en-US" sz="2800" dirty="0">
              <a:effectLst/>
            </a:endParaRPr>
          </a:p>
          <a:p>
            <a:pPr marL="114300" marR="0" algn="r">
              <a:spcBef>
                <a:spcPts val="0"/>
              </a:spcBef>
            </a:pPr>
            <a:r>
              <a:rPr lang="en-US" sz="2200" b="1" dirty="0">
                <a:effectLst/>
              </a:rPr>
              <a:t>Islam, </a:t>
            </a:r>
            <a:r>
              <a:rPr lang="en-US" sz="2200" b="1" i="1" dirty="0">
                <a:effectLst/>
              </a:rPr>
              <a:t>Qur’án</a:t>
            </a:r>
            <a:r>
              <a:rPr lang="en-US" sz="2200" b="1" dirty="0">
                <a:effectLst/>
              </a:rPr>
              <a:t> 30: 22</a:t>
            </a:r>
            <a:endParaRPr lang="en-US" sz="2200" dirty="0">
              <a:effectLst/>
            </a:endParaRPr>
          </a:p>
        </p:txBody>
      </p:sp>
    </p:spTree>
    <p:extLst>
      <p:ext uri="{BB962C8B-B14F-4D97-AF65-F5344CB8AC3E}">
        <p14:creationId xmlns:p14="http://schemas.microsoft.com/office/powerpoint/2010/main" val="198293793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701746-0657-4467-BBD3-24051A715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ody of water with trees and a sunset in the background&#10;&#10;Description automatically generated with medium confidence">
            <a:extLst>
              <a:ext uri="{FF2B5EF4-FFF2-40B4-BE49-F238E27FC236}">
                <a16:creationId xmlns:a16="http://schemas.microsoft.com/office/drawing/2014/main" id="{7847452B-B1B9-6346-8859-9961281D52D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770" r="23502" b="-1"/>
          <a:stretch/>
        </p:blipFill>
        <p:spPr>
          <a:xfrm>
            <a:off x="4559968" y="10"/>
            <a:ext cx="7632032" cy="6857990"/>
          </a:xfrm>
          <a:prstGeom prst="rect">
            <a:avLst/>
          </a:prstGeom>
        </p:spPr>
      </p:pic>
      <p:sp useBgFill="1">
        <p:nvSpPr>
          <p:cNvPr id="11" name="Freeform: Shape 10">
            <a:extLst>
              <a:ext uri="{FF2B5EF4-FFF2-40B4-BE49-F238E27FC236}">
                <a16:creationId xmlns:a16="http://schemas.microsoft.com/office/drawing/2014/main" id="{117BEB00-3E3D-4F08-AF56-DB0D22FB5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rot="10800000">
            <a:off x="1" y="0"/>
            <a:ext cx="4802188" cy="6858000"/>
          </a:xfrm>
          <a:custGeom>
            <a:avLst/>
            <a:gdLst>
              <a:gd name="connsiteX0" fmla="*/ 0 w 4802188"/>
              <a:gd name="connsiteY0" fmla="*/ 0 h 6858000"/>
              <a:gd name="connsiteX1" fmla="*/ 4802188 w 4802188"/>
              <a:gd name="connsiteY1" fmla="*/ 0 h 6858000"/>
              <a:gd name="connsiteX2" fmla="*/ 4802188 w 4802188"/>
              <a:gd name="connsiteY2" fmla="*/ 6858000 h 6858000"/>
              <a:gd name="connsiteX3" fmla="*/ 0 w 4802188"/>
              <a:gd name="connsiteY3" fmla="*/ 6858000 h 6858000"/>
              <a:gd name="connsiteX4" fmla="*/ 4763 w 4802188"/>
              <a:gd name="connsiteY4" fmla="*/ 6791325 h 6858000"/>
              <a:gd name="connsiteX5" fmla="*/ 12700 w 4802188"/>
              <a:gd name="connsiteY5" fmla="*/ 6735762 h 6858000"/>
              <a:gd name="connsiteX6" fmla="*/ 22225 w 4802188"/>
              <a:gd name="connsiteY6" fmla="*/ 6683375 h 6858000"/>
              <a:gd name="connsiteX7" fmla="*/ 38100 w 4802188"/>
              <a:gd name="connsiteY7" fmla="*/ 6640512 h 6858000"/>
              <a:gd name="connsiteX8" fmla="*/ 53975 w 4802188"/>
              <a:gd name="connsiteY8" fmla="*/ 6597650 h 6858000"/>
              <a:gd name="connsiteX9" fmla="*/ 73025 w 4802188"/>
              <a:gd name="connsiteY9" fmla="*/ 6561137 h 6858000"/>
              <a:gd name="connsiteX10" fmla="*/ 92075 w 4802188"/>
              <a:gd name="connsiteY10" fmla="*/ 6523037 h 6858000"/>
              <a:gd name="connsiteX11" fmla="*/ 109538 w 4802188"/>
              <a:gd name="connsiteY11" fmla="*/ 6488112 h 6858000"/>
              <a:gd name="connsiteX12" fmla="*/ 127000 w 4802188"/>
              <a:gd name="connsiteY12" fmla="*/ 6448425 h 6858000"/>
              <a:gd name="connsiteX13" fmla="*/ 142875 w 4802188"/>
              <a:gd name="connsiteY13" fmla="*/ 6407150 h 6858000"/>
              <a:gd name="connsiteX14" fmla="*/ 157163 w 4802188"/>
              <a:gd name="connsiteY14" fmla="*/ 6361112 h 6858000"/>
              <a:gd name="connsiteX15" fmla="*/ 168275 w 4802188"/>
              <a:gd name="connsiteY15" fmla="*/ 6311900 h 6858000"/>
              <a:gd name="connsiteX16" fmla="*/ 176213 w 4802188"/>
              <a:gd name="connsiteY16" fmla="*/ 6251575 h 6858000"/>
              <a:gd name="connsiteX17" fmla="*/ 179388 w 4802188"/>
              <a:gd name="connsiteY17" fmla="*/ 6183312 h 6858000"/>
              <a:gd name="connsiteX18" fmla="*/ 176213 w 4802188"/>
              <a:gd name="connsiteY18" fmla="*/ 6113462 h 6858000"/>
              <a:gd name="connsiteX19" fmla="*/ 168275 w 4802188"/>
              <a:gd name="connsiteY19" fmla="*/ 6056312 h 6858000"/>
              <a:gd name="connsiteX20" fmla="*/ 157163 w 4802188"/>
              <a:gd name="connsiteY20" fmla="*/ 6003925 h 6858000"/>
              <a:gd name="connsiteX21" fmla="*/ 142875 w 4802188"/>
              <a:gd name="connsiteY21" fmla="*/ 5956300 h 6858000"/>
              <a:gd name="connsiteX22" fmla="*/ 127000 w 4802188"/>
              <a:gd name="connsiteY22" fmla="*/ 5915025 h 6858000"/>
              <a:gd name="connsiteX23" fmla="*/ 107950 w 4802188"/>
              <a:gd name="connsiteY23" fmla="*/ 5876925 h 6858000"/>
              <a:gd name="connsiteX24" fmla="*/ 88900 w 4802188"/>
              <a:gd name="connsiteY24" fmla="*/ 5840412 h 6858000"/>
              <a:gd name="connsiteX25" fmla="*/ 69850 w 4802188"/>
              <a:gd name="connsiteY25" fmla="*/ 5802312 h 6858000"/>
              <a:gd name="connsiteX26" fmla="*/ 52388 w 4802188"/>
              <a:gd name="connsiteY26" fmla="*/ 5762625 h 6858000"/>
              <a:gd name="connsiteX27" fmla="*/ 34925 w 4802188"/>
              <a:gd name="connsiteY27" fmla="*/ 5721350 h 6858000"/>
              <a:gd name="connsiteX28" fmla="*/ 20638 w 4802188"/>
              <a:gd name="connsiteY28" fmla="*/ 5675312 h 6858000"/>
              <a:gd name="connsiteX29" fmla="*/ 11113 w 4802188"/>
              <a:gd name="connsiteY29" fmla="*/ 5622925 h 6858000"/>
              <a:gd name="connsiteX30" fmla="*/ 1588 w 4802188"/>
              <a:gd name="connsiteY30" fmla="*/ 5562600 h 6858000"/>
              <a:gd name="connsiteX31" fmla="*/ 0 w 4802188"/>
              <a:gd name="connsiteY31" fmla="*/ 5494337 h 6858000"/>
              <a:gd name="connsiteX32" fmla="*/ 1588 w 4802188"/>
              <a:gd name="connsiteY32" fmla="*/ 5426075 h 6858000"/>
              <a:gd name="connsiteX33" fmla="*/ 11113 w 4802188"/>
              <a:gd name="connsiteY33" fmla="*/ 5365750 h 6858000"/>
              <a:gd name="connsiteX34" fmla="*/ 20638 w 4802188"/>
              <a:gd name="connsiteY34" fmla="*/ 5313362 h 6858000"/>
              <a:gd name="connsiteX35" fmla="*/ 34925 w 4802188"/>
              <a:gd name="connsiteY35" fmla="*/ 5268912 h 6858000"/>
              <a:gd name="connsiteX36" fmla="*/ 52388 w 4802188"/>
              <a:gd name="connsiteY36" fmla="*/ 5226050 h 6858000"/>
              <a:gd name="connsiteX37" fmla="*/ 69850 w 4802188"/>
              <a:gd name="connsiteY37" fmla="*/ 5186362 h 6858000"/>
              <a:gd name="connsiteX38" fmla="*/ 88900 w 4802188"/>
              <a:gd name="connsiteY38" fmla="*/ 5149850 h 6858000"/>
              <a:gd name="connsiteX39" fmla="*/ 107950 w 4802188"/>
              <a:gd name="connsiteY39" fmla="*/ 5114925 h 6858000"/>
              <a:gd name="connsiteX40" fmla="*/ 127000 w 4802188"/>
              <a:gd name="connsiteY40" fmla="*/ 5075237 h 6858000"/>
              <a:gd name="connsiteX41" fmla="*/ 142875 w 4802188"/>
              <a:gd name="connsiteY41" fmla="*/ 5033962 h 6858000"/>
              <a:gd name="connsiteX42" fmla="*/ 157163 w 4802188"/>
              <a:gd name="connsiteY42" fmla="*/ 4987925 h 6858000"/>
              <a:gd name="connsiteX43" fmla="*/ 168275 w 4802188"/>
              <a:gd name="connsiteY43" fmla="*/ 4935537 h 6858000"/>
              <a:gd name="connsiteX44" fmla="*/ 176213 w 4802188"/>
              <a:gd name="connsiteY44" fmla="*/ 4875212 h 6858000"/>
              <a:gd name="connsiteX45" fmla="*/ 179388 w 4802188"/>
              <a:gd name="connsiteY45" fmla="*/ 4806950 h 6858000"/>
              <a:gd name="connsiteX46" fmla="*/ 176213 w 4802188"/>
              <a:gd name="connsiteY46" fmla="*/ 4738687 h 6858000"/>
              <a:gd name="connsiteX47" fmla="*/ 168275 w 4802188"/>
              <a:gd name="connsiteY47" fmla="*/ 4678362 h 6858000"/>
              <a:gd name="connsiteX48" fmla="*/ 157163 w 4802188"/>
              <a:gd name="connsiteY48" fmla="*/ 4625975 h 6858000"/>
              <a:gd name="connsiteX49" fmla="*/ 142875 w 4802188"/>
              <a:gd name="connsiteY49" fmla="*/ 4579937 h 6858000"/>
              <a:gd name="connsiteX50" fmla="*/ 127000 w 4802188"/>
              <a:gd name="connsiteY50" fmla="*/ 4537075 h 6858000"/>
              <a:gd name="connsiteX51" fmla="*/ 107950 w 4802188"/>
              <a:gd name="connsiteY51" fmla="*/ 4498975 h 6858000"/>
              <a:gd name="connsiteX52" fmla="*/ 69850 w 4802188"/>
              <a:gd name="connsiteY52" fmla="*/ 4424362 h 6858000"/>
              <a:gd name="connsiteX53" fmla="*/ 52388 w 4802188"/>
              <a:gd name="connsiteY53" fmla="*/ 4386262 h 6858000"/>
              <a:gd name="connsiteX54" fmla="*/ 34925 w 4802188"/>
              <a:gd name="connsiteY54" fmla="*/ 4343400 h 6858000"/>
              <a:gd name="connsiteX55" fmla="*/ 20638 w 4802188"/>
              <a:gd name="connsiteY55" fmla="*/ 4297362 h 6858000"/>
              <a:gd name="connsiteX56" fmla="*/ 11113 w 4802188"/>
              <a:gd name="connsiteY56" fmla="*/ 4244975 h 6858000"/>
              <a:gd name="connsiteX57" fmla="*/ 1588 w 4802188"/>
              <a:gd name="connsiteY57" fmla="*/ 4186237 h 6858000"/>
              <a:gd name="connsiteX58" fmla="*/ 0 w 4802188"/>
              <a:gd name="connsiteY58" fmla="*/ 4116387 h 6858000"/>
              <a:gd name="connsiteX59" fmla="*/ 1588 w 4802188"/>
              <a:gd name="connsiteY59" fmla="*/ 4048125 h 6858000"/>
              <a:gd name="connsiteX60" fmla="*/ 11113 w 4802188"/>
              <a:gd name="connsiteY60" fmla="*/ 3987800 h 6858000"/>
              <a:gd name="connsiteX61" fmla="*/ 20638 w 4802188"/>
              <a:gd name="connsiteY61" fmla="*/ 3935412 h 6858000"/>
              <a:gd name="connsiteX62" fmla="*/ 34925 w 4802188"/>
              <a:gd name="connsiteY62" fmla="*/ 3890962 h 6858000"/>
              <a:gd name="connsiteX63" fmla="*/ 52388 w 4802188"/>
              <a:gd name="connsiteY63" fmla="*/ 3848100 h 6858000"/>
              <a:gd name="connsiteX64" fmla="*/ 69850 w 4802188"/>
              <a:gd name="connsiteY64" fmla="*/ 3811587 h 6858000"/>
              <a:gd name="connsiteX65" fmla="*/ 107950 w 4802188"/>
              <a:gd name="connsiteY65" fmla="*/ 3736975 h 6858000"/>
              <a:gd name="connsiteX66" fmla="*/ 127000 w 4802188"/>
              <a:gd name="connsiteY66" fmla="*/ 3697287 h 6858000"/>
              <a:gd name="connsiteX67" fmla="*/ 142875 w 4802188"/>
              <a:gd name="connsiteY67" fmla="*/ 3656012 h 6858000"/>
              <a:gd name="connsiteX68" fmla="*/ 157163 w 4802188"/>
              <a:gd name="connsiteY68" fmla="*/ 3609975 h 6858000"/>
              <a:gd name="connsiteX69" fmla="*/ 168275 w 4802188"/>
              <a:gd name="connsiteY69" fmla="*/ 3557587 h 6858000"/>
              <a:gd name="connsiteX70" fmla="*/ 176213 w 4802188"/>
              <a:gd name="connsiteY70" fmla="*/ 3497262 h 6858000"/>
              <a:gd name="connsiteX71" fmla="*/ 179388 w 4802188"/>
              <a:gd name="connsiteY71" fmla="*/ 3427412 h 6858000"/>
              <a:gd name="connsiteX72" fmla="*/ 176213 w 4802188"/>
              <a:gd name="connsiteY72" fmla="*/ 3360737 h 6858000"/>
              <a:gd name="connsiteX73" fmla="*/ 168275 w 4802188"/>
              <a:gd name="connsiteY73" fmla="*/ 3300412 h 6858000"/>
              <a:gd name="connsiteX74" fmla="*/ 157163 w 4802188"/>
              <a:gd name="connsiteY74" fmla="*/ 3248025 h 6858000"/>
              <a:gd name="connsiteX75" fmla="*/ 142875 w 4802188"/>
              <a:gd name="connsiteY75" fmla="*/ 3201987 h 6858000"/>
              <a:gd name="connsiteX76" fmla="*/ 127000 w 4802188"/>
              <a:gd name="connsiteY76" fmla="*/ 3160712 h 6858000"/>
              <a:gd name="connsiteX77" fmla="*/ 107950 w 4802188"/>
              <a:gd name="connsiteY77" fmla="*/ 3121025 h 6858000"/>
              <a:gd name="connsiteX78" fmla="*/ 88900 w 4802188"/>
              <a:gd name="connsiteY78" fmla="*/ 3084512 h 6858000"/>
              <a:gd name="connsiteX79" fmla="*/ 69850 w 4802188"/>
              <a:gd name="connsiteY79" fmla="*/ 3046412 h 6858000"/>
              <a:gd name="connsiteX80" fmla="*/ 52388 w 4802188"/>
              <a:gd name="connsiteY80" fmla="*/ 3009900 h 6858000"/>
              <a:gd name="connsiteX81" fmla="*/ 34925 w 4802188"/>
              <a:gd name="connsiteY81" fmla="*/ 2967037 h 6858000"/>
              <a:gd name="connsiteX82" fmla="*/ 20638 w 4802188"/>
              <a:gd name="connsiteY82" fmla="*/ 2922587 h 6858000"/>
              <a:gd name="connsiteX83" fmla="*/ 11113 w 4802188"/>
              <a:gd name="connsiteY83" fmla="*/ 2868612 h 6858000"/>
              <a:gd name="connsiteX84" fmla="*/ 1588 w 4802188"/>
              <a:gd name="connsiteY84" fmla="*/ 2809875 h 6858000"/>
              <a:gd name="connsiteX85" fmla="*/ 0 w 4802188"/>
              <a:gd name="connsiteY85" fmla="*/ 2741612 h 6858000"/>
              <a:gd name="connsiteX86" fmla="*/ 1588 w 4802188"/>
              <a:gd name="connsiteY86" fmla="*/ 2671762 h 6858000"/>
              <a:gd name="connsiteX87" fmla="*/ 11113 w 4802188"/>
              <a:gd name="connsiteY87" fmla="*/ 2613025 h 6858000"/>
              <a:gd name="connsiteX88" fmla="*/ 20638 w 4802188"/>
              <a:gd name="connsiteY88" fmla="*/ 2560637 h 6858000"/>
              <a:gd name="connsiteX89" fmla="*/ 34925 w 4802188"/>
              <a:gd name="connsiteY89" fmla="*/ 2513012 h 6858000"/>
              <a:gd name="connsiteX90" fmla="*/ 52388 w 4802188"/>
              <a:gd name="connsiteY90" fmla="*/ 2471737 h 6858000"/>
              <a:gd name="connsiteX91" fmla="*/ 69850 w 4802188"/>
              <a:gd name="connsiteY91" fmla="*/ 2433637 h 6858000"/>
              <a:gd name="connsiteX92" fmla="*/ 88900 w 4802188"/>
              <a:gd name="connsiteY92" fmla="*/ 2395537 h 6858000"/>
              <a:gd name="connsiteX93" fmla="*/ 107950 w 4802188"/>
              <a:gd name="connsiteY93" fmla="*/ 2359025 h 6858000"/>
              <a:gd name="connsiteX94" fmla="*/ 127000 w 4802188"/>
              <a:gd name="connsiteY94" fmla="*/ 2319337 h 6858000"/>
              <a:gd name="connsiteX95" fmla="*/ 142875 w 4802188"/>
              <a:gd name="connsiteY95" fmla="*/ 2278062 h 6858000"/>
              <a:gd name="connsiteX96" fmla="*/ 157163 w 4802188"/>
              <a:gd name="connsiteY96" fmla="*/ 2232025 h 6858000"/>
              <a:gd name="connsiteX97" fmla="*/ 168275 w 4802188"/>
              <a:gd name="connsiteY97" fmla="*/ 2179637 h 6858000"/>
              <a:gd name="connsiteX98" fmla="*/ 176213 w 4802188"/>
              <a:gd name="connsiteY98" fmla="*/ 2119312 h 6858000"/>
              <a:gd name="connsiteX99" fmla="*/ 179388 w 4802188"/>
              <a:gd name="connsiteY99" fmla="*/ 2051050 h 6858000"/>
              <a:gd name="connsiteX100" fmla="*/ 176213 w 4802188"/>
              <a:gd name="connsiteY100" fmla="*/ 1982787 h 6858000"/>
              <a:gd name="connsiteX101" fmla="*/ 168275 w 4802188"/>
              <a:gd name="connsiteY101" fmla="*/ 1922462 h 6858000"/>
              <a:gd name="connsiteX102" fmla="*/ 157163 w 4802188"/>
              <a:gd name="connsiteY102" fmla="*/ 1870075 h 6858000"/>
              <a:gd name="connsiteX103" fmla="*/ 142875 w 4802188"/>
              <a:gd name="connsiteY103" fmla="*/ 1824037 h 6858000"/>
              <a:gd name="connsiteX104" fmla="*/ 127000 w 4802188"/>
              <a:gd name="connsiteY104" fmla="*/ 1782762 h 6858000"/>
              <a:gd name="connsiteX105" fmla="*/ 107950 w 4802188"/>
              <a:gd name="connsiteY105" fmla="*/ 1743075 h 6858000"/>
              <a:gd name="connsiteX106" fmla="*/ 88900 w 4802188"/>
              <a:gd name="connsiteY106" fmla="*/ 1708150 h 6858000"/>
              <a:gd name="connsiteX107" fmla="*/ 69850 w 4802188"/>
              <a:gd name="connsiteY107" fmla="*/ 1671637 h 6858000"/>
              <a:gd name="connsiteX108" fmla="*/ 52388 w 4802188"/>
              <a:gd name="connsiteY108" fmla="*/ 1631950 h 6858000"/>
              <a:gd name="connsiteX109" fmla="*/ 34925 w 4802188"/>
              <a:gd name="connsiteY109" fmla="*/ 1589087 h 6858000"/>
              <a:gd name="connsiteX110" fmla="*/ 20638 w 4802188"/>
              <a:gd name="connsiteY110" fmla="*/ 1544637 h 6858000"/>
              <a:gd name="connsiteX111" fmla="*/ 11113 w 4802188"/>
              <a:gd name="connsiteY111" fmla="*/ 1492250 h 6858000"/>
              <a:gd name="connsiteX112" fmla="*/ 1588 w 4802188"/>
              <a:gd name="connsiteY112" fmla="*/ 1431925 h 6858000"/>
              <a:gd name="connsiteX113" fmla="*/ 0 w 4802188"/>
              <a:gd name="connsiteY113" fmla="*/ 1363662 h 6858000"/>
              <a:gd name="connsiteX114" fmla="*/ 1588 w 4802188"/>
              <a:gd name="connsiteY114" fmla="*/ 1295400 h 6858000"/>
              <a:gd name="connsiteX115" fmla="*/ 11113 w 4802188"/>
              <a:gd name="connsiteY115" fmla="*/ 1235075 h 6858000"/>
              <a:gd name="connsiteX116" fmla="*/ 20638 w 4802188"/>
              <a:gd name="connsiteY116" fmla="*/ 1182687 h 6858000"/>
              <a:gd name="connsiteX117" fmla="*/ 34925 w 4802188"/>
              <a:gd name="connsiteY117" fmla="*/ 1136650 h 6858000"/>
              <a:gd name="connsiteX118" fmla="*/ 52388 w 4802188"/>
              <a:gd name="connsiteY118" fmla="*/ 1095375 h 6858000"/>
              <a:gd name="connsiteX119" fmla="*/ 69850 w 4802188"/>
              <a:gd name="connsiteY119" fmla="*/ 1055687 h 6858000"/>
              <a:gd name="connsiteX120" fmla="*/ 88900 w 4802188"/>
              <a:gd name="connsiteY120" fmla="*/ 1017587 h 6858000"/>
              <a:gd name="connsiteX121" fmla="*/ 107950 w 4802188"/>
              <a:gd name="connsiteY121" fmla="*/ 981075 h 6858000"/>
              <a:gd name="connsiteX122" fmla="*/ 127000 w 4802188"/>
              <a:gd name="connsiteY122" fmla="*/ 942975 h 6858000"/>
              <a:gd name="connsiteX123" fmla="*/ 142875 w 4802188"/>
              <a:gd name="connsiteY123" fmla="*/ 901700 h 6858000"/>
              <a:gd name="connsiteX124" fmla="*/ 157163 w 4802188"/>
              <a:gd name="connsiteY124" fmla="*/ 854075 h 6858000"/>
              <a:gd name="connsiteX125" fmla="*/ 168275 w 4802188"/>
              <a:gd name="connsiteY125" fmla="*/ 801687 h 6858000"/>
              <a:gd name="connsiteX126" fmla="*/ 176213 w 4802188"/>
              <a:gd name="connsiteY126" fmla="*/ 744537 h 6858000"/>
              <a:gd name="connsiteX127" fmla="*/ 179388 w 4802188"/>
              <a:gd name="connsiteY127" fmla="*/ 673100 h 6858000"/>
              <a:gd name="connsiteX128" fmla="*/ 176213 w 4802188"/>
              <a:gd name="connsiteY128" fmla="*/ 606425 h 6858000"/>
              <a:gd name="connsiteX129" fmla="*/ 168275 w 4802188"/>
              <a:gd name="connsiteY129" fmla="*/ 546100 h 6858000"/>
              <a:gd name="connsiteX130" fmla="*/ 157163 w 4802188"/>
              <a:gd name="connsiteY130" fmla="*/ 496887 h 6858000"/>
              <a:gd name="connsiteX131" fmla="*/ 142875 w 4802188"/>
              <a:gd name="connsiteY131" fmla="*/ 450850 h 6858000"/>
              <a:gd name="connsiteX132" fmla="*/ 127000 w 4802188"/>
              <a:gd name="connsiteY132" fmla="*/ 409575 h 6858000"/>
              <a:gd name="connsiteX133" fmla="*/ 109538 w 4802188"/>
              <a:gd name="connsiteY133" fmla="*/ 369887 h 6858000"/>
              <a:gd name="connsiteX134" fmla="*/ 92075 w 4802188"/>
              <a:gd name="connsiteY134" fmla="*/ 334962 h 6858000"/>
              <a:gd name="connsiteX135" fmla="*/ 73025 w 4802188"/>
              <a:gd name="connsiteY135" fmla="*/ 296862 h 6858000"/>
              <a:gd name="connsiteX136" fmla="*/ 53975 w 4802188"/>
              <a:gd name="connsiteY136" fmla="*/ 260350 h 6858000"/>
              <a:gd name="connsiteX137" fmla="*/ 38100 w 4802188"/>
              <a:gd name="connsiteY137" fmla="*/ 217487 h 6858000"/>
              <a:gd name="connsiteX138" fmla="*/ 22225 w 4802188"/>
              <a:gd name="connsiteY138" fmla="*/ 174625 h 6858000"/>
              <a:gd name="connsiteX139" fmla="*/ 12700 w 4802188"/>
              <a:gd name="connsiteY139" fmla="*/ 122237 h 6858000"/>
              <a:gd name="connsiteX140" fmla="*/ 4763 w 4802188"/>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ln w="0">
            <a:noFill/>
            <a:prstDash val="solid"/>
            <a:round/>
            <a:headEnd/>
            <a:tailEnd/>
          </a:ln>
        </p:spPr>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D6E71146-1912-84E0-3D25-AE3A97E2ADA1}"/>
              </a:ext>
            </a:extLst>
          </p:cNvPr>
          <p:cNvSpPr txBox="1"/>
          <p:nvPr/>
        </p:nvSpPr>
        <p:spPr>
          <a:xfrm>
            <a:off x="302085" y="1623391"/>
            <a:ext cx="4198017" cy="3844800"/>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solidFill>
                  <a:srgbClr val="000000"/>
                </a:solidFill>
                <a:effectLst/>
              </a:rPr>
              <a:t>Good speech and truthfulness are, in loftiness of position and rank, like unto the sun which hath risen from the horizon of the heaven of knowledge.</a:t>
            </a:r>
            <a:endParaRPr lang="en-US" sz="2800" dirty="0">
              <a:solidFill>
                <a:srgbClr val="000000"/>
              </a:solidFill>
              <a:effectLst/>
            </a:endParaRPr>
          </a:p>
          <a:p>
            <a:pPr marR="0" algn="r">
              <a:lnSpc>
                <a:spcPct val="90000"/>
              </a:lnSpc>
              <a:spcBef>
                <a:spcPts val="0"/>
              </a:spcBef>
              <a:spcAft>
                <a:spcPts val="0"/>
              </a:spcAft>
            </a:pPr>
            <a:r>
              <a:rPr lang="en-US" sz="2400" b="1" dirty="0">
                <a:solidFill>
                  <a:srgbClr val="000000"/>
                </a:solidFill>
                <a:effectLst/>
              </a:rPr>
              <a:t>Bahá’i, Bahá’u’lláh</a:t>
            </a:r>
            <a:r>
              <a:rPr lang="en-US" sz="2400" b="1" i="1" dirty="0">
                <a:solidFill>
                  <a:srgbClr val="000000"/>
                </a:solidFill>
                <a:effectLst/>
              </a:rPr>
              <a:t>, </a:t>
            </a:r>
            <a:endParaRPr lang="en-US" sz="2400" dirty="0">
              <a:solidFill>
                <a:srgbClr val="000000"/>
              </a:solidFill>
              <a:effectLst/>
            </a:endParaRPr>
          </a:p>
          <a:p>
            <a:pPr marR="0" algn="r">
              <a:lnSpc>
                <a:spcPct val="90000"/>
              </a:lnSpc>
              <a:spcBef>
                <a:spcPts val="0"/>
              </a:spcBef>
              <a:spcAft>
                <a:spcPts val="0"/>
              </a:spcAft>
            </a:pPr>
            <a:r>
              <a:rPr lang="en-US" sz="2400" b="1" i="1" dirty="0">
                <a:solidFill>
                  <a:srgbClr val="000000"/>
                </a:solidFill>
                <a:effectLst/>
              </a:rPr>
              <a:t>Tablets of Bahá’u’lláh</a:t>
            </a:r>
            <a:r>
              <a:rPr lang="en-US" sz="2400" b="1" dirty="0">
                <a:solidFill>
                  <a:srgbClr val="000000"/>
                </a:solidFill>
                <a:effectLst/>
              </a:rPr>
              <a:t>, p. 12</a:t>
            </a:r>
            <a:endParaRPr lang="en-US" sz="2400" dirty="0">
              <a:solidFill>
                <a:srgbClr val="000000"/>
              </a:solidFill>
              <a:effectLst/>
            </a:endParaRPr>
          </a:p>
        </p:txBody>
      </p:sp>
    </p:spTree>
    <p:extLst>
      <p:ext uri="{BB962C8B-B14F-4D97-AF65-F5344CB8AC3E}">
        <p14:creationId xmlns:p14="http://schemas.microsoft.com/office/powerpoint/2010/main" val="108018336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water, outdoor, person, sky&#10;&#10;Description automatically generated">
            <a:extLst>
              <a:ext uri="{FF2B5EF4-FFF2-40B4-BE49-F238E27FC236}">
                <a16:creationId xmlns:a16="http://schemas.microsoft.com/office/drawing/2014/main" id="{4128B850-1E7F-5A6D-2728-D97A1373CA17}"/>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9509" r="2" b="15072"/>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TextBox 2">
            <a:extLst>
              <a:ext uri="{FF2B5EF4-FFF2-40B4-BE49-F238E27FC236}">
                <a16:creationId xmlns:a16="http://schemas.microsoft.com/office/drawing/2014/main" id="{CE867516-4653-CABE-9905-AFA2096059B5}"/>
              </a:ext>
            </a:extLst>
          </p:cNvPr>
          <p:cNvSpPr txBox="1"/>
          <p:nvPr/>
        </p:nvSpPr>
        <p:spPr>
          <a:xfrm>
            <a:off x="6711187" y="796574"/>
            <a:ext cx="4844708" cy="5736748"/>
          </a:xfrm>
          <a:prstGeom prst="rect">
            <a:avLst/>
          </a:prstGeom>
        </p:spPr>
        <p:txBody>
          <a:bodyPr vert="horz" lIns="91440" tIns="45720" rIns="91440" bIns="45720" rtlCol="0" anchor="t">
            <a:noAutofit/>
          </a:bodyPr>
          <a:lstStyle/>
          <a:p>
            <a:pPr marR="0">
              <a:lnSpc>
                <a:spcPct val="90000"/>
              </a:lnSpc>
              <a:spcBef>
                <a:spcPts val="0"/>
              </a:spcBef>
              <a:spcAft>
                <a:spcPts val="800"/>
              </a:spcAft>
            </a:pPr>
            <a:r>
              <a:rPr lang="en-US" sz="2800" b="1" dirty="0">
                <a:effectLst/>
              </a:rPr>
              <a:t>No man of wisdom can demonstrate his knowledge save by means of words. This showeth the significance of the Word as is affirmed in all the Scriptures, whether of former times or more recently. For it is through its potency and animating spirit that the people of the world have attained so eminent a position...</a:t>
            </a:r>
            <a:endParaRPr lang="en-US" sz="2800" dirty="0">
              <a:effectLst/>
            </a:endParaRPr>
          </a:p>
          <a:p>
            <a:pPr marR="0" algn="r">
              <a:lnSpc>
                <a:spcPct val="90000"/>
              </a:lnSpc>
              <a:spcBef>
                <a:spcPts val="0"/>
              </a:spcBef>
              <a:spcAft>
                <a:spcPts val="0"/>
              </a:spcAft>
            </a:pPr>
            <a:r>
              <a:rPr lang="en-US" sz="2400" b="1" dirty="0">
                <a:effectLst/>
              </a:rPr>
              <a:t>Bahá’i, Bahá’u’lláh</a:t>
            </a:r>
            <a:r>
              <a:rPr lang="en-US" sz="2400" b="1" i="1" dirty="0">
                <a:effectLst/>
              </a:rPr>
              <a:t>, </a:t>
            </a:r>
            <a:endParaRPr lang="en-US" sz="2400" dirty="0">
              <a:effectLst/>
            </a:endParaRPr>
          </a:p>
          <a:p>
            <a:pPr marR="0" algn="r">
              <a:lnSpc>
                <a:spcPct val="90000"/>
              </a:lnSpc>
              <a:spcBef>
                <a:spcPts val="0"/>
              </a:spcBef>
              <a:spcAft>
                <a:spcPts val="0"/>
              </a:spcAft>
            </a:pPr>
            <a:r>
              <a:rPr lang="en-US" sz="2400" b="1" i="1" dirty="0">
                <a:effectLst/>
              </a:rPr>
              <a:t>Tablets of Bahá’u’lláh</a:t>
            </a:r>
            <a:r>
              <a:rPr lang="en-US" sz="2400" b="1" dirty="0">
                <a:effectLst/>
              </a:rPr>
              <a:t>, p. 172</a:t>
            </a:r>
            <a:endParaRPr lang="en-US" sz="2400" dirty="0">
              <a:effectLst/>
            </a:endParaRPr>
          </a:p>
        </p:txBody>
      </p:sp>
    </p:spTree>
    <p:extLst>
      <p:ext uri="{BB962C8B-B14F-4D97-AF65-F5344CB8AC3E}">
        <p14:creationId xmlns:p14="http://schemas.microsoft.com/office/powerpoint/2010/main" val="12223652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Carrie Underwood - How Great Thou Art (Official Performance Video)">
            <a:hlinkClick r:id="" action="ppaction://media"/>
            <a:extLst>
              <a:ext uri="{FF2B5EF4-FFF2-40B4-BE49-F238E27FC236}">
                <a16:creationId xmlns:a16="http://schemas.microsoft.com/office/drawing/2014/main" id="{D1EFEA8B-B998-D1A5-6BFE-4E6680DB0B12}"/>
              </a:ext>
            </a:extLst>
          </p:cNvPr>
          <p:cNvPicPr>
            <a:picLocks noRot="1" noChangeAspect="1"/>
          </p:cNvPicPr>
          <p:nvPr>
            <a:videoFile r:link="rId1"/>
          </p:nvPr>
        </p:nvPicPr>
        <p:blipFill>
          <a:blip r:embed="rId3"/>
          <a:stretch>
            <a:fillRect/>
          </a:stretch>
        </p:blipFill>
        <p:spPr>
          <a:xfrm>
            <a:off x="685627" y="0"/>
            <a:ext cx="10820746" cy="6113721"/>
          </a:xfrm>
          <a:prstGeom prst="rect">
            <a:avLst/>
          </a:prstGeom>
        </p:spPr>
      </p:pic>
      <p:sp>
        <p:nvSpPr>
          <p:cNvPr id="4" name="TextBox 3">
            <a:extLst>
              <a:ext uri="{FF2B5EF4-FFF2-40B4-BE49-F238E27FC236}">
                <a16:creationId xmlns:a16="http://schemas.microsoft.com/office/drawing/2014/main" id="{04A7A5E2-609C-8D93-4965-F5BFBCAAFDE2}"/>
              </a:ext>
            </a:extLst>
          </p:cNvPr>
          <p:cNvSpPr txBox="1"/>
          <p:nvPr/>
        </p:nvSpPr>
        <p:spPr>
          <a:xfrm>
            <a:off x="2762563" y="6232508"/>
            <a:ext cx="6666874" cy="461665"/>
          </a:xfrm>
          <a:prstGeom prst="rect">
            <a:avLst/>
          </a:prstGeom>
          <a:noFill/>
        </p:spPr>
        <p:txBody>
          <a:bodyPr wrap="square">
            <a:spAutoFit/>
          </a:bodyPr>
          <a:lstStyle/>
          <a:p>
            <a:r>
              <a:rPr lang="en-US" sz="2400" b="1" dirty="0">
                <a:hlinkClick r:id="rId4"/>
              </a:rPr>
              <a:t>https://www.youtube.com/watch?v=Yf6C0L_7-CA</a:t>
            </a:r>
            <a:r>
              <a:rPr lang="en-US" sz="2400" b="1" dirty="0"/>
              <a:t> </a:t>
            </a:r>
          </a:p>
        </p:txBody>
      </p:sp>
    </p:spTree>
    <p:extLst>
      <p:ext uri="{BB962C8B-B14F-4D97-AF65-F5344CB8AC3E}">
        <p14:creationId xmlns:p14="http://schemas.microsoft.com/office/powerpoint/2010/main" val="345451691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4CA5D8-FDF0-E630-48EC-5F4DF2D15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3174" y="250803"/>
            <a:ext cx="9685651" cy="5448179"/>
          </a:xfrm>
          <a:prstGeom prst="rect">
            <a:avLst/>
          </a:prstGeom>
        </p:spPr>
      </p:pic>
      <p:sp>
        <p:nvSpPr>
          <p:cNvPr id="6" name="TextBox 5">
            <a:extLst>
              <a:ext uri="{FF2B5EF4-FFF2-40B4-BE49-F238E27FC236}">
                <a16:creationId xmlns:a16="http://schemas.microsoft.com/office/drawing/2014/main" id="{BAD6D4EC-50F6-E864-D4F5-5658AEF9963B}"/>
              </a:ext>
            </a:extLst>
          </p:cNvPr>
          <p:cNvSpPr txBox="1"/>
          <p:nvPr/>
        </p:nvSpPr>
        <p:spPr>
          <a:xfrm>
            <a:off x="2657292" y="6006462"/>
            <a:ext cx="6999237" cy="461665"/>
          </a:xfrm>
          <a:prstGeom prst="rect">
            <a:avLst/>
          </a:prstGeom>
          <a:noFill/>
        </p:spPr>
        <p:txBody>
          <a:bodyPr wrap="square">
            <a:spAutoFit/>
          </a:bodyPr>
          <a:lstStyle/>
          <a:p>
            <a:r>
              <a:rPr lang="en-US" sz="2400" b="1" dirty="0">
                <a:hlinkClick r:id="rId3"/>
              </a:rPr>
              <a:t>https://www.youtube.com/watch?v=MwkGWkIPtuQ</a:t>
            </a:r>
            <a:r>
              <a:rPr lang="en-US" sz="2400" b="1" dirty="0"/>
              <a:t> </a:t>
            </a:r>
          </a:p>
        </p:txBody>
      </p:sp>
    </p:spTree>
    <p:extLst>
      <p:ext uri="{BB962C8B-B14F-4D97-AF65-F5344CB8AC3E}">
        <p14:creationId xmlns:p14="http://schemas.microsoft.com/office/powerpoint/2010/main" val="210692913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Power of Thy Name - Elika Mahony">
            <a:hlinkClick r:id="" action="ppaction://media"/>
            <a:extLst>
              <a:ext uri="{FF2B5EF4-FFF2-40B4-BE49-F238E27FC236}">
                <a16:creationId xmlns:a16="http://schemas.microsoft.com/office/drawing/2014/main" id="{EBFD2F74-071D-47FC-A065-F3872F28B897}"/>
              </a:ext>
            </a:extLst>
          </p:cNvPr>
          <p:cNvPicPr>
            <a:picLocks noRot="1" noChangeAspect="1"/>
          </p:cNvPicPr>
          <p:nvPr>
            <a:videoFile r:link="rId1"/>
          </p:nvPr>
        </p:nvPicPr>
        <p:blipFill>
          <a:blip r:embed="rId3"/>
          <a:stretch>
            <a:fillRect/>
          </a:stretch>
        </p:blipFill>
        <p:spPr>
          <a:xfrm>
            <a:off x="1446080" y="331189"/>
            <a:ext cx="9299837" cy="5254408"/>
          </a:xfrm>
          <a:prstGeom prst="rect">
            <a:avLst/>
          </a:prstGeom>
        </p:spPr>
      </p:pic>
      <p:sp>
        <p:nvSpPr>
          <p:cNvPr id="4" name="TextBox 3">
            <a:extLst>
              <a:ext uri="{FF2B5EF4-FFF2-40B4-BE49-F238E27FC236}">
                <a16:creationId xmlns:a16="http://schemas.microsoft.com/office/drawing/2014/main" id="{76B89CFD-E78D-5B91-E648-3C91AB7EB966}"/>
              </a:ext>
            </a:extLst>
          </p:cNvPr>
          <p:cNvSpPr txBox="1"/>
          <p:nvPr/>
        </p:nvSpPr>
        <p:spPr>
          <a:xfrm>
            <a:off x="2764588" y="5924702"/>
            <a:ext cx="6662822" cy="461665"/>
          </a:xfrm>
          <a:prstGeom prst="rect">
            <a:avLst/>
          </a:prstGeom>
          <a:noFill/>
        </p:spPr>
        <p:txBody>
          <a:bodyPr wrap="square">
            <a:spAutoFit/>
          </a:bodyPr>
          <a:lstStyle/>
          <a:p>
            <a:r>
              <a:rPr lang="en-US" sz="2400" b="1" dirty="0">
                <a:hlinkClick r:id="rId4"/>
              </a:rPr>
              <a:t>https://www.youtube.com/watch?v=JYDe7u6xqi8</a:t>
            </a:r>
            <a:r>
              <a:rPr lang="en-US" sz="2400" b="1" dirty="0"/>
              <a:t> </a:t>
            </a:r>
          </a:p>
        </p:txBody>
      </p:sp>
    </p:spTree>
    <p:extLst>
      <p:ext uri="{BB962C8B-B14F-4D97-AF65-F5344CB8AC3E}">
        <p14:creationId xmlns:p14="http://schemas.microsoft.com/office/powerpoint/2010/main" val="188460021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3A91DE6-509B-5BC6-818D-C33B6FE50DE2}"/>
              </a:ext>
            </a:extLst>
          </p:cNvPr>
          <p:cNvSpPr txBox="1"/>
          <p:nvPr/>
        </p:nvSpPr>
        <p:spPr>
          <a:xfrm>
            <a:off x="623630" y="2992168"/>
            <a:ext cx="4064442" cy="3289362"/>
          </a:xfrm>
          <a:prstGeom prst="rect">
            <a:avLst/>
          </a:prstGeom>
        </p:spPr>
        <p:txBody>
          <a:bodyPr vert="horz" lIns="91440" tIns="45720" rIns="91440" bIns="45720" rtlCol="0">
            <a:normAutofit lnSpcReduction="10000"/>
          </a:bodyPr>
          <a:lstStyle/>
          <a:p>
            <a:pPr marR="0">
              <a:lnSpc>
                <a:spcPct val="110000"/>
              </a:lnSpc>
              <a:spcBef>
                <a:spcPts val="0"/>
              </a:spcBef>
            </a:pPr>
            <a:r>
              <a:rPr lang="en-US" sz="2800" b="1" dirty="0">
                <a:effectLst/>
              </a:rPr>
              <a:t>O GREAT SPIRIT</a:t>
            </a:r>
            <a:endParaRPr lang="en-US" sz="2800" dirty="0">
              <a:effectLst/>
            </a:endParaRPr>
          </a:p>
          <a:p>
            <a:pPr marR="0">
              <a:spcBef>
                <a:spcPts val="0"/>
              </a:spcBef>
              <a:spcAft>
                <a:spcPts val="0"/>
              </a:spcAft>
            </a:pPr>
            <a:r>
              <a:rPr lang="en-US" sz="2800" b="1" dirty="0">
                <a:effectLst/>
              </a:rPr>
              <a:t>help me always to speak the truth quietly, to listen with an open mind when others speak, and to remember the peace that may be found in silence.</a:t>
            </a:r>
            <a:endParaRPr lang="en-US" sz="2800" dirty="0">
              <a:effectLst/>
            </a:endParaRPr>
          </a:p>
          <a:p>
            <a:pPr marR="0" algn="r">
              <a:spcBef>
                <a:spcPts val="0"/>
              </a:spcBef>
              <a:spcAft>
                <a:spcPts val="0"/>
              </a:spcAft>
            </a:pPr>
            <a:r>
              <a:rPr lang="en-US" sz="2400" b="1" dirty="0">
                <a:effectLst/>
              </a:rPr>
              <a:t>Cherokee Prayer</a:t>
            </a:r>
            <a:endParaRPr lang="en-US" sz="2400" dirty="0">
              <a:effectLst/>
            </a:endParaRPr>
          </a:p>
        </p:txBody>
      </p:sp>
      <p:pic>
        <p:nvPicPr>
          <p:cNvPr id="4" name="Picture 3" descr="A person in a military uniform&#10;&#10;Description automatically generated with low confidence">
            <a:extLst>
              <a:ext uri="{FF2B5EF4-FFF2-40B4-BE49-F238E27FC236}">
                <a16:creationId xmlns:a16="http://schemas.microsoft.com/office/drawing/2014/main" id="{FB704217-DC7E-1C3F-CEF2-BF3B0518331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2099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8202229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Thunderstorm lightning with a dark cloudy sky">
            <a:extLst>
              <a:ext uri="{FF2B5EF4-FFF2-40B4-BE49-F238E27FC236}">
                <a16:creationId xmlns:a16="http://schemas.microsoft.com/office/drawing/2014/main" id="{D8D4941E-6CE1-E754-51ED-57C0B1BECDF5}"/>
              </a:ext>
            </a:extLst>
          </p:cNvPr>
          <p:cNvPicPr>
            <a:picLocks noChangeAspect="1"/>
          </p:cNvPicPr>
          <p:nvPr/>
        </p:nvPicPr>
        <p:blipFill rotWithShape="1">
          <a:blip r:embed="rId2"/>
          <a:srcRect l="3184" r="-1" b="-1"/>
          <a:stretch/>
        </p:blipFill>
        <p:spPr>
          <a:xfrm>
            <a:off x="20" y="10"/>
            <a:ext cx="9947062" cy="6857990"/>
          </a:xfrm>
          <a:prstGeom prst="rect">
            <a:avLst/>
          </a:prstGeom>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TextBox 2">
            <a:extLst>
              <a:ext uri="{FF2B5EF4-FFF2-40B4-BE49-F238E27FC236}">
                <a16:creationId xmlns:a16="http://schemas.microsoft.com/office/drawing/2014/main" id="{EC0B799B-B605-9CB5-6516-0362C56C3CD6}"/>
              </a:ext>
            </a:extLst>
          </p:cNvPr>
          <p:cNvSpPr txBox="1"/>
          <p:nvPr/>
        </p:nvSpPr>
        <p:spPr>
          <a:xfrm>
            <a:off x="8130208" y="2078969"/>
            <a:ext cx="3633747" cy="2700062"/>
          </a:xfrm>
          <a:prstGeom prst="rect">
            <a:avLst/>
          </a:prstGeom>
        </p:spPr>
        <p:txBody>
          <a:bodyPr vert="horz" lIns="91440" tIns="45720" rIns="91440" bIns="45720" rtlCol="0">
            <a:normAutofit/>
          </a:bodyPr>
          <a:lstStyle/>
          <a:p>
            <a:pPr marR="0">
              <a:lnSpc>
                <a:spcPct val="90000"/>
              </a:lnSpc>
              <a:spcBef>
                <a:spcPts val="0"/>
              </a:spcBef>
              <a:spcAft>
                <a:spcPts val="800"/>
              </a:spcAft>
            </a:pPr>
            <a:r>
              <a:rPr lang="en-US" sz="3000" b="1" dirty="0">
                <a:effectLst/>
              </a:rPr>
              <a:t>It is better to have less thunder in the mouth and more lightning in the hand.</a:t>
            </a:r>
            <a:endParaRPr lang="en-US" sz="3000" dirty="0">
              <a:effectLst/>
            </a:endParaRPr>
          </a:p>
          <a:p>
            <a:pPr marR="0" algn="r">
              <a:lnSpc>
                <a:spcPct val="90000"/>
              </a:lnSpc>
              <a:spcBef>
                <a:spcPts val="0"/>
              </a:spcBef>
              <a:spcAft>
                <a:spcPts val="0"/>
              </a:spcAft>
            </a:pPr>
            <a:r>
              <a:rPr lang="en-US" sz="2600" b="1" dirty="0">
                <a:effectLst/>
              </a:rPr>
              <a:t>Apache Proverb</a:t>
            </a:r>
            <a:endParaRPr lang="en-US" sz="2600" dirty="0">
              <a:effectLst/>
            </a:endParaRPr>
          </a:p>
        </p:txBody>
      </p:sp>
    </p:spTree>
    <p:extLst>
      <p:ext uri="{BB962C8B-B14F-4D97-AF65-F5344CB8AC3E}">
        <p14:creationId xmlns:p14="http://schemas.microsoft.com/office/powerpoint/2010/main" val="232661532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descr="A picture containing text, outdoor, person, orange&#10;&#10;Description automatically generated">
            <a:extLst>
              <a:ext uri="{FF2B5EF4-FFF2-40B4-BE49-F238E27FC236}">
                <a16:creationId xmlns:a16="http://schemas.microsoft.com/office/drawing/2014/main" id="{B862C23C-9D35-0E66-2B79-2EB5523DE5B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852" r="24854" b="2"/>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10" name="Freeform: Shape 9">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Freeform: Shape 11">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7C9DAAFC-EAFE-31F7-E9BF-7349827E9B3A}"/>
              </a:ext>
            </a:extLst>
          </p:cNvPr>
          <p:cNvSpPr txBox="1"/>
          <p:nvPr/>
        </p:nvSpPr>
        <p:spPr>
          <a:xfrm>
            <a:off x="640614" y="1006537"/>
            <a:ext cx="4780030" cy="4493115"/>
          </a:xfrm>
          <a:prstGeom prst="rect">
            <a:avLst/>
          </a:prstGeom>
        </p:spPr>
        <p:txBody>
          <a:bodyPr vert="horz" lIns="91440" tIns="45720" rIns="91440" bIns="45720" rtlCol="0" anchor="t">
            <a:noAutofit/>
          </a:bodyPr>
          <a:lstStyle/>
          <a:p>
            <a:pPr marR="0">
              <a:lnSpc>
                <a:spcPct val="90000"/>
              </a:lnSpc>
              <a:spcBef>
                <a:spcPts val="0"/>
              </a:spcBef>
              <a:spcAft>
                <a:spcPts val="800"/>
              </a:spcAft>
            </a:pPr>
            <a:r>
              <a:rPr lang="en-US" sz="2800" b="1" dirty="0">
                <a:effectLst/>
              </a:rPr>
              <a:t>     When a man speaks words of truth he speaks words of greatness: know the nature of truth.</a:t>
            </a:r>
            <a:endParaRPr lang="en-US" sz="2800" dirty="0">
              <a:effectLst/>
            </a:endParaRPr>
          </a:p>
          <a:p>
            <a:pPr marR="0">
              <a:lnSpc>
                <a:spcPct val="90000"/>
              </a:lnSpc>
              <a:spcBef>
                <a:spcPts val="0"/>
              </a:spcBef>
              <a:spcAft>
                <a:spcPts val="0"/>
              </a:spcAft>
            </a:pPr>
            <a:r>
              <a:rPr lang="en-US" sz="2800" b="1" dirty="0">
                <a:effectLst/>
              </a:rPr>
              <a:t>     When a man knows, he can speak the truth.</a:t>
            </a:r>
            <a:endParaRPr lang="en-US" sz="2800" dirty="0">
              <a:effectLst/>
            </a:endParaRPr>
          </a:p>
          <a:p>
            <a:pPr marR="0">
              <a:lnSpc>
                <a:spcPct val="90000"/>
              </a:lnSpc>
              <a:spcBef>
                <a:spcPts val="0"/>
              </a:spcBef>
              <a:spcAft>
                <a:spcPts val="0"/>
              </a:spcAft>
            </a:pPr>
            <a:r>
              <a:rPr lang="en-US" sz="2800" b="1" dirty="0">
                <a:effectLst/>
              </a:rPr>
              <a:t>     He who does not know cannot speak truth; know the nature of knowledge.</a:t>
            </a:r>
            <a:endParaRPr lang="en-US" sz="2800" dirty="0">
              <a:effectLst/>
            </a:endParaRPr>
          </a:p>
          <a:p>
            <a:pPr marR="0" algn="r">
              <a:lnSpc>
                <a:spcPct val="90000"/>
              </a:lnSpc>
              <a:spcBef>
                <a:spcPts val="0"/>
              </a:spcBef>
              <a:spcAft>
                <a:spcPts val="0"/>
              </a:spcAft>
            </a:pPr>
            <a:r>
              <a:rPr lang="en-US" sz="2400" b="1" dirty="0">
                <a:effectLst/>
              </a:rPr>
              <a:t>Hinduism, </a:t>
            </a:r>
          </a:p>
          <a:p>
            <a:pPr marR="0" algn="r">
              <a:lnSpc>
                <a:spcPct val="90000"/>
              </a:lnSpc>
              <a:spcBef>
                <a:spcPts val="0"/>
              </a:spcBef>
              <a:spcAft>
                <a:spcPts val="0"/>
              </a:spcAft>
            </a:pPr>
            <a:r>
              <a:rPr lang="en-US" sz="2400" b="1" i="1" dirty="0">
                <a:effectLst/>
              </a:rPr>
              <a:t>Chandogya Upanishad</a:t>
            </a:r>
            <a:r>
              <a:rPr lang="en-US" sz="2400" b="1" dirty="0">
                <a:effectLst/>
              </a:rPr>
              <a:t> 7: 16 </a:t>
            </a:r>
            <a:endParaRPr lang="en-US" sz="2400" dirty="0">
              <a:effectLst/>
            </a:endParaRPr>
          </a:p>
        </p:txBody>
      </p:sp>
    </p:spTree>
    <p:extLst>
      <p:ext uri="{BB962C8B-B14F-4D97-AF65-F5344CB8AC3E}">
        <p14:creationId xmlns:p14="http://schemas.microsoft.com/office/powerpoint/2010/main" val="13328657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women sitting on the floor reading books&#10;&#10;Description automatically generated with low confidence">
            <a:extLst>
              <a:ext uri="{FF2B5EF4-FFF2-40B4-BE49-F238E27FC236}">
                <a16:creationId xmlns:a16="http://schemas.microsoft.com/office/drawing/2014/main" id="{C2291C86-25D2-2968-7196-B40D69C9AB4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5021" b="-1"/>
          <a:stretch/>
        </p:blipFill>
        <p:spPr>
          <a:xfrm>
            <a:off x="20" y="431"/>
            <a:ext cx="8115280" cy="6408311"/>
          </a:xfrm>
          <a:prstGeom prst="rect">
            <a:avLst/>
          </a:prstGeom>
        </p:spPr>
      </p:pic>
      <p:sp>
        <p:nvSpPr>
          <p:cNvPr id="3" name="TextBox 2">
            <a:extLst>
              <a:ext uri="{FF2B5EF4-FFF2-40B4-BE49-F238E27FC236}">
                <a16:creationId xmlns:a16="http://schemas.microsoft.com/office/drawing/2014/main" id="{146F9D4B-A794-4072-C51C-DE56B5BE3C74}"/>
              </a:ext>
            </a:extLst>
          </p:cNvPr>
          <p:cNvSpPr txBox="1"/>
          <p:nvPr/>
        </p:nvSpPr>
        <p:spPr>
          <a:xfrm>
            <a:off x="8450744" y="1209918"/>
            <a:ext cx="3405808" cy="3765388"/>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effectLst/>
              </a:rPr>
              <a:t>Unoffensive, truthful, agreeable and wholesome speech, and practice of study of the Vedas—these are called austerity of speech.</a:t>
            </a:r>
            <a:endParaRPr lang="en-US" sz="2800" dirty="0">
              <a:effectLst/>
            </a:endParaRPr>
          </a:p>
          <a:p>
            <a:pPr marR="0" algn="r">
              <a:lnSpc>
                <a:spcPct val="90000"/>
              </a:lnSpc>
              <a:spcBef>
                <a:spcPts val="0"/>
              </a:spcBef>
              <a:spcAft>
                <a:spcPts val="0"/>
              </a:spcAft>
            </a:pPr>
            <a:r>
              <a:rPr lang="en-US" sz="2400" b="1" dirty="0">
                <a:effectLst/>
              </a:rPr>
              <a:t>Hinduism, </a:t>
            </a:r>
          </a:p>
          <a:p>
            <a:pPr marR="0" algn="r">
              <a:lnSpc>
                <a:spcPct val="90000"/>
              </a:lnSpc>
              <a:spcBef>
                <a:spcPts val="0"/>
              </a:spcBef>
              <a:spcAft>
                <a:spcPts val="0"/>
              </a:spcAft>
            </a:pPr>
            <a:r>
              <a:rPr lang="en-US" sz="2400" b="1" i="1" dirty="0">
                <a:effectLst/>
              </a:rPr>
              <a:t>Bhagavad Gita</a:t>
            </a:r>
            <a:r>
              <a:rPr lang="en-US" sz="2400" b="1" dirty="0">
                <a:effectLst/>
              </a:rPr>
              <a:t> 17: 15 </a:t>
            </a:r>
            <a:endParaRPr lang="en-US" sz="2400" dirty="0">
              <a:effectLst/>
            </a:endParaRP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615739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ainting of a person and a child sitting on a chair&#10;&#10;Description automatically generated with medium confidence">
            <a:extLst>
              <a:ext uri="{FF2B5EF4-FFF2-40B4-BE49-F238E27FC236}">
                <a16:creationId xmlns:a16="http://schemas.microsoft.com/office/drawing/2014/main" id="{CF5122DF-35DC-9D69-332F-C51E9A63F73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3" b="1028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TextBox 6">
            <a:extLst>
              <a:ext uri="{FF2B5EF4-FFF2-40B4-BE49-F238E27FC236}">
                <a16:creationId xmlns:a16="http://schemas.microsoft.com/office/drawing/2014/main" id="{B6A25FCA-EE09-8877-FAF4-E95DEAFFB419}"/>
              </a:ext>
            </a:extLst>
          </p:cNvPr>
          <p:cNvSpPr txBox="1"/>
          <p:nvPr/>
        </p:nvSpPr>
        <p:spPr>
          <a:xfrm>
            <a:off x="1062848" y="1725079"/>
            <a:ext cx="4410300" cy="2554545"/>
          </a:xfrm>
          <a:prstGeom prst="rect">
            <a:avLst/>
          </a:prstGeom>
          <a:noFill/>
        </p:spPr>
        <p:txBody>
          <a:bodyPr wrap="square">
            <a:spAutoFit/>
          </a:bodyPr>
          <a:lstStyle/>
          <a:p>
            <a:pPr marL="342900" marR="0">
              <a:spcBef>
                <a:spcPts val="0"/>
              </a:spcBef>
            </a:pPr>
            <a:r>
              <a:rPr lang="en-US" sz="2800" b="1" dirty="0">
                <a:effectLst/>
                <a:latin typeface="Arial" panose="020B0604020202020204" pitchFamily="34" charset="0"/>
                <a:ea typeface="Calibri" panose="020F0502020204030204" pitchFamily="34" charset="0"/>
                <a:cs typeface="Arial" panose="020B0604020202020204" pitchFamily="34" charset="0"/>
              </a:rPr>
              <a:t>Apply thy heart unto instruction, and thine ears to the words of knowledge.</a:t>
            </a:r>
            <a:endParaRPr lang="en-US" sz="2800" b="1" dirty="0">
              <a:effectLst/>
              <a:latin typeface="Arial" panose="020B0604020202020204" pitchFamily="34" charset="0"/>
              <a:ea typeface="Calibri" panose="020F0502020204030204" pitchFamily="34" charset="0"/>
              <a:cs typeface="Times New Roman" panose="02020603050405020304" pitchFamily="18" charset="0"/>
            </a:endParaRPr>
          </a:p>
          <a:p>
            <a:pPr marL="342900" marR="0" algn="r">
              <a:spcBef>
                <a:spcPts val="0"/>
              </a:spcBef>
            </a:pPr>
            <a:r>
              <a:rPr lang="en-US" sz="2400" b="1" dirty="0">
                <a:effectLst/>
                <a:latin typeface="Arial" panose="020B0604020202020204" pitchFamily="34" charset="0"/>
                <a:ea typeface="Calibri" panose="020F0502020204030204" pitchFamily="34" charset="0"/>
                <a:cs typeface="Arial" panose="020B0604020202020204" pitchFamily="34" charset="0"/>
              </a:rPr>
              <a:t>Judaism, </a:t>
            </a:r>
          </a:p>
          <a:p>
            <a:pPr marL="342900" marR="0" algn="r">
              <a:spcBef>
                <a:spcPts val="0"/>
              </a:spcBef>
            </a:pPr>
            <a:r>
              <a:rPr lang="en-US" sz="2400" b="1" i="1" dirty="0">
                <a:effectLst/>
                <a:latin typeface="Arial" panose="020B0604020202020204" pitchFamily="34" charset="0"/>
                <a:ea typeface="Calibri" panose="020F0502020204030204" pitchFamily="34" charset="0"/>
                <a:cs typeface="Arial" panose="020B0604020202020204" pitchFamily="34" charset="0"/>
              </a:rPr>
              <a:t>Misheli</a:t>
            </a:r>
            <a:r>
              <a:rPr lang="en-US" sz="2400" b="1" dirty="0">
                <a:effectLst/>
                <a:latin typeface="Arial" panose="020B0604020202020204" pitchFamily="34" charset="0"/>
                <a:ea typeface="Calibri" panose="020F0502020204030204" pitchFamily="34" charset="0"/>
                <a:cs typeface="Arial" panose="020B0604020202020204" pitchFamily="34" charset="0"/>
              </a:rPr>
              <a:t> (</a:t>
            </a:r>
            <a:r>
              <a:rPr lang="en-US" sz="2400" b="1" i="1" dirty="0">
                <a:effectLst/>
                <a:latin typeface="Arial" panose="020B0604020202020204" pitchFamily="34" charset="0"/>
                <a:ea typeface="Calibri" panose="020F0502020204030204" pitchFamily="34" charset="0"/>
                <a:cs typeface="Arial" panose="020B0604020202020204" pitchFamily="34" charset="0"/>
              </a:rPr>
              <a:t>Proverbs</a:t>
            </a:r>
            <a:r>
              <a:rPr lang="en-US" sz="2400" b="1" dirty="0">
                <a:effectLst/>
                <a:latin typeface="Arial" panose="020B0604020202020204" pitchFamily="34" charset="0"/>
                <a:ea typeface="Calibri" panose="020F0502020204030204" pitchFamily="34" charset="0"/>
                <a:cs typeface="Arial" panose="020B0604020202020204" pitchFamily="34" charset="0"/>
              </a:rPr>
              <a:t>) 23: 12</a:t>
            </a:r>
            <a:endParaRPr lang="en-US" sz="2400" b="1"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173190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close&#10;&#10;Description automatically generated">
            <a:extLst>
              <a:ext uri="{FF2B5EF4-FFF2-40B4-BE49-F238E27FC236}">
                <a16:creationId xmlns:a16="http://schemas.microsoft.com/office/drawing/2014/main" id="{550A4E41-308A-0180-E39E-91E25510E46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8442" r="24044" b="-1"/>
          <a:stretch/>
        </p:blipFill>
        <p:spPr>
          <a:xfrm>
            <a:off x="1" y="10"/>
            <a:ext cx="6936390" cy="6857990"/>
          </a:xfrm>
          <a:prstGeom prst="rect">
            <a:avLst/>
          </a:prstGeom>
        </p:spPr>
      </p:pic>
      <p:sp>
        <p:nvSpPr>
          <p:cNvPr id="4" name="TextBox 3">
            <a:extLst>
              <a:ext uri="{FF2B5EF4-FFF2-40B4-BE49-F238E27FC236}">
                <a16:creationId xmlns:a16="http://schemas.microsoft.com/office/drawing/2014/main" id="{0A3C8AA7-7465-6B1C-199E-F36A37E029C4}"/>
              </a:ext>
            </a:extLst>
          </p:cNvPr>
          <p:cNvSpPr txBox="1"/>
          <p:nvPr/>
        </p:nvSpPr>
        <p:spPr>
          <a:xfrm>
            <a:off x="7437884" y="1491358"/>
            <a:ext cx="4249573" cy="3372190"/>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3200" b="1" dirty="0">
                <a:effectLst/>
              </a:rPr>
              <a:t>Turn you at my reproof; behold, I will pour out my spirit unto you, I will make known my words unto you.</a:t>
            </a:r>
            <a:endParaRPr lang="en-US" sz="3200" dirty="0">
              <a:effectLst/>
            </a:endParaRPr>
          </a:p>
          <a:p>
            <a:pPr marR="0" algn="r">
              <a:lnSpc>
                <a:spcPct val="90000"/>
              </a:lnSpc>
              <a:spcBef>
                <a:spcPts val="0"/>
              </a:spcBef>
              <a:spcAft>
                <a:spcPts val="0"/>
              </a:spcAft>
            </a:pPr>
            <a:r>
              <a:rPr lang="en-US" sz="2800" b="1" dirty="0">
                <a:effectLst/>
              </a:rPr>
              <a:t>Judaism, </a:t>
            </a:r>
          </a:p>
          <a:p>
            <a:pPr marR="0" algn="r">
              <a:lnSpc>
                <a:spcPct val="90000"/>
              </a:lnSpc>
              <a:spcBef>
                <a:spcPts val="0"/>
              </a:spcBef>
              <a:spcAft>
                <a:spcPts val="0"/>
              </a:spcAft>
            </a:pPr>
            <a:r>
              <a:rPr lang="en-US" sz="2800" b="1" i="1" dirty="0">
                <a:effectLst/>
              </a:rPr>
              <a:t>Misheli </a:t>
            </a:r>
            <a:r>
              <a:rPr lang="en-US" sz="2800" b="1" dirty="0">
                <a:effectLst/>
              </a:rPr>
              <a:t>(</a:t>
            </a:r>
            <a:r>
              <a:rPr lang="en-US" sz="2800" b="1" i="1" dirty="0">
                <a:effectLst/>
              </a:rPr>
              <a:t>Proverbs</a:t>
            </a:r>
            <a:r>
              <a:rPr lang="en-US" sz="2800" b="1" dirty="0">
                <a:effectLst/>
              </a:rPr>
              <a:t>) 1: 23 </a:t>
            </a:r>
            <a:endParaRPr lang="en-US" sz="2800" dirty="0">
              <a:effectLst/>
            </a:endParaRPr>
          </a:p>
        </p:txBody>
      </p:sp>
    </p:spTree>
    <p:extLst>
      <p:ext uri="{BB962C8B-B14F-4D97-AF65-F5344CB8AC3E}">
        <p14:creationId xmlns:p14="http://schemas.microsoft.com/office/powerpoint/2010/main" val="57588216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33948EB-EF15-8D79-7D4A-3F1F89ED5017}"/>
              </a:ext>
            </a:extLst>
          </p:cNvPr>
          <p:cNvSpPr txBox="1"/>
          <p:nvPr/>
        </p:nvSpPr>
        <p:spPr>
          <a:xfrm>
            <a:off x="295523" y="2798421"/>
            <a:ext cx="4921889" cy="3673146"/>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2800" b="1" dirty="0">
                <a:effectLst/>
              </a:rPr>
              <a:t>Watching one’s speech, restraining well the mind, let one not commit any wrong with one’s body. Whoever keeps these three roads of action clear, will make progress on the path taught by the wise.</a:t>
            </a:r>
            <a:endParaRPr lang="en-US" sz="2800" dirty="0">
              <a:effectLst/>
            </a:endParaRPr>
          </a:p>
          <a:p>
            <a:pPr marL="114300" marR="0" algn="r">
              <a:lnSpc>
                <a:spcPct val="90000"/>
              </a:lnSpc>
              <a:spcBef>
                <a:spcPts val="0"/>
              </a:spcBef>
              <a:spcAft>
                <a:spcPts val="0"/>
              </a:spcAft>
            </a:pPr>
            <a:r>
              <a:rPr lang="en-US" sz="2400" b="1" dirty="0">
                <a:effectLst/>
              </a:rPr>
              <a:t>Buddhism, </a:t>
            </a:r>
          </a:p>
          <a:p>
            <a:pPr marL="114300" marR="0" algn="r">
              <a:lnSpc>
                <a:spcPct val="90000"/>
              </a:lnSpc>
              <a:spcBef>
                <a:spcPts val="0"/>
              </a:spcBef>
              <a:spcAft>
                <a:spcPts val="0"/>
              </a:spcAft>
            </a:pPr>
            <a:r>
              <a:rPr lang="en-US" sz="2400" b="1" i="1" dirty="0">
                <a:effectLst/>
              </a:rPr>
              <a:t>Dhammapada</a:t>
            </a:r>
            <a:r>
              <a:rPr lang="en-US" sz="2400" b="1" dirty="0">
                <a:effectLst/>
              </a:rPr>
              <a:t> 196</a:t>
            </a:r>
            <a:endParaRPr lang="en-US" sz="2400" dirty="0">
              <a:effectLst/>
            </a:endParaRPr>
          </a:p>
        </p:txBody>
      </p:sp>
      <p:pic>
        <p:nvPicPr>
          <p:cNvPr id="4" name="Picture 3" descr="A person and person walking on a dirt path in the woods&#10;&#10;Description automatically generated with medium confidence">
            <a:extLst>
              <a:ext uri="{FF2B5EF4-FFF2-40B4-BE49-F238E27FC236}">
                <a16:creationId xmlns:a16="http://schemas.microsoft.com/office/drawing/2014/main" id="{43D7E1CA-4CFF-ABC3-26EE-F58B6144284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4611" r="-1" b="1884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6634676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575</TotalTime>
  <Words>646</Words>
  <Application>Microsoft Office PowerPoint</Application>
  <PresentationFormat>Widescreen</PresentationFormat>
  <Paragraphs>55</Paragraphs>
  <Slides>19</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Meiryo</vt:lpstr>
      <vt:lpstr>Arial</vt:lpstr>
      <vt:lpstr>Calibri</vt:lpstr>
      <vt:lpstr>Calibri Light</vt:lpstr>
      <vt:lpstr>Office Theme</vt:lpstr>
      <vt:lpstr>Words &amp; Eloquent Speech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54</cp:revision>
  <dcterms:created xsi:type="dcterms:W3CDTF">2022-03-07T03:26:47Z</dcterms:created>
  <dcterms:modified xsi:type="dcterms:W3CDTF">2026-07-16T17:09:05Z</dcterms:modified>
</cp:coreProperties>
</file>