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69"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94" d="100"/>
          <a:sy n="94" d="100"/>
        </p:scale>
        <p:origin x="80" y="1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9/2/2026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9/2/2026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5TXt7E8bhFU?start=1&amp;feature=oembed" TargetMode="External"/><Relationship Id="rId4" Type="http://schemas.openxmlformats.org/officeDocument/2006/relationships/hyperlink" Target="https://www.youtube.com/watch?v=5TXt7E8bhFU&amp;t=1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61166901@N03/5589846243/"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Vogl,_Moody,_Miller_retire,_veterans_honored_for_service_in_June_DSR_DSC_9538_(34737002710).jpg" TargetMode="External"/><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awzNHuGqoMc?feature=oembed" TargetMode="External"/><Relationship Id="rId4" Type="http://schemas.openxmlformats.org/officeDocument/2006/relationships/hyperlink" Target="https://www.youtube.com/watch?v=awzNHuGqoMc"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W-D4PWrRmDg"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Colorful straw art">
            <a:extLst>
              <a:ext uri="{FF2B5EF4-FFF2-40B4-BE49-F238E27FC236}">
                <a16:creationId xmlns:a16="http://schemas.microsoft.com/office/drawing/2014/main" id="{8935B0BA-BF7A-B166-6FFB-7FCF295FA416}"/>
              </a:ext>
            </a:extLst>
          </p:cNvPr>
          <p:cNvPicPr>
            <a:picLocks noChangeAspect="1"/>
          </p:cNvPicPr>
          <p:nvPr/>
        </p:nvPicPr>
        <p:blipFill rotWithShape="1">
          <a:blip r:embed="rId2">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sp>
        <p:nvSpPr>
          <p:cNvPr id="12"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8022020" y="3445034"/>
            <a:ext cx="3852041" cy="874235"/>
          </a:xfrm>
        </p:spPr>
        <p:txBody>
          <a:bodyPr>
            <a:noAutofit/>
          </a:bodyPr>
          <a:lstStyle/>
          <a:p>
            <a:r>
              <a:rPr lang="en-US" sz="6400" b="1" dirty="0">
                <a:latin typeface="Arial" panose="020B0604020202020204" pitchFamily="34" charset="0"/>
                <a:cs typeface="Arial" panose="020B0604020202020204" pitchFamily="34" charset="0"/>
              </a:rPr>
              <a:t>Humility</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9270122" y="6104414"/>
            <a:ext cx="1697421" cy="359328"/>
          </a:xfrm>
        </p:spPr>
        <p:txBody>
          <a:bodyPr>
            <a:normAutofit lnSpcReduction="10000"/>
          </a:bodyPr>
          <a:lstStyle/>
          <a:p>
            <a:r>
              <a:rPr lang="en-US" sz="2000" b="1" dirty="0"/>
              <a:t>Tucker, GA</a:t>
            </a:r>
          </a:p>
        </p:txBody>
      </p:sp>
      <p:cxnSp>
        <p:nvCxnSpPr>
          <p:cNvPr id="14" name="Straight Connector 13">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90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heltering Support - prayer by the Bab">
            <a:hlinkClick r:id="" action="ppaction://media"/>
            <a:extLst>
              <a:ext uri="{FF2B5EF4-FFF2-40B4-BE49-F238E27FC236}">
                <a16:creationId xmlns:a16="http://schemas.microsoft.com/office/drawing/2014/main" id="{F7BAE506-2A65-4A8F-BEB9-A33FF26D1E85}"/>
              </a:ext>
            </a:extLst>
          </p:cNvPr>
          <p:cNvPicPr>
            <a:picLocks noRot="1" noChangeAspect="1"/>
          </p:cNvPicPr>
          <p:nvPr>
            <a:videoFile r:link="rId1"/>
          </p:nvPr>
        </p:nvPicPr>
        <p:blipFill>
          <a:blip r:embed="rId3"/>
          <a:stretch>
            <a:fillRect/>
          </a:stretch>
        </p:blipFill>
        <p:spPr>
          <a:xfrm>
            <a:off x="1474692" y="435379"/>
            <a:ext cx="9391103" cy="5305973"/>
          </a:xfrm>
          <a:prstGeom prst="rect">
            <a:avLst/>
          </a:prstGeom>
        </p:spPr>
      </p:pic>
      <p:sp>
        <p:nvSpPr>
          <p:cNvPr id="3" name="TextBox 2">
            <a:extLst>
              <a:ext uri="{FF2B5EF4-FFF2-40B4-BE49-F238E27FC236}">
                <a16:creationId xmlns:a16="http://schemas.microsoft.com/office/drawing/2014/main" id="{A2B85D57-4A6D-6E80-CFE6-8AD7B92BAFFB}"/>
              </a:ext>
            </a:extLst>
          </p:cNvPr>
          <p:cNvSpPr txBox="1"/>
          <p:nvPr/>
        </p:nvSpPr>
        <p:spPr>
          <a:xfrm>
            <a:off x="3570051" y="5943599"/>
            <a:ext cx="5583677" cy="369332"/>
          </a:xfrm>
          <a:prstGeom prst="rect">
            <a:avLst/>
          </a:prstGeom>
          <a:noFill/>
        </p:spPr>
        <p:txBody>
          <a:bodyPr wrap="square" rtlCol="0">
            <a:spAutoFit/>
          </a:bodyPr>
          <a:lstStyle/>
          <a:p>
            <a:r>
              <a:rPr lang="en-US" dirty="0">
                <a:hlinkClick r:id="rId4"/>
              </a:rPr>
              <a:t>https://www.youtube.com/watch?v=5TXt7E8bhFU&amp;t=1s</a:t>
            </a:r>
            <a:r>
              <a:rPr lang="en-US" dirty="0"/>
              <a:t> </a:t>
            </a:r>
          </a:p>
        </p:txBody>
      </p:sp>
    </p:spTree>
    <p:extLst>
      <p:ext uri="{BB962C8B-B14F-4D97-AF65-F5344CB8AC3E}">
        <p14:creationId xmlns:p14="http://schemas.microsoft.com/office/powerpoint/2010/main" val="345451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E3FFE54-E2E0-E526-B392-372B99BAF681}"/>
              </a:ext>
            </a:extLst>
          </p:cNvPr>
          <p:cNvSpPr txBox="1"/>
          <p:nvPr/>
        </p:nvSpPr>
        <p:spPr>
          <a:xfrm>
            <a:off x="640080" y="3314690"/>
            <a:ext cx="4243589" cy="2100263"/>
          </a:xfrm>
          <a:prstGeom prst="rect">
            <a:avLst/>
          </a:prstGeom>
        </p:spPr>
        <p:txBody>
          <a:bodyPr vert="horz" lIns="91440" tIns="45720" rIns="91440" bIns="45720" rtlCol="0">
            <a:normAutofit lnSpcReduction="10000"/>
          </a:bodyPr>
          <a:lstStyle/>
          <a:p>
            <a:pPr marR="0" indent="457200">
              <a:spcBef>
                <a:spcPts val="0"/>
              </a:spcBef>
            </a:pPr>
            <a:r>
              <a:rPr lang="en-US" sz="2800" b="1" dirty="0">
                <a:effectLst/>
              </a:rPr>
              <a:t>Speak truth in humility to all people.</a:t>
            </a:r>
          </a:p>
          <a:p>
            <a:pPr marR="0" indent="457200">
              <a:spcBef>
                <a:spcPts val="0"/>
              </a:spcBef>
            </a:pPr>
            <a:r>
              <a:rPr lang="en-US" sz="2800" b="1" dirty="0"/>
              <a:t>Only then can you be a true man.</a:t>
            </a:r>
          </a:p>
          <a:p>
            <a:pPr marR="0" algn="r">
              <a:spcBef>
                <a:spcPts val="0"/>
              </a:spcBef>
            </a:pPr>
            <a:r>
              <a:rPr lang="en-US" sz="2200" b="1" dirty="0">
                <a:effectLst/>
              </a:rPr>
              <a:t>Sioux Proverb</a:t>
            </a:r>
          </a:p>
        </p:txBody>
      </p:sp>
      <p:pic>
        <p:nvPicPr>
          <p:cNvPr id="4" name="Picture 3" descr="A large group of people gathered outside&#10;&#10;Description automatically generated with medium confidence">
            <a:extLst>
              <a:ext uri="{FF2B5EF4-FFF2-40B4-BE49-F238E27FC236}">
                <a16:creationId xmlns:a16="http://schemas.microsoft.com/office/drawing/2014/main" id="{29FA86FC-3E1E-2F1E-5182-5085F8FC8574}"/>
              </a:ext>
            </a:extLst>
          </p:cNvPr>
          <p:cNvPicPr>
            <a:picLocks noChangeAspect="1"/>
          </p:cNvPicPr>
          <p:nvPr/>
        </p:nvPicPr>
        <p:blipFill rotWithShape="1">
          <a:blip r:embed="rId2">
            <a:extLst>
              <a:ext uri="{28A0092B-C50C-407E-A947-70E740481C1C}">
                <a14:useLocalDpi xmlns:a14="http://schemas.microsoft.com/office/drawing/2010/main" val="0"/>
              </a:ext>
            </a:extLst>
          </a:blip>
          <a:srcRect l="22299" r="3055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58184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outdoor&#10;&#10;Description automatically generated">
            <a:extLst>
              <a:ext uri="{FF2B5EF4-FFF2-40B4-BE49-F238E27FC236}">
                <a16:creationId xmlns:a16="http://schemas.microsoft.com/office/drawing/2014/main" id="{EA16D55C-2A65-584B-4DAD-AF8DC89AC229}"/>
              </a:ext>
            </a:extLst>
          </p:cNvPr>
          <p:cNvPicPr>
            <a:picLocks noChangeAspect="1"/>
          </p:cNvPicPr>
          <p:nvPr/>
        </p:nvPicPr>
        <p:blipFill rotWithShape="1">
          <a:blip r:embed="rId2">
            <a:extLst>
              <a:ext uri="{28A0092B-C50C-407E-A947-70E740481C1C}">
                <a14:useLocalDpi xmlns:a14="http://schemas.microsoft.com/office/drawing/2010/main" val="0"/>
              </a:ext>
            </a:extLst>
          </a:blip>
          <a:srcRect r="-1" b="134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9F46F2C-BAA2-A1A5-E723-1FB54261B9F2}"/>
              </a:ext>
            </a:extLst>
          </p:cNvPr>
          <p:cNvSpPr txBox="1"/>
          <p:nvPr/>
        </p:nvSpPr>
        <p:spPr>
          <a:xfrm>
            <a:off x="5297593" y="3075740"/>
            <a:ext cx="6251110" cy="2043270"/>
          </a:xfrm>
          <a:prstGeom prst="rect">
            <a:avLst/>
          </a:prstGeom>
        </p:spPr>
        <p:txBody>
          <a:bodyPr vert="horz" lIns="91440" tIns="45720" rIns="91440" bIns="45720" rtlCol="0">
            <a:normAutofit lnSpcReduction="10000"/>
          </a:bodyPr>
          <a:lstStyle/>
          <a:p>
            <a:pPr marR="0">
              <a:spcBef>
                <a:spcPts val="0"/>
              </a:spcBef>
            </a:pPr>
            <a:r>
              <a:rPr lang="en-US" sz="2600" b="1" dirty="0">
                <a:effectLst/>
              </a:rPr>
              <a:t>I have seen that in any great undertaking it is not enough for a man to depend simply upon himself.</a:t>
            </a:r>
          </a:p>
          <a:p>
            <a:pPr marR="0" algn="r">
              <a:spcBef>
                <a:spcPts val="0"/>
              </a:spcBef>
            </a:pPr>
            <a:r>
              <a:rPr lang="en-US" sz="2600" b="1" dirty="0">
                <a:effectLst/>
              </a:rPr>
              <a:t>Lone Man (Isna-la-wica),</a:t>
            </a:r>
          </a:p>
          <a:p>
            <a:pPr marR="0" algn="r">
              <a:spcBef>
                <a:spcPts val="0"/>
              </a:spcBef>
            </a:pPr>
            <a:r>
              <a:rPr lang="en-US" sz="2600" b="1" dirty="0">
                <a:effectLst/>
              </a:rPr>
              <a:t>Teton Sioux</a:t>
            </a:r>
          </a:p>
        </p:txBody>
      </p:sp>
    </p:spTree>
    <p:extLst>
      <p:ext uri="{BB962C8B-B14F-4D97-AF65-F5344CB8AC3E}">
        <p14:creationId xmlns:p14="http://schemas.microsoft.com/office/powerpoint/2010/main" val="664918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6CD94D5-1AE1-B710-60DA-67C8849E7D79}"/>
              </a:ext>
            </a:extLst>
          </p:cNvPr>
          <p:cNvSpPr txBox="1"/>
          <p:nvPr/>
        </p:nvSpPr>
        <p:spPr>
          <a:xfrm>
            <a:off x="192946" y="3015512"/>
            <a:ext cx="5226341" cy="3129088"/>
          </a:xfrm>
          <a:prstGeom prst="rect">
            <a:avLst/>
          </a:prstGeom>
        </p:spPr>
        <p:txBody>
          <a:bodyPr vert="horz" lIns="91440" tIns="45720" rIns="91440" bIns="45720" rtlCol="0">
            <a:noAutofit/>
          </a:bodyPr>
          <a:lstStyle/>
          <a:p>
            <a:pPr marR="0">
              <a:lnSpc>
                <a:spcPct val="90000"/>
              </a:lnSpc>
              <a:spcBef>
                <a:spcPts val="0"/>
              </a:spcBef>
              <a:spcAft>
                <a:spcPts val="0"/>
              </a:spcAft>
            </a:pPr>
            <a:r>
              <a:rPr lang="en-US" sz="2100" b="1" dirty="0">
                <a:effectLst/>
              </a:rPr>
              <a:t>Be humble, be harmless,</a:t>
            </a:r>
          </a:p>
          <a:p>
            <a:pPr marR="0">
              <a:lnSpc>
                <a:spcPct val="90000"/>
              </a:lnSpc>
              <a:spcBef>
                <a:spcPts val="0"/>
              </a:spcBef>
              <a:spcAft>
                <a:spcPts val="0"/>
              </a:spcAft>
            </a:pPr>
            <a:r>
              <a:rPr lang="en-US" sz="2100" b="1" dirty="0">
                <a:effectLst/>
              </a:rPr>
              <a:t>Have no pretension,</a:t>
            </a:r>
          </a:p>
          <a:p>
            <a:pPr marR="0">
              <a:lnSpc>
                <a:spcPct val="90000"/>
              </a:lnSpc>
              <a:spcBef>
                <a:spcPts val="0"/>
              </a:spcBef>
              <a:spcAft>
                <a:spcPts val="0"/>
              </a:spcAft>
            </a:pPr>
            <a:r>
              <a:rPr lang="en-US" sz="2100" b="1" dirty="0">
                <a:effectLst/>
              </a:rPr>
              <a:t>Be upright, forbearing;</a:t>
            </a:r>
          </a:p>
          <a:p>
            <a:pPr marR="0">
              <a:lnSpc>
                <a:spcPct val="90000"/>
              </a:lnSpc>
              <a:spcBef>
                <a:spcPts val="0"/>
              </a:spcBef>
              <a:spcAft>
                <a:spcPts val="0"/>
              </a:spcAft>
            </a:pPr>
            <a:r>
              <a:rPr lang="en-US" sz="2100" b="1" dirty="0">
                <a:effectLst/>
              </a:rPr>
              <a:t>Serve your teacher in true obedience,</a:t>
            </a:r>
          </a:p>
          <a:p>
            <a:pPr marR="0">
              <a:lnSpc>
                <a:spcPct val="90000"/>
              </a:lnSpc>
              <a:spcBef>
                <a:spcPts val="0"/>
              </a:spcBef>
              <a:spcAft>
                <a:spcPts val="0"/>
              </a:spcAft>
            </a:pPr>
            <a:r>
              <a:rPr lang="en-US" sz="2100" b="1" dirty="0">
                <a:effectLst/>
              </a:rPr>
              <a:t>Keeping the mind and body in cleanness,</a:t>
            </a:r>
          </a:p>
          <a:p>
            <a:pPr marR="0">
              <a:lnSpc>
                <a:spcPct val="90000"/>
              </a:lnSpc>
              <a:spcBef>
                <a:spcPts val="0"/>
              </a:spcBef>
              <a:spcAft>
                <a:spcPts val="0"/>
              </a:spcAft>
            </a:pPr>
            <a:r>
              <a:rPr lang="en-US" sz="2100" b="1" dirty="0">
                <a:effectLst/>
              </a:rPr>
              <a:t>Tranquil, steadfast, master of ego,</a:t>
            </a:r>
          </a:p>
          <a:p>
            <a:pPr marR="0">
              <a:lnSpc>
                <a:spcPct val="90000"/>
              </a:lnSpc>
              <a:spcBef>
                <a:spcPts val="0"/>
              </a:spcBef>
              <a:spcAft>
                <a:spcPts val="0"/>
              </a:spcAft>
            </a:pPr>
            <a:r>
              <a:rPr lang="en-US" sz="2100" b="1" dirty="0">
                <a:effectLst/>
              </a:rPr>
              <a:t>Standing apart from the things of the senses,</a:t>
            </a:r>
          </a:p>
          <a:p>
            <a:pPr marR="0">
              <a:lnSpc>
                <a:spcPct val="90000"/>
              </a:lnSpc>
              <a:spcBef>
                <a:spcPts val="0"/>
              </a:spcBef>
              <a:spcAft>
                <a:spcPts val="0"/>
              </a:spcAft>
            </a:pPr>
            <a:r>
              <a:rPr lang="en-US" sz="2100" b="1" dirty="0">
                <a:effectLst/>
              </a:rPr>
              <a:t>Free from self;</a:t>
            </a:r>
          </a:p>
          <a:p>
            <a:pPr marR="0">
              <a:lnSpc>
                <a:spcPct val="90000"/>
              </a:lnSpc>
              <a:spcBef>
                <a:spcPts val="0"/>
              </a:spcBef>
              <a:spcAft>
                <a:spcPts val="0"/>
              </a:spcAft>
            </a:pPr>
            <a:r>
              <a:rPr lang="en-US" sz="2100" b="1" dirty="0">
                <a:effectLst/>
              </a:rPr>
              <a:t>Aware of the weakness in mortal nature.</a:t>
            </a:r>
          </a:p>
          <a:p>
            <a:pPr marR="0" algn="r">
              <a:lnSpc>
                <a:spcPct val="90000"/>
              </a:lnSpc>
              <a:spcBef>
                <a:spcPts val="0"/>
              </a:spcBef>
              <a:spcAft>
                <a:spcPts val="800"/>
              </a:spcAft>
            </a:pPr>
            <a:r>
              <a:rPr lang="en-US" sz="2200" b="1" dirty="0">
                <a:effectLst/>
              </a:rPr>
              <a:t>                   </a:t>
            </a:r>
            <a:r>
              <a:rPr lang="en-US" b="1" dirty="0">
                <a:effectLst/>
              </a:rPr>
              <a:t>Hinduism, </a:t>
            </a:r>
            <a:r>
              <a:rPr lang="en-US" b="1" i="1" dirty="0">
                <a:effectLst/>
              </a:rPr>
              <a:t>Bhagavad Gita</a:t>
            </a:r>
            <a:r>
              <a:rPr lang="en-US" b="1" dirty="0">
                <a:effectLst/>
              </a:rPr>
              <a:t> 13.7-8</a:t>
            </a:r>
          </a:p>
        </p:txBody>
      </p:sp>
      <p:pic>
        <p:nvPicPr>
          <p:cNvPr id="4" name="Picture 3" descr="A person smoking a cigarette&#10;&#10;Description automatically generated with medium confidence">
            <a:extLst>
              <a:ext uri="{FF2B5EF4-FFF2-40B4-BE49-F238E27FC236}">
                <a16:creationId xmlns:a16="http://schemas.microsoft.com/office/drawing/2014/main" id="{A05D7CC7-2EA7-3350-357E-AB89EC6DEF06}"/>
              </a:ext>
            </a:extLst>
          </p:cNvPr>
          <p:cNvPicPr>
            <a:picLocks noChangeAspect="1"/>
          </p:cNvPicPr>
          <p:nvPr/>
        </p:nvPicPr>
        <p:blipFill rotWithShape="1">
          <a:blip r:embed="rId2">
            <a:extLst>
              <a:ext uri="{28A0092B-C50C-407E-A947-70E740481C1C}">
                <a14:useLocalDpi xmlns:a14="http://schemas.microsoft.com/office/drawing/2010/main" val="0"/>
              </a:ext>
            </a:extLst>
          </a:blip>
          <a:srcRect l="16505" r="1654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49079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outdoor, ground, sandy&#10;&#10;Description automatically generated">
            <a:extLst>
              <a:ext uri="{FF2B5EF4-FFF2-40B4-BE49-F238E27FC236}">
                <a16:creationId xmlns:a16="http://schemas.microsoft.com/office/drawing/2014/main" id="{33C898B3-72CB-66BD-2BEE-0934FEB0BBE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882" b="-1"/>
          <a:stretch/>
        </p:blipFill>
        <p:spPr>
          <a:xfrm>
            <a:off x="1"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C7342C7-1236-8F56-4321-28FCF95E6E28}"/>
              </a:ext>
            </a:extLst>
          </p:cNvPr>
          <p:cNvSpPr txBox="1"/>
          <p:nvPr/>
        </p:nvSpPr>
        <p:spPr>
          <a:xfrm>
            <a:off x="7892337" y="2450979"/>
            <a:ext cx="3822189" cy="2272023"/>
          </a:xfrm>
          <a:prstGeom prst="rect">
            <a:avLst/>
          </a:prstGeom>
        </p:spPr>
        <p:txBody>
          <a:bodyPr vert="horz" lIns="91440" tIns="45720" rIns="91440" bIns="45720" rtlCol="0">
            <a:normAutofit/>
          </a:bodyPr>
          <a:lstStyle/>
          <a:p>
            <a:pPr marR="0">
              <a:lnSpc>
                <a:spcPct val="90000"/>
              </a:lnSpc>
              <a:spcBef>
                <a:spcPts val="0"/>
              </a:spcBef>
              <a:spcAft>
                <a:spcPts val="0"/>
              </a:spcAft>
            </a:pPr>
            <a:r>
              <a:rPr lang="en-US" sz="2600" b="1" dirty="0">
                <a:effectLst/>
              </a:rPr>
              <a:t>And the man Moses was very humble, more than any other men which were upon the face of the earth.</a:t>
            </a:r>
          </a:p>
          <a:p>
            <a:pPr marR="0" algn="r">
              <a:lnSpc>
                <a:spcPct val="90000"/>
              </a:lnSpc>
              <a:spcBef>
                <a:spcPts val="0"/>
              </a:spcBef>
              <a:spcAft>
                <a:spcPts val="800"/>
              </a:spcAft>
            </a:pPr>
            <a:r>
              <a:rPr lang="en-US" sz="2200" b="1" dirty="0">
                <a:effectLst/>
              </a:rPr>
              <a:t>Judaism, </a:t>
            </a:r>
            <a:r>
              <a:rPr lang="en-US" sz="2200" b="1" i="1" dirty="0">
                <a:effectLst/>
              </a:rPr>
              <a:t>Numbers</a:t>
            </a:r>
            <a:r>
              <a:rPr lang="en-US" sz="2200" b="1" dirty="0">
                <a:effectLst/>
              </a:rPr>
              <a:t> 12:3</a:t>
            </a:r>
          </a:p>
        </p:txBody>
      </p:sp>
    </p:spTree>
    <p:extLst>
      <p:ext uri="{BB962C8B-B14F-4D97-AF65-F5344CB8AC3E}">
        <p14:creationId xmlns:p14="http://schemas.microsoft.com/office/powerpoint/2010/main" val="3953951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6CF59C-C0FF-12E7-B676-C62F195D847C}"/>
              </a:ext>
            </a:extLst>
          </p:cNvPr>
          <p:cNvSpPr txBox="1"/>
          <p:nvPr/>
        </p:nvSpPr>
        <p:spPr>
          <a:xfrm>
            <a:off x="640080" y="3260555"/>
            <a:ext cx="4243589" cy="1984327"/>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600" b="1" dirty="0">
                <a:effectLst/>
              </a:rPr>
              <a:t>The fear of the Lord is instruction in wisdom; and humility is before honor.</a:t>
            </a:r>
          </a:p>
          <a:p>
            <a:pPr marR="0" algn="r">
              <a:lnSpc>
                <a:spcPct val="90000"/>
              </a:lnSpc>
              <a:spcBef>
                <a:spcPts val="0"/>
              </a:spcBef>
              <a:spcAft>
                <a:spcPts val="0"/>
              </a:spcAft>
            </a:pPr>
            <a:r>
              <a:rPr lang="en-US" sz="2200" b="1" dirty="0">
                <a:effectLst/>
              </a:rPr>
              <a:t>Judaism, </a:t>
            </a:r>
          </a:p>
          <a:p>
            <a:pPr marR="0" algn="r">
              <a:lnSpc>
                <a:spcPct val="90000"/>
              </a:lnSpc>
              <a:spcBef>
                <a:spcPts val="0"/>
              </a:spcBef>
              <a:spcAft>
                <a:spcPts val="0"/>
              </a:spcAft>
            </a:pPr>
            <a:r>
              <a:rPr lang="en-US" sz="2200" b="1" i="1" dirty="0">
                <a:effectLst/>
              </a:rPr>
              <a:t>Misheli </a:t>
            </a:r>
            <a:r>
              <a:rPr lang="en-US" sz="2200" b="1" dirty="0">
                <a:effectLst/>
              </a:rPr>
              <a:t>(</a:t>
            </a:r>
            <a:r>
              <a:rPr lang="en-US" sz="2200" b="1" i="1" dirty="0">
                <a:effectLst/>
              </a:rPr>
              <a:t>Proverbs</a:t>
            </a:r>
            <a:r>
              <a:rPr lang="en-US" sz="2200" b="1" dirty="0">
                <a:effectLst/>
              </a:rPr>
              <a:t>) 15:33</a:t>
            </a:r>
          </a:p>
        </p:txBody>
      </p:sp>
      <p:pic>
        <p:nvPicPr>
          <p:cNvPr id="4" name="Picture 3" descr="A group of people sitting around a table&#10;&#10;Description automatically generated">
            <a:extLst>
              <a:ext uri="{FF2B5EF4-FFF2-40B4-BE49-F238E27FC236}">
                <a16:creationId xmlns:a16="http://schemas.microsoft.com/office/drawing/2014/main" id="{AC32C1BD-F7E4-9DC2-7263-CE7EFFCA54BE}"/>
              </a:ext>
            </a:extLst>
          </p:cNvPr>
          <p:cNvPicPr>
            <a:picLocks noChangeAspect="1"/>
          </p:cNvPicPr>
          <p:nvPr/>
        </p:nvPicPr>
        <p:blipFill rotWithShape="1">
          <a:blip r:embed="rId2">
            <a:extLst>
              <a:ext uri="{28A0092B-C50C-407E-A947-70E740481C1C}">
                <a14:useLocalDpi xmlns:a14="http://schemas.microsoft.com/office/drawing/2010/main" val="0"/>
              </a:ext>
            </a:extLst>
          </a:blip>
          <a:srcRect l="20977" r="2486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15283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holding a certificate&#10;&#10;Description automatically generated with medium confidence">
            <a:extLst>
              <a:ext uri="{FF2B5EF4-FFF2-40B4-BE49-F238E27FC236}">
                <a16:creationId xmlns:a16="http://schemas.microsoft.com/office/drawing/2014/main" id="{E95F888E-F9A6-8F6C-C350-C6981CB5FD9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042" r="14664" b="2"/>
          <a:stretch/>
        </p:blipFill>
        <p:spPr>
          <a:xfrm>
            <a:off x="576244" y="650494"/>
            <a:ext cx="5628018" cy="5324142"/>
          </a:xfrm>
          <a:prstGeom prst="rect">
            <a:avLst/>
          </a:prstGeom>
        </p:spPr>
      </p:pic>
      <p:sp>
        <p:nvSpPr>
          <p:cNvPr id="18" name="Rectangle 1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84C58FF-B622-535B-0BAA-BFBFCA31A427}"/>
              </a:ext>
            </a:extLst>
          </p:cNvPr>
          <p:cNvSpPr txBox="1"/>
          <p:nvPr/>
        </p:nvSpPr>
        <p:spPr>
          <a:xfrm>
            <a:off x="7277786" y="2535714"/>
            <a:ext cx="4282984" cy="2662531"/>
          </a:xfrm>
          <a:prstGeom prst="rect">
            <a:avLst/>
          </a:prstGeom>
        </p:spPr>
        <p:txBody>
          <a:bodyPr vert="horz" lIns="91440" tIns="45720" rIns="91440" bIns="45720" rtlCol="0" anchor="ctr">
            <a:normAutofit/>
          </a:bodyPr>
          <a:lstStyle/>
          <a:p>
            <a:pPr marR="0">
              <a:spcBef>
                <a:spcPts val="0"/>
              </a:spcBef>
            </a:pPr>
            <a:r>
              <a:rPr lang="en-US" sz="2600" b="1" dirty="0">
                <a:effectLst/>
              </a:rPr>
              <a:t>Before destruction the heart of a man is haughty, and before honour goeth humility.</a:t>
            </a:r>
          </a:p>
          <a:p>
            <a:pPr marR="0" algn="r">
              <a:spcBef>
                <a:spcPts val="0"/>
              </a:spcBef>
            </a:pPr>
            <a:r>
              <a:rPr lang="en-US" sz="2200" b="1" dirty="0">
                <a:effectLst/>
              </a:rPr>
              <a:t>Judaism, </a:t>
            </a:r>
          </a:p>
          <a:p>
            <a:pPr marR="0" algn="r">
              <a:spcBef>
                <a:spcPts val="0"/>
              </a:spcBef>
            </a:pPr>
            <a:r>
              <a:rPr lang="en-US" sz="2200" b="1" i="1" dirty="0">
                <a:effectLst/>
              </a:rPr>
              <a:t>Misheli </a:t>
            </a:r>
            <a:r>
              <a:rPr lang="en-US" sz="2200" b="1" dirty="0">
                <a:effectLst/>
              </a:rPr>
              <a:t>(</a:t>
            </a:r>
            <a:r>
              <a:rPr lang="en-US" sz="2200" b="1" i="1" dirty="0">
                <a:effectLst/>
              </a:rPr>
              <a:t>Proverbs</a:t>
            </a:r>
            <a:r>
              <a:rPr lang="en-US" sz="2200" b="1" dirty="0">
                <a:effectLst/>
              </a:rPr>
              <a:t>) 18: 12</a:t>
            </a:r>
          </a:p>
        </p:txBody>
      </p:sp>
      <p:sp>
        <p:nvSpPr>
          <p:cNvPr id="20" name="Rectangle 1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F373390-A2C2-2D93-312E-3E08C8A82F15}"/>
              </a:ext>
            </a:extLst>
          </p:cNvPr>
          <p:cNvSpPr txBox="1"/>
          <p:nvPr/>
        </p:nvSpPr>
        <p:spPr>
          <a:xfrm>
            <a:off x="3897220" y="5774581"/>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commons.wikimedia.org/wiki/File:Vogl,_Moody,_Miller_retire,_veterans_honored_for_service_in_June_DSR_DSC_9538_(34737002710).jp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730879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2BD7DBD-B5A4-50F9-2BBD-2F8A02EE0D9D}"/>
              </a:ext>
            </a:extLst>
          </p:cNvPr>
          <p:cNvSpPr txBox="1"/>
          <p:nvPr/>
        </p:nvSpPr>
        <p:spPr>
          <a:xfrm>
            <a:off x="396105" y="1537765"/>
            <a:ext cx="4218176" cy="3782470"/>
          </a:xfrm>
          <a:prstGeom prst="rect">
            <a:avLst/>
          </a:prstGeom>
        </p:spPr>
        <p:txBody>
          <a:bodyPr vert="horz" lIns="91440" tIns="45720" rIns="91440" bIns="45720" rtlCol="0">
            <a:noAutofit/>
          </a:bodyPr>
          <a:lstStyle/>
          <a:p>
            <a:pPr marR="0">
              <a:spcBef>
                <a:spcPts val="0"/>
              </a:spcBef>
            </a:pPr>
            <a:r>
              <a:rPr lang="en-US" sz="2200" b="1" dirty="0">
                <a:effectLst/>
              </a:rPr>
              <a:t>    Men are born soft and supple; dead, they are stiff and hard.</a:t>
            </a:r>
          </a:p>
          <a:p>
            <a:pPr marR="0">
              <a:spcBef>
                <a:spcPts val="0"/>
              </a:spcBef>
            </a:pPr>
            <a:r>
              <a:rPr lang="en-US" sz="2200" b="1" dirty="0">
                <a:effectLst/>
              </a:rPr>
              <a:t>    Plants are born tender and pliant; dead, they are brittle and dry.</a:t>
            </a:r>
          </a:p>
          <a:p>
            <a:pPr marR="0">
              <a:spcBef>
                <a:spcPts val="0"/>
              </a:spcBef>
            </a:pPr>
            <a:r>
              <a:rPr lang="en-US" sz="2200" b="1" dirty="0">
                <a:effectLst/>
              </a:rPr>
              <a:t>    Thus whoever is stiff and inflexible is a disciple of death.</a:t>
            </a:r>
          </a:p>
          <a:p>
            <a:pPr marR="0">
              <a:spcBef>
                <a:spcPts val="0"/>
              </a:spcBef>
            </a:pPr>
            <a:r>
              <a:rPr lang="en-US" sz="2200" b="1" dirty="0">
                <a:effectLst/>
              </a:rPr>
              <a:t>    Whoever is soft and yielding is a disciple of life. </a:t>
            </a:r>
          </a:p>
          <a:p>
            <a:pPr marR="0" algn="r">
              <a:spcBef>
                <a:spcPts val="0"/>
              </a:spcBef>
            </a:pPr>
            <a:r>
              <a:rPr lang="en-US" b="1" dirty="0">
                <a:effectLst/>
              </a:rPr>
              <a:t>Taoism, </a:t>
            </a:r>
          </a:p>
          <a:p>
            <a:pPr marR="0" algn="r">
              <a:spcBef>
                <a:spcPts val="0"/>
              </a:spcBef>
            </a:pPr>
            <a:r>
              <a:rPr lang="en-US" b="1" i="1" dirty="0">
                <a:effectLst/>
              </a:rPr>
              <a:t>Tao Te Ching,</a:t>
            </a:r>
            <a:r>
              <a:rPr lang="en-US" b="1" dirty="0">
                <a:effectLst/>
              </a:rPr>
              <a:t> Chapter 76</a:t>
            </a:r>
          </a:p>
        </p:txBody>
      </p:sp>
      <p:pic>
        <p:nvPicPr>
          <p:cNvPr id="4" name="Picture 3" descr="Beans and flowers on altar">
            <a:extLst>
              <a:ext uri="{FF2B5EF4-FFF2-40B4-BE49-F238E27FC236}">
                <a16:creationId xmlns:a16="http://schemas.microsoft.com/office/drawing/2014/main" id="{9734473F-87AB-CD2E-25FB-8EA88ED49420}"/>
              </a:ext>
            </a:extLst>
          </p:cNvPr>
          <p:cNvPicPr>
            <a:picLocks noChangeAspect="1"/>
          </p:cNvPicPr>
          <p:nvPr/>
        </p:nvPicPr>
        <p:blipFill rotWithShape="1">
          <a:blip r:embed="rId2">
            <a:extLst>
              <a:ext uri="{28A0092B-C50C-407E-A947-70E740481C1C}">
                <a14:useLocalDpi xmlns:a14="http://schemas.microsoft.com/office/drawing/2010/main" val="0"/>
              </a:ext>
            </a:extLst>
          </a:blip>
          <a:srcRect l="8708" r="21391" b="-1"/>
          <a:stretch/>
        </p:blipFill>
        <p:spPr>
          <a:xfrm>
            <a:off x="5010386" y="10"/>
            <a:ext cx="7181613" cy="6857990"/>
          </a:xfrm>
          <a:prstGeom prst="rect">
            <a:avLst/>
          </a:prstGeom>
          <a:effectLst/>
        </p:spPr>
      </p:pic>
    </p:spTree>
    <p:extLst>
      <p:ext uri="{BB962C8B-B14F-4D97-AF65-F5344CB8AC3E}">
        <p14:creationId xmlns:p14="http://schemas.microsoft.com/office/powerpoint/2010/main" val="417800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descr="Ripples on water">
            <a:extLst>
              <a:ext uri="{FF2B5EF4-FFF2-40B4-BE49-F238E27FC236}">
                <a16:creationId xmlns:a16="http://schemas.microsoft.com/office/drawing/2014/main" id="{A34B1E6C-239E-D2F8-A35A-8179C7B656F2}"/>
              </a:ext>
            </a:extLst>
          </p:cNvPr>
          <p:cNvPicPr>
            <a:picLocks noChangeAspect="1"/>
          </p:cNvPicPr>
          <p:nvPr/>
        </p:nvPicPr>
        <p:blipFill rotWithShape="1">
          <a:blip r:embed="rId2">
            <a:extLst>
              <a:ext uri="{28A0092B-C50C-407E-A947-70E740481C1C}">
                <a14:useLocalDpi xmlns:a14="http://schemas.microsoft.com/office/drawing/2010/main" val="0"/>
              </a:ext>
            </a:extLst>
          </a:blip>
          <a:srcRect r="3546"/>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TextBox 2">
            <a:extLst>
              <a:ext uri="{FF2B5EF4-FFF2-40B4-BE49-F238E27FC236}">
                <a16:creationId xmlns:a16="http://schemas.microsoft.com/office/drawing/2014/main" id="{251C77C2-4141-75E8-316E-EFB6947FFB89}"/>
              </a:ext>
            </a:extLst>
          </p:cNvPr>
          <p:cNvSpPr txBox="1"/>
          <p:nvPr/>
        </p:nvSpPr>
        <p:spPr>
          <a:xfrm>
            <a:off x="7676695" y="1506549"/>
            <a:ext cx="3824658" cy="3844902"/>
          </a:xfrm>
          <a:prstGeom prst="rect">
            <a:avLst/>
          </a:prstGeom>
        </p:spPr>
        <p:txBody>
          <a:bodyPr vert="horz" lIns="91440" tIns="45720" rIns="91440" bIns="45720" rtlCol="0">
            <a:noAutofit/>
          </a:bodyPr>
          <a:lstStyle/>
          <a:p>
            <a:pPr marR="0">
              <a:spcBef>
                <a:spcPts val="0"/>
              </a:spcBef>
              <a:spcAft>
                <a:spcPts val="800"/>
              </a:spcAft>
            </a:pPr>
            <a:r>
              <a:rPr lang="en-US" sz="2200" b="1" dirty="0">
                <a:effectLst/>
              </a:rPr>
              <a:t>Nothing in the world is as soft and yielding as water. Yet for dissolving the hard and inflexible, nothing can surpass it. The soft overcomes the hard; the gentle overcomes the rigid. Everyone knows this is true, but few can put it into practice. </a:t>
            </a:r>
          </a:p>
          <a:p>
            <a:pPr marR="0" algn="r">
              <a:spcBef>
                <a:spcPts val="0"/>
              </a:spcBef>
              <a:spcAft>
                <a:spcPts val="0"/>
              </a:spcAft>
            </a:pPr>
            <a:r>
              <a:rPr lang="en-US" b="1" dirty="0">
                <a:effectLst/>
              </a:rPr>
              <a:t>Taoism, </a:t>
            </a:r>
          </a:p>
          <a:p>
            <a:pPr marR="0" algn="r">
              <a:spcBef>
                <a:spcPts val="0"/>
              </a:spcBef>
              <a:spcAft>
                <a:spcPts val="0"/>
              </a:spcAft>
            </a:pPr>
            <a:r>
              <a:rPr lang="en-US" b="1" i="1" dirty="0">
                <a:effectLst/>
              </a:rPr>
              <a:t>Tao Te Ching,</a:t>
            </a:r>
            <a:r>
              <a:rPr lang="en-US" b="1" dirty="0">
                <a:effectLst/>
              </a:rPr>
              <a:t> Chapter 78</a:t>
            </a:r>
          </a:p>
        </p:txBody>
      </p:sp>
    </p:spTree>
    <p:extLst>
      <p:ext uri="{BB962C8B-B14F-4D97-AF65-F5344CB8AC3E}">
        <p14:creationId xmlns:p14="http://schemas.microsoft.com/office/powerpoint/2010/main" val="4115357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EF0FE670-02B2-40D4-F484-962BDC8EA772}"/>
              </a:ext>
            </a:extLst>
          </p:cNvPr>
          <p:cNvSpPr txBox="1"/>
          <p:nvPr/>
        </p:nvSpPr>
        <p:spPr>
          <a:xfrm>
            <a:off x="611322" y="3191833"/>
            <a:ext cx="5125410" cy="3202190"/>
          </a:xfrm>
          <a:prstGeom prst="rect">
            <a:avLst/>
          </a:prstGeom>
        </p:spPr>
        <p:txBody>
          <a:bodyPr vert="horz" lIns="91440" tIns="45720" rIns="91440" bIns="45720" rtlCol="0">
            <a:normAutofit/>
          </a:bodyPr>
          <a:lstStyle/>
          <a:p>
            <a:pPr marR="0">
              <a:spcBef>
                <a:spcPts val="0"/>
              </a:spcBef>
              <a:tabLst>
                <a:tab pos="5943600" algn="r"/>
              </a:tabLst>
            </a:pPr>
            <a:r>
              <a:rPr lang="en-US" sz="2600" b="1" dirty="0">
                <a:effectLst/>
              </a:rPr>
              <a:t>Do nothing from selfishness or conceit, but in humility count others better than yourselves. Let each of you look not only to his own interests, but also to the interests of others.</a:t>
            </a:r>
          </a:p>
          <a:p>
            <a:pPr marR="0" algn="r">
              <a:spcBef>
                <a:spcPts val="0"/>
              </a:spcBef>
              <a:tabLst>
                <a:tab pos="5943600" algn="r"/>
              </a:tabLst>
            </a:pPr>
            <a:r>
              <a:rPr lang="en-US" sz="2200" b="1" dirty="0">
                <a:effectLst/>
              </a:rPr>
              <a:t>Christianity, </a:t>
            </a:r>
          </a:p>
          <a:p>
            <a:pPr marR="0" algn="r">
              <a:spcBef>
                <a:spcPts val="0"/>
              </a:spcBef>
              <a:tabLst>
                <a:tab pos="5943600" algn="r"/>
              </a:tabLst>
            </a:pPr>
            <a:r>
              <a:rPr lang="en-US" sz="2200" b="1" i="1" dirty="0">
                <a:effectLst/>
              </a:rPr>
              <a:t>Philippians</a:t>
            </a:r>
            <a:r>
              <a:rPr lang="en-US" sz="2200" b="1" dirty="0">
                <a:effectLst/>
              </a:rPr>
              <a:t> 2: 3-4</a:t>
            </a:r>
          </a:p>
        </p:txBody>
      </p:sp>
      <p:pic>
        <p:nvPicPr>
          <p:cNvPr id="4" name="Picture 3" descr="Physiotherapist treating man">
            <a:extLst>
              <a:ext uri="{FF2B5EF4-FFF2-40B4-BE49-F238E27FC236}">
                <a16:creationId xmlns:a16="http://schemas.microsoft.com/office/drawing/2014/main" id="{3FA591D6-6F89-6687-EB3A-DD2BD7B8D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0517" y="2492376"/>
            <a:ext cx="4799154" cy="3563372"/>
          </a:xfrm>
          <a:prstGeom prst="rect">
            <a:avLst/>
          </a:prstGeom>
        </p:spPr>
      </p:pic>
    </p:spTree>
    <p:extLst>
      <p:ext uri="{BB962C8B-B14F-4D97-AF65-F5344CB8AC3E}">
        <p14:creationId xmlns:p14="http://schemas.microsoft.com/office/powerpoint/2010/main" val="2644666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n writing on whiteboard giving online lecture">
            <a:extLst>
              <a:ext uri="{FF2B5EF4-FFF2-40B4-BE49-F238E27FC236}">
                <a16:creationId xmlns:a16="http://schemas.microsoft.com/office/drawing/2014/main" id="{2DD4EE6F-12EE-36AD-326A-F22AC4637545}"/>
              </a:ext>
            </a:extLst>
          </p:cNvPr>
          <p:cNvPicPr>
            <a:picLocks noChangeAspect="1"/>
          </p:cNvPicPr>
          <p:nvPr/>
        </p:nvPicPr>
        <p:blipFill rotWithShape="1">
          <a:blip r:embed="rId2">
            <a:extLst>
              <a:ext uri="{28A0092B-C50C-407E-A947-70E740481C1C}">
                <a14:useLocalDpi xmlns:a14="http://schemas.microsoft.com/office/drawing/2010/main" val="0"/>
              </a:ext>
            </a:extLst>
          </a:blip>
          <a:srcRect l="4985" r="10484" b="-1"/>
          <a:stretch/>
        </p:blipFill>
        <p:spPr>
          <a:xfrm>
            <a:off x="20" y="431"/>
            <a:ext cx="8115280" cy="6408311"/>
          </a:xfrm>
          <a:prstGeom prst="rect">
            <a:avLst/>
          </a:prstGeom>
        </p:spPr>
      </p:pic>
      <p:sp>
        <p:nvSpPr>
          <p:cNvPr id="3" name="TextBox 2">
            <a:extLst>
              <a:ext uri="{FF2B5EF4-FFF2-40B4-BE49-F238E27FC236}">
                <a16:creationId xmlns:a16="http://schemas.microsoft.com/office/drawing/2014/main" id="{01B09B41-4A88-14F4-5E61-06D382745A63}"/>
              </a:ext>
            </a:extLst>
          </p:cNvPr>
          <p:cNvSpPr txBox="1"/>
          <p:nvPr/>
        </p:nvSpPr>
        <p:spPr>
          <a:xfrm>
            <a:off x="8654425" y="1695360"/>
            <a:ext cx="2998446" cy="3467280"/>
          </a:xfrm>
          <a:prstGeom prst="rect">
            <a:avLst/>
          </a:prstGeom>
        </p:spPr>
        <p:txBody>
          <a:bodyPr vert="horz" lIns="91440" tIns="45720" rIns="91440" bIns="45720" rtlCol="0">
            <a:normAutofit lnSpcReduction="10000"/>
          </a:bodyPr>
          <a:lstStyle/>
          <a:p>
            <a:pPr marR="0">
              <a:lnSpc>
                <a:spcPct val="110000"/>
              </a:lnSpc>
              <a:spcBef>
                <a:spcPts val="0"/>
              </a:spcBef>
              <a:tabLst>
                <a:tab pos="5943600" algn="r"/>
              </a:tabLst>
            </a:pPr>
            <a:r>
              <a:rPr lang="en-US" sz="2400" b="1" dirty="0">
                <a:effectLst/>
              </a:rPr>
              <a:t>Take care! Don‘t do your good deeds publicly, to be admired, because then you will lose the reward from your Father in heaven.</a:t>
            </a:r>
          </a:p>
          <a:p>
            <a:pPr marR="0" algn="r">
              <a:lnSpc>
                <a:spcPct val="110000"/>
              </a:lnSpc>
              <a:spcBef>
                <a:spcPts val="0"/>
              </a:spcBef>
              <a:tabLst>
                <a:tab pos="5943600" algn="r"/>
              </a:tabLst>
            </a:pPr>
            <a:r>
              <a:rPr lang="en-US" sz="2000" b="1" dirty="0">
                <a:effectLst/>
              </a:rPr>
              <a:t>Christianity, </a:t>
            </a:r>
          </a:p>
          <a:p>
            <a:pPr marR="0" algn="r">
              <a:lnSpc>
                <a:spcPct val="110000"/>
              </a:lnSpc>
              <a:spcBef>
                <a:spcPts val="0"/>
              </a:spcBef>
              <a:tabLst>
                <a:tab pos="5943600" algn="r"/>
              </a:tabLst>
            </a:pPr>
            <a:r>
              <a:rPr lang="en-US" sz="2000" b="1" i="1" dirty="0">
                <a:effectLst/>
              </a:rPr>
              <a:t>Matthew</a:t>
            </a:r>
            <a:r>
              <a:rPr lang="en-US" sz="2000" b="1" dirty="0">
                <a:effectLst/>
              </a:rPr>
              <a:t> 6: 1</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3095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701746-0657-4467-BBD3-24051A71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hildren doing yoga in class">
            <a:extLst>
              <a:ext uri="{FF2B5EF4-FFF2-40B4-BE49-F238E27FC236}">
                <a16:creationId xmlns:a16="http://schemas.microsoft.com/office/drawing/2014/main" id="{D81F2665-4028-C817-691C-D49109D545F0}"/>
              </a:ext>
            </a:extLst>
          </p:cNvPr>
          <p:cNvPicPr>
            <a:picLocks noChangeAspect="1"/>
          </p:cNvPicPr>
          <p:nvPr/>
        </p:nvPicPr>
        <p:blipFill rotWithShape="1">
          <a:blip r:embed="rId2">
            <a:extLst>
              <a:ext uri="{28A0092B-C50C-407E-A947-70E740481C1C}">
                <a14:useLocalDpi xmlns:a14="http://schemas.microsoft.com/office/drawing/2010/main" val="0"/>
              </a:ext>
            </a:extLst>
          </a:blip>
          <a:srcRect l="20569" r="5146" b="-1"/>
          <a:stretch/>
        </p:blipFill>
        <p:spPr>
          <a:xfrm>
            <a:off x="4559968" y="10"/>
            <a:ext cx="7632032" cy="6857990"/>
          </a:xfrm>
          <a:prstGeom prst="rect">
            <a:avLst/>
          </a:prstGeom>
        </p:spPr>
      </p:pic>
      <p:sp useBgFill="1">
        <p:nvSpPr>
          <p:cNvPr id="13" name="Freeform: Shape 12">
            <a:extLst>
              <a:ext uri="{FF2B5EF4-FFF2-40B4-BE49-F238E27FC236}">
                <a16:creationId xmlns:a16="http://schemas.microsoft.com/office/drawing/2014/main" id="{117BEB00-3E3D-4F08-AF56-DB0D22FB5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rot="10800000">
            <a:off x="1" y="0"/>
            <a:ext cx="4802188" cy="6858000"/>
          </a:xfrm>
          <a:custGeom>
            <a:avLst/>
            <a:gdLst>
              <a:gd name="connsiteX0" fmla="*/ 0 w 4802188"/>
              <a:gd name="connsiteY0" fmla="*/ 0 h 6858000"/>
              <a:gd name="connsiteX1" fmla="*/ 4802188 w 4802188"/>
              <a:gd name="connsiteY1" fmla="*/ 0 h 6858000"/>
              <a:gd name="connsiteX2" fmla="*/ 4802188 w 4802188"/>
              <a:gd name="connsiteY2" fmla="*/ 6858000 h 6858000"/>
              <a:gd name="connsiteX3" fmla="*/ 0 w 4802188"/>
              <a:gd name="connsiteY3" fmla="*/ 6858000 h 6858000"/>
              <a:gd name="connsiteX4" fmla="*/ 4763 w 4802188"/>
              <a:gd name="connsiteY4" fmla="*/ 6791325 h 6858000"/>
              <a:gd name="connsiteX5" fmla="*/ 12700 w 4802188"/>
              <a:gd name="connsiteY5" fmla="*/ 6735762 h 6858000"/>
              <a:gd name="connsiteX6" fmla="*/ 22225 w 4802188"/>
              <a:gd name="connsiteY6" fmla="*/ 6683375 h 6858000"/>
              <a:gd name="connsiteX7" fmla="*/ 38100 w 4802188"/>
              <a:gd name="connsiteY7" fmla="*/ 6640512 h 6858000"/>
              <a:gd name="connsiteX8" fmla="*/ 53975 w 4802188"/>
              <a:gd name="connsiteY8" fmla="*/ 6597650 h 6858000"/>
              <a:gd name="connsiteX9" fmla="*/ 73025 w 4802188"/>
              <a:gd name="connsiteY9" fmla="*/ 6561137 h 6858000"/>
              <a:gd name="connsiteX10" fmla="*/ 92075 w 4802188"/>
              <a:gd name="connsiteY10" fmla="*/ 6523037 h 6858000"/>
              <a:gd name="connsiteX11" fmla="*/ 109538 w 4802188"/>
              <a:gd name="connsiteY11" fmla="*/ 6488112 h 6858000"/>
              <a:gd name="connsiteX12" fmla="*/ 127000 w 4802188"/>
              <a:gd name="connsiteY12" fmla="*/ 6448425 h 6858000"/>
              <a:gd name="connsiteX13" fmla="*/ 142875 w 4802188"/>
              <a:gd name="connsiteY13" fmla="*/ 6407150 h 6858000"/>
              <a:gd name="connsiteX14" fmla="*/ 157163 w 4802188"/>
              <a:gd name="connsiteY14" fmla="*/ 6361112 h 6858000"/>
              <a:gd name="connsiteX15" fmla="*/ 168275 w 4802188"/>
              <a:gd name="connsiteY15" fmla="*/ 6311900 h 6858000"/>
              <a:gd name="connsiteX16" fmla="*/ 176213 w 4802188"/>
              <a:gd name="connsiteY16" fmla="*/ 6251575 h 6858000"/>
              <a:gd name="connsiteX17" fmla="*/ 179388 w 4802188"/>
              <a:gd name="connsiteY17" fmla="*/ 6183312 h 6858000"/>
              <a:gd name="connsiteX18" fmla="*/ 176213 w 4802188"/>
              <a:gd name="connsiteY18" fmla="*/ 6113462 h 6858000"/>
              <a:gd name="connsiteX19" fmla="*/ 168275 w 4802188"/>
              <a:gd name="connsiteY19" fmla="*/ 6056312 h 6858000"/>
              <a:gd name="connsiteX20" fmla="*/ 157163 w 4802188"/>
              <a:gd name="connsiteY20" fmla="*/ 6003925 h 6858000"/>
              <a:gd name="connsiteX21" fmla="*/ 142875 w 4802188"/>
              <a:gd name="connsiteY21" fmla="*/ 5956300 h 6858000"/>
              <a:gd name="connsiteX22" fmla="*/ 127000 w 4802188"/>
              <a:gd name="connsiteY22" fmla="*/ 5915025 h 6858000"/>
              <a:gd name="connsiteX23" fmla="*/ 107950 w 4802188"/>
              <a:gd name="connsiteY23" fmla="*/ 5876925 h 6858000"/>
              <a:gd name="connsiteX24" fmla="*/ 88900 w 4802188"/>
              <a:gd name="connsiteY24" fmla="*/ 5840412 h 6858000"/>
              <a:gd name="connsiteX25" fmla="*/ 69850 w 4802188"/>
              <a:gd name="connsiteY25" fmla="*/ 5802312 h 6858000"/>
              <a:gd name="connsiteX26" fmla="*/ 52388 w 4802188"/>
              <a:gd name="connsiteY26" fmla="*/ 5762625 h 6858000"/>
              <a:gd name="connsiteX27" fmla="*/ 34925 w 4802188"/>
              <a:gd name="connsiteY27" fmla="*/ 5721350 h 6858000"/>
              <a:gd name="connsiteX28" fmla="*/ 20638 w 4802188"/>
              <a:gd name="connsiteY28" fmla="*/ 5675312 h 6858000"/>
              <a:gd name="connsiteX29" fmla="*/ 11113 w 4802188"/>
              <a:gd name="connsiteY29" fmla="*/ 5622925 h 6858000"/>
              <a:gd name="connsiteX30" fmla="*/ 1588 w 4802188"/>
              <a:gd name="connsiteY30" fmla="*/ 5562600 h 6858000"/>
              <a:gd name="connsiteX31" fmla="*/ 0 w 4802188"/>
              <a:gd name="connsiteY31" fmla="*/ 5494337 h 6858000"/>
              <a:gd name="connsiteX32" fmla="*/ 1588 w 4802188"/>
              <a:gd name="connsiteY32" fmla="*/ 5426075 h 6858000"/>
              <a:gd name="connsiteX33" fmla="*/ 11113 w 4802188"/>
              <a:gd name="connsiteY33" fmla="*/ 5365750 h 6858000"/>
              <a:gd name="connsiteX34" fmla="*/ 20638 w 4802188"/>
              <a:gd name="connsiteY34" fmla="*/ 5313362 h 6858000"/>
              <a:gd name="connsiteX35" fmla="*/ 34925 w 4802188"/>
              <a:gd name="connsiteY35" fmla="*/ 5268912 h 6858000"/>
              <a:gd name="connsiteX36" fmla="*/ 52388 w 4802188"/>
              <a:gd name="connsiteY36" fmla="*/ 5226050 h 6858000"/>
              <a:gd name="connsiteX37" fmla="*/ 69850 w 4802188"/>
              <a:gd name="connsiteY37" fmla="*/ 5186362 h 6858000"/>
              <a:gd name="connsiteX38" fmla="*/ 88900 w 4802188"/>
              <a:gd name="connsiteY38" fmla="*/ 5149850 h 6858000"/>
              <a:gd name="connsiteX39" fmla="*/ 107950 w 4802188"/>
              <a:gd name="connsiteY39" fmla="*/ 5114925 h 6858000"/>
              <a:gd name="connsiteX40" fmla="*/ 127000 w 4802188"/>
              <a:gd name="connsiteY40" fmla="*/ 5075237 h 6858000"/>
              <a:gd name="connsiteX41" fmla="*/ 142875 w 4802188"/>
              <a:gd name="connsiteY41" fmla="*/ 5033962 h 6858000"/>
              <a:gd name="connsiteX42" fmla="*/ 157163 w 4802188"/>
              <a:gd name="connsiteY42" fmla="*/ 4987925 h 6858000"/>
              <a:gd name="connsiteX43" fmla="*/ 168275 w 4802188"/>
              <a:gd name="connsiteY43" fmla="*/ 4935537 h 6858000"/>
              <a:gd name="connsiteX44" fmla="*/ 176213 w 4802188"/>
              <a:gd name="connsiteY44" fmla="*/ 4875212 h 6858000"/>
              <a:gd name="connsiteX45" fmla="*/ 179388 w 4802188"/>
              <a:gd name="connsiteY45" fmla="*/ 4806950 h 6858000"/>
              <a:gd name="connsiteX46" fmla="*/ 176213 w 4802188"/>
              <a:gd name="connsiteY46" fmla="*/ 4738687 h 6858000"/>
              <a:gd name="connsiteX47" fmla="*/ 168275 w 4802188"/>
              <a:gd name="connsiteY47" fmla="*/ 4678362 h 6858000"/>
              <a:gd name="connsiteX48" fmla="*/ 157163 w 4802188"/>
              <a:gd name="connsiteY48" fmla="*/ 4625975 h 6858000"/>
              <a:gd name="connsiteX49" fmla="*/ 142875 w 4802188"/>
              <a:gd name="connsiteY49" fmla="*/ 4579937 h 6858000"/>
              <a:gd name="connsiteX50" fmla="*/ 127000 w 4802188"/>
              <a:gd name="connsiteY50" fmla="*/ 4537075 h 6858000"/>
              <a:gd name="connsiteX51" fmla="*/ 107950 w 4802188"/>
              <a:gd name="connsiteY51" fmla="*/ 4498975 h 6858000"/>
              <a:gd name="connsiteX52" fmla="*/ 69850 w 4802188"/>
              <a:gd name="connsiteY52" fmla="*/ 4424362 h 6858000"/>
              <a:gd name="connsiteX53" fmla="*/ 52388 w 4802188"/>
              <a:gd name="connsiteY53" fmla="*/ 4386262 h 6858000"/>
              <a:gd name="connsiteX54" fmla="*/ 34925 w 4802188"/>
              <a:gd name="connsiteY54" fmla="*/ 4343400 h 6858000"/>
              <a:gd name="connsiteX55" fmla="*/ 20638 w 4802188"/>
              <a:gd name="connsiteY55" fmla="*/ 4297362 h 6858000"/>
              <a:gd name="connsiteX56" fmla="*/ 11113 w 4802188"/>
              <a:gd name="connsiteY56" fmla="*/ 4244975 h 6858000"/>
              <a:gd name="connsiteX57" fmla="*/ 1588 w 4802188"/>
              <a:gd name="connsiteY57" fmla="*/ 4186237 h 6858000"/>
              <a:gd name="connsiteX58" fmla="*/ 0 w 4802188"/>
              <a:gd name="connsiteY58" fmla="*/ 4116387 h 6858000"/>
              <a:gd name="connsiteX59" fmla="*/ 1588 w 4802188"/>
              <a:gd name="connsiteY59" fmla="*/ 4048125 h 6858000"/>
              <a:gd name="connsiteX60" fmla="*/ 11113 w 4802188"/>
              <a:gd name="connsiteY60" fmla="*/ 3987800 h 6858000"/>
              <a:gd name="connsiteX61" fmla="*/ 20638 w 4802188"/>
              <a:gd name="connsiteY61" fmla="*/ 3935412 h 6858000"/>
              <a:gd name="connsiteX62" fmla="*/ 34925 w 4802188"/>
              <a:gd name="connsiteY62" fmla="*/ 3890962 h 6858000"/>
              <a:gd name="connsiteX63" fmla="*/ 52388 w 4802188"/>
              <a:gd name="connsiteY63" fmla="*/ 3848100 h 6858000"/>
              <a:gd name="connsiteX64" fmla="*/ 69850 w 4802188"/>
              <a:gd name="connsiteY64" fmla="*/ 3811587 h 6858000"/>
              <a:gd name="connsiteX65" fmla="*/ 107950 w 4802188"/>
              <a:gd name="connsiteY65" fmla="*/ 3736975 h 6858000"/>
              <a:gd name="connsiteX66" fmla="*/ 127000 w 4802188"/>
              <a:gd name="connsiteY66" fmla="*/ 3697287 h 6858000"/>
              <a:gd name="connsiteX67" fmla="*/ 142875 w 4802188"/>
              <a:gd name="connsiteY67" fmla="*/ 3656012 h 6858000"/>
              <a:gd name="connsiteX68" fmla="*/ 157163 w 4802188"/>
              <a:gd name="connsiteY68" fmla="*/ 3609975 h 6858000"/>
              <a:gd name="connsiteX69" fmla="*/ 168275 w 4802188"/>
              <a:gd name="connsiteY69" fmla="*/ 3557587 h 6858000"/>
              <a:gd name="connsiteX70" fmla="*/ 176213 w 4802188"/>
              <a:gd name="connsiteY70" fmla="*/ 3497262 h 6858000"/>
              <a:gd name="connsiteX71" fmla="*/ 179388 w 4802188"/>
              <a:gd name="connsiteY71" fmla="*/ 3427412 h 6858000"/>
              <a:gd name="connsiteX72" fmla="*/ 176213 w 4802188"/>
              <a:gd name="connsiteY72" fmla="*/ 3360737 h 6858000"/>
              <a:gd name="connsiteX73" fmla="*/ 168275 w 4802188"/>
              <a:gd name="connsiteY73" fmla="*/ 3300412 h 6858000"/>
              <a:gd name="connsiteX74" fmla="*/ 157163 w 4802188"/>
              <a:gd name="connsiteY74" fmla="*/ 3248025 h 6858000"/>
              <a:gd name="connsiteX75" fmla="*/ 142875 w 4802188"/>
              <a:gd name="connsiteY75" fmla="*/ 3201987 h 6858000"/>
              <a:gd name="connsiteX76" fmla="*/ 127000 w 4802188"/>
              <a:gd name="connsiteY76" fmla="*/ 3160712 h 6858000"/>
              <a:gd name="connsiteX77" fmla="*/ 107950 w 4802188"/>
              <a:gd name="connsiteY77" fmla="*/ 3121025 h 6858000"/>
              <a:gd name="connsiteX78" fmla="*/ 88900 w 4802188"/>
              <a:gd name="connsiteY78" fmla="*/ 3084512 h 6858000"/>
              <a:gd name="connsiteX79" fmla="*/ 69850 w 4802188"/>
              <a:gd name="connsiteY79" fmla="*/ 3046412 h 6858000"/>
              <a:gd name="connsiteX80" fmla="*/ 52388 w 4802188"/>
              <a:gd name="connsiteY80" fmla="*/ 3009900 h 6858000"/>
              <a:gd name="connsiteX81" fmla="*/ 34925 w 4802188"/>
              <a:gd name="connsiteY81" fmla="*/ 2967037 h 6858000"/>
              <a:gd name="connsiteX82" fmla="*/ 20638 w 4802188"/>
              <a:gd name="connsiteY82" fmla="*/ 2922587 h 6858000"/>
              <a:gd name="connsiteX83" fmla="*/ 11113 w 4802188"/>
              <a:gd name="connsiteY83" fmla="*/ 2868612 h 6858000"/>
              <a:gd name="connsiteX84" fmla="*/ 1588 w 4802188"/>
              <a:gd name="connsiteY84" fmla="*/ 2809875 h 6858000"/>
              <a:gd name="connsiteX85" fmla="*/ 0 w 4802188"/>
              <a:gd name="connsiteY85" fmla="*/ 2741612 h 6858000"/>
              <a:gd name="connsiteX86" fmla="*/ 1588 w 4802188"/>
              <a:gd name="connsiteY86" fmla="*/ 2671762 h 6858000"/>
              <a:gd name="connsiteX87" fmla="*/ 11113 w 4802188"/>
              <a:gd name="connsiteY87" fmla="*/ 2613025 h 6858000"/>
              <a:gd name="connsiteX88" fmla="*/ 20638 w 4802188"/>
              <a:gd name="connsiteY88" fmla="*/ 2560637 h 6858000"/>
              <a:gd name="connsiteX89" fmla="*/ 34925 w 4802188"/>
              <a:gd name="connsiteY89" fmla="*/ 2513012 h 6858000"/>
              <a:gd name="connsiteX90" fmla="*/ 52388 w 4802188"/>
              <a:gd name="connsiteY90" fmla="*/ 2471737 h 6858000"/>
              <a:gd name="connsiteX91" fmla="*/ 69850 w 4802188"/>
              <a:gd name="connsiteY91" fmla="*/ 2433637 h 6858000"/>
              <a:gd name="connsiteX92" fmla="*/ 88900 w 4802188"/>
              <a:gd name="connsiteY92" fmla="*/ 2395537 h 6858000"/>
              <a:gd name="connsiteX93" fmla="*/ 107950 w 4802188"/>
              <a:gd name="connsiteY93" fmla="*/ 2359025 h 6858000"/>
              <a:gd name="connsiteX94" fmla="*/ 127000 w 4802188"/>
              <a:gd name="connsiteY94" fmla="*/ 2319337 h 6858000"/>
              <a:gd name="connsiteX95" fmla="*/ 142875 w 4802188"/>
              <a:gd name="connsiteY95" fmla="*/ 2278062 h 6858000"/>
              <a:gd name="connsiteX96" fmla="*/ 157163 w 4802188"/>
              <a:gd name="connsiteY96" fmla="*/ 2232025 h 6858000"/>
              <a:gd name="connsiteX97" fmla="*/ 168275 w 4802188"/>
              <a:gd name="connsiteY97" fmla="*/ 2179637 h 6858000"/>
              <a:gd name="connsiteX98" fmla="*/ 176213 w 4802188"/>
              <a:gd name="connsiteY98" fmla="*/ 2119312 h 6858000"/>
              <a:gd name="connsiteX99" fmla="*/ 179388 w 4802188"/>
              <a:gd name="connsiteY99" fmla="*/ 2051050 h 6858000"/>
              <a:gd name="connsiteX100" fmla="*/ 176213 w 4802188"/>
              <a:gd name="connsiteY100" fmla="*/ 1982787 h 6858000"/>
              <a:gd name="connsiteX101" fmla="*/ 168275 w 4802188"/>
              <a:gd name="connsiteY101" fmla="*/ 1922462 h 6858000"/>
              <a:gd name="connsiteX102" fmla="*/ 157163 w 4802188"/>
              <a:gd name="connsiteY102" fmla="*/ 1870075 h 6858000"/>
              <a:gd name="connsiteX103" fmla="*/ 142875 w 4802188"/>
              <a:gd name="connsiteY103" fmla="*/ 1824037 h 6858000"/>
              <a:gd name="connsiteX104" fmla="*/ 127000 w 4802188"/>
              <a:gd name="connsiteY104" fmla="*/ 1782762 h 6858000"/>
              <a:gd name="connsiteX105" fmla="*/ 107950 w 4802188"/>
              <a:gd name="connsiteY105" fmla="*/ 1743075 h 6858000"/>
              <a:gd name="connsiteX106" fmla="*/ 88900 w 4802188"/>
              <a:gd name="connsiteY106" fmla="*/ 1708150 h 6858000"/>
              <a:gd name="connsiteX107" fmla="*/ 69850 w 4802188"/>
              <a:gd name="connsiteY107" fmla="*/ 1671637 h 6858000"/>
              <a:gd name="connsiteX108" fmla="*/ 52388 w 4802188"/>
              <a:gd name="connsiteY108" fmla="*/ 1631950 h 6858000"/>
              <a:gd name="connsiteX109" fmla="*/ 34925 w 4802188"/>
              <a:gd name="connsiteY109" fmla="*/ 1589087 h 6858000"/>
              <a:gd name="connsiteX110" fmla="*/ 20638 w 4802188"/>
              <a:gd name="connsiteY110" fmla="*/ 1544637 h 6858000"/>
              <a:gd name="connsiteX111" fmla="*/ 11113 w 4802188"/>
              <a:gd name="connsiteY111" fmla="*/ 1492250 h 6858000"/>
              <a:gd name="connsiteX112" fmla="*/ 1588 w 4802188"/>
              <a:gd name="connsiteY112" fmla="*/ 1431925 h 6858000"/>
              <a:gd name="connsiteX113" fmla="*/ 0 w 4802188"/>
              <a:gd name="connsiteY113" fmla="*/ 1363662 h 6858000"/>
              <a:gd name="connsiteX114" fmla="*/ 1588 w 4802188"/>
              <a:gd name="connsiteY114" fmla="*/ 1295400 h 6858000"/>
              <a:gd name="connsiteX115" fmla="*/ 11113 w 4802188"/>
              <a:gd name="connsiteY115" fmla="*/ 1235075 h 6858000"/>
              <a:gd name="connsiteX116" fmla="*/ 20638 w 4802188"/>
              <a:gd name="connsiteY116" fmla="*/ 1182687 h 6858000"/>
              <a:gd name="connsiteX117" fmla="*/ 34925 w 4802188"/>
              <a:gd name="connsiteY117" fmla="*/ 1136650 h 6858000"/>
              <a:gd name="connsiteX118" fmla="*/ 52388 w 4802188"/>
              <a:gd name="connsiteY118" fmla="*/ 1095375 h 6858000"/>
              <a:gd name="connsiteX119" fmla="*/ 69850 w 4802188"/>
              <a:gd name="connsiteY119" fmla="*/ 1055687 h 6858000"/>
              <a:gd name="connsiteX120" fmla="*/ 88900 w 4802188"/>
              <a:gd name="connsiteY120" fmla="*/ 1017587 h 6858000"/>
              <a:gd name="connsiteX121" fmla="*/ 107950 w 4802188"/>
              <a:gd name="connsiteY121" fmla="*/ 981075 h 6858000"/>
              <a:gd name="connsiteX122" fmla="*/ 127000 w 4802188"/>
              <a:gd name="connsiteY122" fmla="*/ 942975 h 6858000"/>
              <a:gd name="connsiteX123" fmla="*/ 142875 w 4802188"/>
              <a:gd name="connsiteY123" fmla="*/ 901700 h 6858000"/>
              <a:gd name="connsiteX124" fmla="*/ 157163 w 4802188"/>
              <a:gd name="connsiteY124" fmla="*/ 854075 h 6858000"/>
              <a:gd name="connsiteX125" fmla="*/ 168275 w 4802188"/>
              <a:gd name="connsiteY125" fmla="*/ 801687 h 6858000"/>
              <a:gd name="connsiteX126" fmla="*/ 176213 w 4802188"/>
              <a:gd name="connsiteY126" fmla="*/ 744537 h 6858000"/>
              <a:gd name="connsiteX127" fmla="*/ 179388 w 4802188"/>
              <a:gd name="connsiteY127" fmla="*/ 673100 h 6858000"/>
              <a:gd name="connsiteX128" fmla="*/ 176213 w 4802188"/>
              <a:gd name="connsiteY128" fmla="*/ 606425 h 6858000"/>
              <a:gd name="connsiteX129" fmla="*/ 168275 w 4802188"/>
              <a:gd name="connsiteY129" fmla="*/ 546100 h 6858000"/>
              <a:gd name="connsiteX130" fmla="*/ 157163 w 4802188"/>
              <a:gd name="connsiteY130" fmla="*/ 496887 h 6858000"/>
              <a:gd name="connsiteX131" fmla="*/ 142875 w 4802188"/>
              <a:gd name="connsiteY131" fmla="*/ 450850 h 6858000"/>
              <a:gd name="connsiteX132" fmla="*/ 127000 w 4802188"/>
              <a:gd name="connsiteY132" fmla="*/ 409575 h 6858000"/>
              <a:gd name="connsiteX133" fmla="*/ 109538 w 4802188"/>
              <a:gd name="connsiteY133" fmla="*/ 369887 h 6858000"/>
              <a:gd name="connsiteX134" fmla="*/ 92075 w 4802188"/>
              <a:gd name="connsiteY134" fmla="*/ 334962 h 6858000"/>
              <a:gd name="connsiteX135" fmla="*/ 73025 w 4802188"/>
              <a:gd name="connsiteY135" fmla="*/ 296862 h 6858000"/>
              <a:gd name="connsiteX136" fmla="*/ 53975 w 4802188"/>
              <a:gd name="connsiteY136" fmla="*/ 260350 h 6858000"/>
              <a:gd name="connsiteX137" fmla="*/ 38100 w 4802188"/>
              <a:gd name="connsiteY137" fmla="*/ 217487 h 6858000"/>
              <a:gd name="connsiteX138" fmla="*/ 22225 w 4802188"/>
              <a:gd name="connsiteY138" fmla="*/ 174625 h 6858000"/>
              <a:gd name="connsiteX139" fmla="*/ 12700 w 4802188"/>
              <a:gd name="connsiteY139" fmla="*/ 122237 h 6858000"/>
              <a:gd name="connsiteX140" fmla="*/ 4763 w 4802188"/>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w="0">
            <a:noFill/>
            <a:prstDash val="solid"/>
            <a:round/>
            <a:headEnd/>
            <a:tailEnd/>
          </a:ln>
        </p:spPr>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6816F2B1-9D8D-F15E-AD7E-8A403ED71695}"/>
              </a:ext>
            </a:extLst>
          </p:cNvPr>
          <p:cNvSpPr txBox="1"/>
          <p:nvPr/>
        </p:nvSpPr>
        <p:spPr>
          <a:xfrm>
            <a:off x="408802" y="749898"/>
            <a:ext cx="3984584" cy="5592535"/>
          </a:xfrm>
          <a:prstGeom prst="rect">
            <a:avLst/>
          </a:prstGeom>
        </p:spPr>
        <p:txBody>
          <a:bodyPr vert="horz" lIns="91440" tIns="45720" rIns="91440" bIns="45720" rtlCol="0">
            <a:noAutofit/>
          </a:bodyPr>
          <a:lstStyle/>
          <a:p>
            <a:pPr marR="0">
              <a:spcBef>
                <a:spcPts val="0"/>
              </a:spcBef>
              <a:tabLst>
                <a:tab pos="5943600" algn="r"/>
              </a:tabLst>
            </a:pPr>
            <a:r>
              <a:rPr lang="en-US" sz="2400" b="1" dirty="0">
                <a:solidFill>
                  <a:srgbClr val="000000"/>
                </a:solidFill>
                <a:effectLst/>
                <a:latin typeface="Arial" panose="020B0604020202020204" pitchFamily="34" charset="0"/>
              </a:rPr>
              <a:t>Do you enjoined others to do what is good and forget your ownselves, while you read the book? Will you not then understand? And seek help with patience and prayer, and this indeed is hard except for the humble in spirit, Who know for certain that they will meet their Lord, and to HIM will they return. </a:t>
            </a:r>
          </a:p>
          <a:p>
            <a:pPr marR="0" algn="r">
              <a:spcBef>
                <a:spcPts val="0"/>
              </a:spcBef>
              <a:tabLst>
                <a:tab pos="5943600" algn="r"/>
              </a:tabLst>
            </a:pPr>
            <a:r>
              <a:rPr lang="en-US" sz="2000" b="1" dirty="0">
                <a:solidFill>
                  <a:srgbClr val="000000"/>
                </a:solidFill>
                <a:effectLst/>
                <a:latin typeface="Arial" panose="020B0604020202020204" pitchFamily="34" charset="0"/>
              </a:rPr>
              <a:t>Islam, </a:t>
            </a:r>
          </a:p>
          <a:p>
            <a:pPr marR="0" algn="r">
              <a:spcBef>
                <a:spcPts val="0"/>
              </a:spcBef>
              <a:tabLst>
                <a:tab pos="5943600" algn="r"/>
              </a:tabLst>
            </a:pPr>
            <a:r>
              <a:rPr lang="en-US" sz="2000" b="1" dirty="0">
                <a:solidFill>
                  <a:srgbClr val="000000"/>
                </a:solidFill>
                <a:effectLst/>
                <a:latin typeface="Arial" panose="020B0604020202020204" pitchFamily="34" charset="0"/>
              </a:rPr>
              <a:t>Qur’án 2: 45-47 </a:t>
            </a:r>
          </a:p>
        </p:txBody>
      </p:sp>
    </p:spTree>
    <p:extLst>
      <p:ext uri="{BB962C8B-B14F-4D97-AF65-F5344CB8AC3E}">
        <p14:creationId xmlns:p14="http://schemas.microsoft.com/office/powerpoint/2010/main" val="244345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People running in grass">
            <a:extLst>
              <a:ext uri="{FF2B5EF4-FFF2-40B4-BE49-F238E27FC236}">
                <a16:creationId xmlns:a16="http://schemas.microsoft.com/office/drawing/2014/main" id="{BE12456E-C8FC-AF06-3336-8964710586DA}"/>
              </a:ext>
            </a:extLst>
          </p:cNvPr>
          <p:cNvPicPr>
            <a:picLocks noChangeAspect="1"/>
          </p:cNvPicPr>
          <p:nvPr/>
        </p:nvPicPr>
        <p:blipFill rotWithShape="1">
          <a:blip r:embed="rId2">
            <a:extLst>
              <a:ext uri="{28A0092B-C50C-407E-A947-70E740481C1C}">
                <a14:useLocalDpi xmlns:a14="http://schemas.microsoft.com/office/drawing/2010/main" val="0"/>
              </a:ext>
            </a:extLst>
          </a:blip>
          <a:srcRect l="9657" r="12146" b="2"/>
          <a:stretch/>
        </p:blipFill>
        <p:spPr>
          <a:xfrm>
            <a:off x="20" y="431"/>
            <a:ext cx="8115280" cy="6408311"/>
          </a:xfrm>
          <a:prstGeom prst="rect">
            <a:avLst/>
          </a:prstGeom>
        </p:spPr>
      </p:pic>
      <p:sp>
        <p:nvSpPr>
          <p:cNvPr id="3" name="TextBox 2">
            <a:extLst>
              <a:ext uri="{FF2B5EF4-FFF2-40B4-BE49-F238E27FC236}">
                <a16:creationId xmlns:a16="http://schemas.microsoft.com/office/drawing/2014/main" id="{2F1E0D36-8B58-DD2B-9CA2-23C782DF51AA}"/>
              </a:ext>
            </a:extLst>
          </p:cNvPr>
          <p:cNvSpPr txBox="1"/>
          <p:nvPr/>
        </p:nvSpPr>
        <p:spPr>
          <a:xfrm>
            <a:off x="8682242" y="1492173"/>
            <a:ext cx="2942813" cy="3424826"/>
          </a:xfrm>
          <a:prstGeom prst="rect">
            <a:avLst/>
          </a:prstGeom>
        </p:spPr>
        <p:txBody>
          <a:bodyPr vert="horz" lIns="91440" tIns="45720" rIns="91440" bIns="45720" rtlCol="0">
            <a:normAutofit/>
          </a:bodyPr>
          <a:lstStyle/>
          <a:p>
            <a:pPr marR="0">
              <a:spcBef>
                <a:spcPts val="0"/>
              </a:spcBef>
              <a:tabLst>
                <a:tab pos="5943600" algn="r"/>
              </a:tabLst>
            </a:pPr>
            <a:r>
              <a:rPr lang="en-US" sz="2400" b="1" dirty="0">
                <a:effectLst/>
              </a:rPr>
              <a:t>The servants of the All-beneficent are those who walk humbly on the earth, and when the ignorant address them, say, ‘Peace!’ </a:t>
            </a:r>
          </a:p>
          <a:p>
            <a:pPr algn="r"/>
            <a:r>
              <a:rPr lang="en-US" sz="2000" b="1" dirty="0">
                <a:effectLst/>
              </a:rPr>
              <a:t>Islam,</a:t>
            </a:r>
          </a:p>
          <a:p>
            <a:pPr algn="r"/>
            <a:r>
              <a:rPr lang="en-US" sz="2000" b="1" i="1" dirty="0">
                <a:effectLst/>
              </a:rPr>
              <a:t>Qur’án</a:t>
            </a:r>
            <a:r>
              <a:rPr lang="en-US" sz="2000" b="1" dirty="0">
                <a:effectLst/>
              </a:rPr>
              <a:t> 25: 63</a:t>
            </a:r>
            <a:endParaRPr lang="en-US" sz="2000" b="1" dirty="0"/>
          </a:p>
        </p:txBody>
      </p:sp>
      <p:sp>
        <p:nvSpPr>
          <p:cNvPr id="13" name="Rectangle 1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659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BF79A7D-38CC-F08B-37E7-1EDBF143BE92}"/>
              </a:ext>
            </a:extLst>
          </p:cNvPr>
          <p:cNvSpPr txBox="1"/>
          <p:nvPr/>
        </p:nvSpPr>
        <p:spPr>
          <a:xfrm>
            <a:off x="534057" y="3071307"/>
            <a:ext cx="4243589" cy="3550902"/>
          </a:xfrm>
          <a:prstGeom prst="rect">
            <a:avLst/>
          </a:prstGeom>
        </p:spPr>
        <p:txBody>
          <a:bodyPr vert="horz" lIns="91440" tIns="45720" rIns="91440" bIns="45720" rtlCol="0">
            <a:normAutofit lnSpcReduction="10000"/>
          </a:bodyPr>
          <a:lstStyle/>
          <a:p>
            <a:pPr marR="0">
              <a:spcBef>
                <a:spcPts val="0"/>
              </a:spcBef>
              <a:spcAft>
                <a:spcPts val="800"/>
              </a:spcAft>
            </a:pPr>
            <a:r>
              <a:rPr lang="en-US" sz="2600" b="1" dirty="0">
                <a:effectLst/>
              </a:rPr>
              <a:t>O My servants! Be as resigned and submissive as the earth, that from the soil of your being there may blossom the fragrant, the holy and multicolored hyacinths of My knowledge.</a:t>
            </a:r>
          </a:p>
          <a:p>
            <a:pPr marL="114300" marR="0" algn="r">
              <a:spcBef>
                <a:spcPts val="0"/>
              </a:spcBef>
              <a:spcAft>
                <a:spcPts val="0"/>
              </a:spcAft>
            </a:pPr>
            <a:r>
              <a:rPr lang="en-US" sz="2200" b="1" dirty="0">
                <a:effectLst/>
              </a:rPr>
              <a:t>Bahá’i, Bahá’u’lláh,</a:t>
            </a:r>
          </a:p>
          <a:p>
            <a:pPr marR="0" algn="r">
              <a:spcBef>
                <a:spcPts val="0"/>
              </a:spcBef>
              <a:spcAft>
                <a:spcPts val="0"/>
              </a:spcAft>
            </a:pPr>
            <a:r>
              <a:rPr lang="en-US" sz="2200" b="1" i="1" dirty="0">
                <a:effectLst/>
              </a:rPr>
              <a:t>Gleanings</a:t>
            </a:r>
            <a:r>
              <a:rPr lang="en-US" sz="2200" b="1" dirty="0">
                <a:effectLst/>
              </a:rPr>
              <a:t>, p. 322</a:t>
            </a:r>
          </a:p>
        </p:txBody>
      </p:sp>
      <p:pic>
        <p:nvPicPr>
          <p:cNvPr id="6" name="Picture 5" descr="Drawing with a bouquet of flowers">
            <a:extLst>
              <a:ext uri="{FF2B5EF4-FFF2-40B4-BE49-F238E27FC236}">
                <a16:creationId xmlns:a16="http://schemas.microsoft.com/office/drawing/2014/main" id="{69ACBA7C-4570-4045-37A9-8303804D1206}"/>
              </a:ext>
            </a:extLst>
          </p:cNvPr>
          <p:cNvPicPr>
            <a:picLocks noChangeAspect="1"/>
          </p:cNvPicPr>
          <p:nvPr/>
        </p:nvPicPr>
        <p:blipFill rotWithShape="1">
          <a:blip r:embed="rId2">
            <a:extLst>
              <a:ext uri="{28A0092B-C50C-407E-A947-70E740481C1C}">
                <a14:useLocalDpi xmlns:a14="http://schemas.microsoft.com/office/drawing/2010/main" val="0"/>
              </a:ext>
            </a:extLst>
          </a:blip>
          <a:srcRect t="8423" b="2278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03165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posing for a photo&#10;&#10;Description automatically generated">
            <a:extLst>
              <a:ext uri="{FF2B5EF4-FFF2-40B4-BE49-F238E27FC236}">
                <a16:creationId xmlns:a16="http://schemas.microsoft.com/office/drawing/2014/main" id="{0465B603-CF3D-5AAE-89D0-332E9CCBA1BF}"/>
              </a:ext>
            </a:extLst>
          </p:cNvPr>
          <p:cNvPicPr>
            <a:picLocks noChangeAspect="1"/>
          </p:cNvPicPr>
          <p:nvPr/>
        </p:nvPicPr>
        <p:blipFill rotWithShape="1">
          <a:blip r:embed="rId2">
            <a:extLst>
              <a:ext uri="{28A0092B-C50C-407E-A947-70E740481C1C}">
                <a14:useLocalDpi xmlns:a14="http://schemas.microsoft.com/office/drawing/2010/main" val="0"/>
              </a:ext>
            </a:extLst>
          </a:blip>
          <a:srcRect t="12829" b="16957"/>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B9FF038-B075-F3E0-0D23-F45688F94002}"/>
              </a:ext>
            </a:extLst>
          </p:cNvPr>
          <p:cNvSpPr txBox="1"/>
          <p:nvPr/>
        </p:nvSpPr>
        <p:spPr>
          <a:xfrm>
            <a:off x="4577207" y="4791550"/>
            <a:ext cx="7390786" cy="1990923"/>
          </a:xfrm>
          <a:prstGeom prst="rect">
            <a:avLst/>
          </a:prstGeom>
        </p:spPr>
        <p:txBody>
          <a:bodyPr vert="horz" lIns="91440" tIns="45720" rIns="91440" bIns="45720" rtlCol="0" anchor="ctr">
            <a:noAutofit/>
          </a:bodyPr>
          <a:lstStyle/>
          <a:p>
            <a:pPr marR="0">
              <a:lnSpc>
                <a:spcPct val="90000"/>
              </a:lnSpc>
              <a:spcBef>
                <a:spcPts val="0"/>
              </a:spcBef>
              <a:spcAft>
                <a:spcPts val="800"/>
              </a:spcAft>
            </a:pPr>
            <a:r>
              <a:rPr lang="en-US" sz="2000" b="1" dirty="0">
                <a:effectLst/>
              </a:rPr>
              <a:t>They who are the beloved of God, in whatever place they gather and whomsoever they may meet, must evince, in their attitude towards God, and in the manner of their celebration of His praise and glory, such humility and submissiveness that every atom of the dust beneath their feet may attest the depth of their devotion.</a:t>
            </a:r>
          </a:p>
          <a:p>
            <a:pPr marL="114300" marR="0" algn="r">
              <a:lnSpc>
                <a:spcPct val="90000"/>
              </a:lnSpc>
              <a:spcBef>
                <a:spcPts val="0"/>
              </a:spcBef>
              <a:spcAft>
                <a:spcPts val="0"/>
              </a:spcAft>
            </a:pPr>
            <a:r>
              <a:rPr lang="en-US" b="1" dirty="0">
                <a:effectLst/>
              </a:rPr>
              <a:t>Bahá’i, Bahá’u’lláh, </a:t>
            </a:r>
            <a:r>
              <a:rPr lang="en-US" b="1" i="1" dirty="0">
                <a:effectLst/>
              </a:rPr>
              <a:t>Gleanings</a:t>
            </a:r>
            <a:r>
              <a:rPr lang="en-US" b="1" dirty="0">
                <a:effectLst/>
              </a:rPr>
              <a:t>, p. 7</a:t>
            </a:r>
          </a:p>
        </p:txBody>
      </p:sp>
    </p:spTree>
    <p:extLst>
      <p:ext uri="{BB962C8B-B14F-4D97-AF65-F5344CB8AC3E}">
        <p14:creationId xmlns:p14="http://schemas.microsoft.com/office/powerpoint/2010/main" val="189424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im McGraw - Humble And Kind (Official Video)">
            <a:hlinkClick r:id="" action="ppaction://media"/>
            <a:extLst>
              <a:ext uri="{FF2B5EF4-FFF2-40B4-BE49-F238E27FC236}">
                <a16:creationId xmlns:a16="http://schemas.microsoft.com/office/drawing/2014/main" id="{CC73DA2C-56B6-48E6-8B03-9C364B1D80B3}"/>
              </a:ext>
            </a:extLst>
          </p:cNvPr>
          <p:cNvPicPr>
            <a:picLocks noRot="1" noChangeAspect="1"/>
          </p:cNvPicPr>
          <p:nvPr>
            <a:videoFile r:link="rId1"/>
          </p:nvPr>
        </p:nvPicPr>
        <p:blipFill>
          <a:blip r:embed="rId3"/>
          <a:stretch>
            <a:fillRect/>
          </a:stretch>
        </p:blipFill>
        <p:spPr>
          <a:xfrm>
            <a:off x="1430113" y="648613"/>
            <a:ext cx="9331772" cy="5272451"/>
          </a:xfrm>
          <a:prstGeom prst="rect">
            <a:avLst/>
          </a:prstGeom>
        </p:spPr>
      </p:pic>
      <p:sp>
        <p:nvSpPr>
          <p:cNvPr id="3" name="TextBox 2">
            <a:extLst>
              <a:ext uri="{FF2B5EF4-FFF2-40B4-BE49-F238E27FC236}">
                <a16:creationId xmlns:a16="http://schemas.microsoft.com/office/drawing/2014/main" id="{C4487F7B-1471-5C00-9D19-E4F52757FCBB}"/>
              </a:ext>
            </a:extLst>
          </p:cNvPr>
          <p:cNvSpPr txBox="1"/>
          <p:nvPr/>
        </p:nvSpPr>
        <p:spPr>
          <a:xfrm>
            <a:off x="3508442" y="6147881"/>
            <a:ext cx="5175115" cy="369332"/>
          </a:xfrm>
          <a:prstGeom prst="rect">
            <a:avLst/>
          </a:prstGeom>
          <a:noFill/>
        </p:spPr>
        <p:txBody>
          <a:bodyPr wrap="square" rtlCol="0">
            <a:spAutoFit/>
          </a:bodyPr>
          <a:lstStyle/>
          <a:p>
            <a:r>
              <a:rPr lang="en-US" dirty="0">
                <a:hlinkClick r:id="rId4"/>
              </a:rPr>
              <a:t>https://www.youtube.com/watch?v=awzNHuGqoMc</a:t>
            </a:r>
            <a:r>
              <a:rPr lang="en-US" dirty="0"/>
              <a:t> </a:t>
            </a:r>
          </a:p>
        </p:txBody>
      </p:sp>
    </p:spTree>
    <p:extLst>
      <p:ext uri="{BB962C8B-B14F-4D97-AF65-F5344CB8AC3E}">
        <p14:creationId xmlns:p14="http://schemas.microsoft.com/office/powerpoint/2010/main" val="14191840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A91B4E-6412-E5A3-03DF-8A71908AB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0" y="399203"/>
            <a:ext cx="9652000" cy="5429250"/>
          </a:xfrm>
          <a:prstGeom prst="rect">
            <a:avLst/>
          </a:prstGeom>
        </p:spPr>
      </p:pic>
      <p:sp>
        <p:nvSpPr>
          <p:cNvPr id="5" name="TextBox 4">
            <a:extLst>
              <a:ext uri="{FF2B5EF4-FFF2-40B4-BE49-F238E27FC236}">
                <a16:creationId xmlns:a16="http://schemas.microsoft.com/office/drawing/2014/main" id="{78C4E8D7-13FE-E913-54A2-995BB6F5D3BB}"/>
              </a:ext>
            </a:extLst>
          </p:cNvPr>
          <p:cNvSpPr txBox="1"/>
          <p:nvPr/>
        </p:nvSpPr>
        <p:spPr>
          <a:xfrm>
            <a:off x="2563707" y="6070507"/>
            <a:ext cx="7064585" cy="461665"/>
          </a:xfrm>
          <a:prstGeom prst="rect">
            <a:avLst/>
          </a:prstGeom>
          <a:noFill/>
        </p:spPr>
        <p:txBody>
          <a:bodyPr wrap="square">
            <a:spAutoFit/>
          </a:bodyPr>
          <a:lstStyle/>
          <a:p>
            <a:r>
              <a:rPr lang="en-US" sz="2400" b="1" dirty="0">
                <a:hlinkClick r:id="rId3"/>
              </a:rPr>
              <a:t>https://www.youtube.com/watch?v=W-D4PWrRmDg</a:t>
            </a:r>
            <a:r>
              <a:rPr lang="en-US" sz="2400" b="1" dirty="0"/>
              <a:t> </a:t>
            </a:r>
          </a:p>
        </p:txBody>
      </p:sp>
    </p:spTree>
    <p:extLst>
      <p:ext uri="{BB962C8B-B14F-4D97-AF65-F5344CB8AC3E}">
        <p14:creationId xmlns:p14="http://schemas.microsoft.com/office/powerpoint/2010/main" val="3333632592"/>
      </p:ext>
    </p:extLst>
  </p:cSld>
  <p:clrMapOvr>
    <a:masterClrMapping/>
  </p:clrMapOvr>
  <mc:AlternateContent xmlns:mc="http://schemas.openxmlformats.org/markup-compatibility/2006">
    <mc:Choice xmlns:p14="http://schemas.microsoft.com/office/powerpoint/2010/main" Requires="p14">
      <p:transition spd="slow" p14:dur="1200">
        <p:zoom dir="in"/>
      </p:transition>
    </mc:Choice>
    <mc:Fallback>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TotalTime>
  <Words>661</Words>
  <Application>Microsoft Office PowerPoint</Application>
  <PresentationFormat>Widescreen</PresentationFormat>
  <Paragraphs>56</Paragraphs>
  <Slides>18</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Meiryo</vt:lpstr>
      <vt:lpstr>Arial</vt:lpstr>
      <vt:lpstr>Calibri</vt:lpstr>
      <vt:lpstr>Calibri Light</vt:lpstr>
      <vt:lpstr>Office Theme</vt:lpstr>
      <vt:lpstr>Humility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47</cp:revision>
  <dcterms:created xsi:type="dcterms:W3CDTF">2022-03-07T03:26:47Z</dcterms:created>
  <dcterms:modified xsi:type="dcterms:W3CDTF">2026-09-02T21:39:20Z</dcterms:modified>
</cp:coreProperties>
</file>