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4" r:id="rId5"/>
    <p:sldId id="275" r:id="rId6"/>
    <p:sldId id="276" r:id="rId7"/>
    <p:sldId id="277" r:id="rId8"/>
    <p:sldId id="278" r:id="rId9"/>
    <p:sldId id="279" r:id="rId10"/>
    <p:sldId id="273" r:id="rId11"/>
    <p:sldId id="269" r:id="rId12"/>
    <p:sldId id="280" r:id="rId13"/>
    <p:sldId id="270" r:id="rId14"/>
    <p:sldId id="282" r:id="rId15"/>
    <p:sldId id="281" r:id="rId16"/>
    <p:sldId id="272"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6" autoAdjust="0"/>
    <p:restoredTop sz="94660"/>
  </p:normalViewPr>
  <p:slideViewPr>
    <p:cSldViewPr snapToGrid="0">
      <p:cViewPr varScale="1">
        <p:scale>
          <a:sx n="84" d="100"/>
          <a:sy n="84" d="100"/>
        </p:scale>
        <p:origin x="368" y="6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8/25/2026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Xlnf-pPPDFg?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goodfreephotos.com/people/group-of-girls-participating-in-a-race.jpg.php"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dvids/5616655300/"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xhere.com/en/photo/1634412"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deltamike/381402984"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wallpaperflare.com/landscape-nature-yellow-and-blue-flowers-meadow-lake-mountain-sky-with-clouds-red-wallpaper-with-1610-high-resolution-wallpaper-bhcwk"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Aq9ZSIIGrr8?feature=oembed" TargetMode="External"/><Relationship Id="rId4" Type="http://schemas.openxmlformats.org/officeDocument/2006/relationships/hyperlink" Target="https://www.youtube.com/watch?v=Aq9ZSIIGrr8"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_Hiiailn5mc" TargetMode="External"/><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3082067" y="5340248"/>
            <a:ext cx="7008606" cy="938409"/>
          </a:xfrm>
        </p:spPr>
        <p:txBody>
          <a:bodyPr anchor="b">
            <a:noAutofit/>
          </a:bodyPr>
          <a:lstStyle/>
          <a:p>
            <a:r>
              <a:rPr lang="en-US" sz="6400" b="1" dirty="0">
                <a:solidFill>
                  <a:schemeClr val="tx1">
                    <a:lumMod val="85000"/>
                    <a:lumOff val="15000"/>
                  </a:schemeClr>
                </a:solidFill>
                <a:latin typeface="Arial" panose="020B0604020202020204" pitchFamily="34" charset="0"/>
                <a:cs typeface="Arial" panose="020B0604020202020204" pitchFamily="34" charset="0"/>
              </a:rPr>
              <a:t>Patience &amp; Calm</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10752866" y="6481407"/>
            <a:ext cx="1274184" cy="295348"/>
          </a:xfrm>
        </p:spPr>
        <p:txBody>
          <a:bodyPr anchor="t">
            <a:normAutofit lnSpcReduction="10000"/>
          </a:bodyPr>
          <a:lstStyle/>
          <a:p>
            <a:r>
              <a:rPr lang="en-US" sz="1600" b="1" dirty="0">
                <a:solidFill>
                  <a:schemeClr val="tx1">
                    <a:lumMod val="85000"/>
                    <a:lumOff val="15000"/>
                  </a:schemeClr>
                </a:solidFill>
              </a:rPr>
              <a:t>Tucker, GA</a:t>
            </a:r>
          </a:p>
        </p:txBody>
      </p:sp>
      <p:pic>
        <p:nvPicPr>
          <p:cNvPr id="5" name="Picture 4" descr="Lotus flower floating on pond">
            <a:extLst>
              <a:ext uri="{FF2B5EF4-FFF2-40B4-BE49-F238E27FC236}">
                <a16:creationId xmlns:a16="http://schemas.microsoft.com/office/drawing/2014/main" id="{53E0EDA5-C457-5B4D-AE8F-EE85E6F3FC3E}"/>
              </a:ext>
            </a:extLst>
          </p:cNvPr>
          <p:cNvPicPr>
            <a:picLocks noChangeAspect="1"/>
          </p:cNvPicPr>
          <p:nvPr/>
        </p:nvPicPr>
        <p:blipFill rotWithShape="1">
          <a:blip r:embed="rId2">
            <a:extLst>
              <a:ext uri="{28A0092B-C50C-407E-A947-70E740481C1C}">
                <a14:useLocalDpi xmlns:a14="http://schemas.microsoft.com/office/drawing/2010/main" val="0"/>
              </a:ext>
            </a:extLst>
          </a:blip>
          <a:srcRect t="6901" b="20767"/>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Bird Which Soareth - Elika Mahony">
            <a:hlinkClick r:id="" action="ppaction://media"/>
            <a:extLst>
              <a:ext uri="{FF2B5EF4-FFF2-40B4-BE49-F238E27FC236}">
                <a16:creationId xmlns:a16="http://schemas.microsoft.com/office/drawing/2014/main" id="{0534E1B2-3F69-4C44-B63C-5218FDB41789}"/>
              </a:ext>
            </a:extLst>
          </p:cNvPr>
          <p:cNvPicPr>
            <a:picLocks noRot="1" noChangeAspect="1"/>
          </p:cNvPicPr>
          <p:nvPr>
            <a:videoFile r:link="rId1"/>
          </p:nvPr>
        </p:nvPicPr>
        <p:blipFill>
          <a:blip r:embed="rId3"/>
          <a:stretch>
            <a:fillRect/>
          </a:stretch>
        </p:blipFill>
        <p:spPr>
          <a:xfrm>
            <a:off x="1513114" y="0"/>
            <a:ext cx="9165771" cy="6874328"/>
          </a:xfrm>
          <a:prstGeom prst="rect">
            <a:avLst/>
          </a:prstGeom>
        </p:spPr>
      </p:pic>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giving each other a high five&#10;&#10;Description automatically generated">
            <a:extLst>
              <a:ext uri="{FF2B5EF4-FFF2-40B4-BE49-F238E27FC236}">
                <a16:creationId xmlns:a16="http://schemas.microsoft.com/office/drawing/2014/main" id="{0073877D-96EE-85C3-2CFD-C7C19DECABD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2284" b="3361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368B8055-A583-759F-3F45-22F05FE52645}"/>
              </a:ext>
            </a:extLst>
          </p:cNvPr>
          <p:cNvSpPr txBox="1"/>
          <p:nvPr/>
        </p:nvSpPr>
        <p:spPr>
          <a:xfrm>
            <a:off x="2353293" y="4005098"/>
            <a:ext cx="7485413" cy="2452687"/>
          </a:xfrm>
          <a:prstGeom prst="rect">
            <a:avLst/>
          </a:prstGeom>
        </p:spPr>
        <p:txBody>
          <a:bodyPr vert="horz" lIns="91440" tIns="45720" rIns="91440" bIns="45720" rtlCol="0" anchor="ctr">
            <a:normAutofit/>
          </a:bodyPr>
          <a:lstStyle/>
          <a:p>
            <a:r>
              <a:rPr lang="en-US" sz="2200" b="1" dirty="0"/>
              <a:t>You who are the servants of God fight against oppression, hate and discord. .. Only have faith, patience and courage--this is but the beginning, but surely you will succeed, for God is with you!</a:t>
            </a:r>
          </a:p>
          <a:p>
            <a:pPr algn="r"/>
            <a:r>
              <a:rPr lang="en-US" b="1" dirty="0"/>
              <a:t>'Abdu'l-Bahá</a:t>
            </a:r>
          </a:p>
          <a:p>
            <a:pPr algn="r"/>
            <a:r>
              <a:rPr lang="en-US" b="1" i="1" dirty="0"/>
              <a:t>Paris Talks</a:t>
            </a:r>
            <a:r>
              <a:rPr lang="en-US" b="1" dirty="0"/>
              <a:t>, p. 101</a:t>
            </a:r>
          </a:p>
        </p:txBody>
      </p:sp>
    </p:spTree>
    <p:extLst>
      <p:ext uri="{BB962C8B-B14F-4D97-AF65-F5344CB8AC3E}">
        <p14:creationId xmlns:p14="http://schemas.microsoft.com/office/powerpoint/2010/main" val="36434424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EC35E0-A6D3-2454-241C-A54BAB83FFCA}"/>
              </a:ext>
            </a:extLst>
          </p:cNvPr>
          <p:cNvSpPr txBox="1"/>
          <p:nvPr/>
        </p:nvSpPr>
        <p:spPr>
          <a:xfrm>
            <a:off x="1105613" y="3093814"/>
            <a:ext cx="3301298" cy="3275653"/>
          </a:xfrm>
          <a:prstGeom prst="rect">
            <a:avLst/>
          </a:prstGeom>
        </p:spPr>
        <p:txBody>
          <a:bodyPr vert="horz" lIns="91440" tIns="45720" rIns="91440" bIns="45720" rtlCol="0">
            <a:normAutofit/>
          </a:bodyPr>
          <a:lstStyle/>
          <a:p>
            <a:r>
              <a:rPr lang="en-US" sz="2400" b="1" dirty="0"/>
              <a:t>O SON OF MAN!</a:t>
            </a:r>
          </a:p>
          <a:p>
            <a:r>
              <a:rPr lang="en-US" sz="2400" b="1" dirty="0"/>
              <a:t>For everything there is a sign. The sign of love is fortitude under My decree and patience under My trials.</a:t>
            </a:r>
          </a:p>
          <a:p>
            <a:pPr algn="r"/>
            <a:r>
              <a:rPr lang="en-US" sz="2000" b="1" dirty="0"/>
              <a:t>Bahá'u'lláh</a:t>
            </a:r>
          </a:p>
          <a:p>
            <a:pPr algn="r"/>
            <a:r>
              <a:rPr lang="en-US" sz="2000" b="1" i="1" dirty="0"/>
              <a:t>Hidden Words</a:t>
            </a:r>
            <a:r>
              <a:rPr lang="en-US" sz="2000" b="1" dirty="0"/>
              <a:t>, Arabic #48</a:t>
            </a:r>
          </a:p>
        </p:txBody>
      </p:sp>
      <p:pic>
        <p:nvPicPr>
          <p:cNvPr id="4" name="Picture 3" descr="A young child and child walking in a village&#10;&#10;Description automatically generated">
            <a:extLst>
              <a:ext uri="{FF2B5EF4-FFF2-40B4-BE49-F238E27FC236}">
                <a16:creationId xmlns:a16="http://schemas.microsoft.com/office/drawing/2014/main" id="{E2DF5CDA-3297-A975-8B23-C13169D3765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337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107382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E621D0-ABAE-614C-FA22-ACAC9178CAF1}"/>
              </a:ext>
            </a:extLst>
          </p:cNvPr>
          <p:cNvPicPr>
            <a:picLocks noChangeAspect="1"/>
          </p:cNvPicPr>
          <p:nvPr/>
        </p:nvPicPr>
        <p:blipFill rotWithShape="1">
          <a:blip r:embed="rId2"/>
          <a:srcRect t="43305" b="282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a:extLst>
              <a:ext uri="{FF2B5EF4-FFF2-40B4-BE49-F238E27FC236}">
                <a16:creationId xmlns:a16="http://schemas.microsoft.com/office/drawing/2014/main" id="{EFA66C04-F062-675A-78DC-E0A0392729B4}"/>
              </a:ext>
            </a:extLst>
          </p:cNvPr>
          <p:cNvSpPr txBox="1"/>
          <p:nvPr/>
        </p:nvSpPr>
        <p:spPr>
          <a:xfrm>
            <a:off x="1652316" y="4068160"/>
            <a:ext cx="8887367" cy="2452687"/>
          </a:xfrm>
          <a:prstGeom prst="rect">
            <a:avLst/>
          </a:prstGeom>
        </p:spPr>
        <p:txBody>
          <a:bodyPr vert="horz" lIns="91440" tIns="45720" rIns="91440" bIns="45720" rtlCol="0" anchor="ctr">
            <a:normAutofit/>
          </a:bodyPr>
          <a:lstStyle/>
          <a:p>
            <a:r>
              <a:rPr lang="en-US" sz="2400" b="1" dirty="0"/>
              <a:t>...God, verily, loveth those women and men who show forth patience. Obey ye My commandments, and follow not the ungodly, they who have been reckoned as sinners in God's Holy Tablet.</a:t>
            </a:r>
          </a:p>
          <a:p>
            <a:pPr algn="r"/>
            <a:r>
              <a:rPr lang="en-US" sz="2000" b="1" dirty="0"/>
              <a:t>Bahá'u'lláh</a:t>
            </a:r>
          </a:p>
          <a:p>
            <a:pPr algn="r"/>
            <a:r>
              <a:rPr lang="en-US" sz="2000" b="1" i="1" dirty="0"/>
              <a:t>The Kitáb-i-Áqdás</a:t>
            </a:r>
            <a:r>
              <a:rPr lang="en-US" sz="2000" b="1" dirty="0"/>
              <a:t>, p. 43</a:t>
            </a:r>
          </a:p>
        </p:txBody>
      </p:sp>
    </p:spTree>
    <p:extLst>
      <p:ext uri="{BB962C8B-B14F-4D97-AF65-F5344CB8AC3E}">
        <p14:creationId xmlns:p14="http://schemas.microsoft.com/office/powerpoint/2010/main" val="22201004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F34B34-386A-44A0-9242-D7554BAF571E}"/>
              </a:ext>
            </a:extLst>
          </p:cNvPr>
          <p:cNvPicPr>
            <a:picLocks noChangeAspect="1"/>
          </p:cNvPicPr>
          <p:nvPr/>
        </p:nvPicPr>
        <p:blipFill rotWithShape="1">
          <a:blip r:embed="rId2"/>
          <a:srcRect l="25921" r="31616"/>
          <a:stretch/>
        </p:blipFill>
        <p:spPr>
          <a:xfrm>
            <a:off x="596813" y="801575"/>
            <a:ext cx="5499187" cy="5471535"/>
          </a:xfrm>
          <a:custGeom>
            <a:avLst/>
            <a:gdLst/>
            <a:ahLst/>
            <a:cxnLst/>
            <a:rect l="l" t="t" r="r" b="b"/>
            <a:pathLst>
              <a:path w="4926647" h="4901874">
                <a:moveTo>
                  <a:pt x="2827942" y="2033"/>
                </a:moveTo>
                <a:cubicBezTo>
                  <a:pt x="2901705" y="5050"/>
                  <a:pt x="2973640" y="11422"/>
                  <a:pt x="3043325" y="21136"/>
                </a:cubicBezTo>
                <a:cubicBezTo>
                  <a:pt x="3600804" y="98849"/>
                  <a:pt x="4185553" y="476257"/>
                  <a:pt x="4498894" y="902802"/>
                </a:cubicBezTo>
                <a:cubicBezTo>
                  <a:pt x="4812235" y="1329346"/>
                  <a:pt x="4950223" y="2037621"/>
                  <a:pt x="4923373" y="2580407"/>
                </a:cubicBezTo>
                <a:cubicBezTo>
                  <a:pt x="4896522" y="3123192"/>
                  <a:pt x="4745612" y="3772883"/>
                  <a:pt x="4337788" y="4159516"/>
                </a:cubicBezTo>
                <a:cubicBezTo>
                  <a:pt x="3929963" y="4546150"/>
                  <a:pt x="3081282" y="4930377"/>
                  <a:pt x="2476425" y="4900207"/>
                </a:cubicBezTo>
                <a:cubicBezTo>
                  <a:pt x="1871566" y="4870038"/>
                  <a:pt x="1119757" y="4406651"/>
                  <a:pt x="708641" y="3978500"/>
                </a:cubicBezTo>
                <a:cubicBezTo>
                  <a:pt x="297525" y="3550349"/>
                  <a:pt x="-64504" y="2921632"/>
                  <a:pt x="9726" y="2331303"/>
                </a:cubicBezTo>
                <a:cubicBezTo>
                  <a:pt x="83957" y="1740973"/>
                  <a:pt x="273797" y="1052469"/>
                  <a:pt x="1154021" y="436525"/>
                </a:cubicBezTo>
                <a:cubicBezTo>
                  <a:pt x="1705608" y="124217"/>
                  <a:pt x="2311596" y="-19083"/>
                  <a:pt x="2827942" y="2033"/>
                </a:cubicBezTo>
                <a:close/>
              </a:path>
            </a:pathLst>
          </a:custGeom>
        </p:spPr>
      </p:pic>
      <p:grpSp>
        <p:nvGrpSpPr>
          <p:cNvPr id="9" name="Group 8">
            <a:extLst>
              <a:ext uri="{FF2B5EF4-FFF2-40B4-BE49-F238E27FC236}">
                <a16:creationId xmlns:a16="http://schemas.microsoft.com/office/drawing/2014/main" id="{A825BD3A-E149-3C61-449F-23D1B09562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286" y="4780067"/>
            <a:ext cx="2129121" cy="2098001"/>
            <a:chOff x="-60285" y="4581559"/>
            <a:chExt cx="2330572" cy="2296509"/>
          </a:xfrm>
        </p:grpSpPr>
        <p:sp>
          <p:nvSpPr>
            <p:cNvPr id="10" name="Freeform: Shape 9">
              <a:extLst>
                <a:ext uri="{FF2B5EF4-FFF2-40B4-BE49-F238E27FC236}">
                  <a16:creationId xmlns:a16="http://schemas.microsoft.com/office/drawing/2014/main" id="{C43B6EA6-9E0B-9973-F921-86CF410DE8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400132">
              <a:off x="1054559" y="5611570"/>
              <a:ext cx="374890" cy="373361"/>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849482"/>
                <a:gd name="connsiteY0" fmla="*/ 2 h 4963949"/>
                <a:gd name="connsiteX1" fmla="*/ 4735908 w 4849482"/>
                <a:gd name="connsiteY1" fmla="*/ 1905908 h 4963949"/>
                <a:gd name="connsiteX2" fmla="*/ 4451030 w 4849482"/>
                <a:gd name="connsiteY2" fmla="*/ 3809089 h 4963949"/>
                <a:gd name="connsiteX3" fmla="*/ 3419865 w 4849482"/>
                <a:gd name="connsiteY3" fmla="*/ 4844857 h 4963949"/>
                <a:gd name="connsiteX4" fmla="*/ 1074535 w 4849482"/>
                <a:gd name="connsiteY4" fmla="*/ 4657238 h 4963949"/>
                <a:gd name="connsiteX5" fmla="*/ 33359 w 4849482"/>
                <a:gd name="connsiteY5" fmla="*/ 2995667 h 4963949"/>
                <a:gd name="connsiteX6" fmla="*/ 592137 w 4849482"/>
                <a:gd name="connsiteY6" fmla="*/ 805858 h 4963949"/>
                <a:gd name="connsiteX7" fmla="*/ 2649000 w 4849482"/>
                <a:gd name="connsiteY7" fmla="*/ 2 h 4963949"/>
                <a:gd name="connsiteX0" fmla="*/ 2649000 w 4942023"/>
                <a:gd name="connsiteY0" fmla="*/ 2 h 4678955"/>
                <a:gd name="connsiteX1" fmla="*/ 4735908 w 4942023"/>
                <a:gd name="connsiteY1" fmla="*/ 1905908 h 4678955"/>
                <a:gd name="connsiteX2" fmla="*/ 4451030 w 4942023"/>
                <a:gd name="connsiteY2" fmla="*/ 3809089 h 4678955"/>
                <a:gd name="connsiteX3" fmla="*/ 1074535 w 4942023"/>
                <a:gd name="connsiteY3" fmla="*/ 4657238 h 4678955"/>
                <a:gd name="connsiteX4" fmla="*/ 33359 w 4942023"/>
                <a:gd name="connsiteY4" fmla="*/ 2995667 h 4678955"/>
                <a:gd name="connsiteX5" fmla="*/ 592137 w 4942023"/>
                <a:gd name="connsiteY5" fmla="*/ 805858 h 4678955"/>
                <a:gd name="connsiteX6" fmla="*/ 2649000 w 4942023"/>
                <a:gd name="connsiteY6" fmla="*/ 2 h 4678955"/>
                <a:gd name="connsiteX0" fmla="*/ 2649000 w 4806392"/>
                <a:gd name="connsiteY0" fmla="*/ 2 h 4842789"/>
                <a:gd name="connsiteX1" fmla="*/ 4735908 w 4806392"/>
                <a:gd name="connsiteY1" fmla="*/ 1905908 h 4842789"/>
                <a:gd name="connsiteX2" fmla="*/ 3706624 w 4806392"/>
                <a:gd name="connsiteY2" fmla="*/ 4493428 h 4842789"/>
                <a:gd name="connsiteX3" fmla="*/ 1074535 w 4806392"/>
                <a:gd name="connsiteY3" fmla="*/ 4657238 h 4842789"/>
                <a:gd name="connsiteX4" fmla="*/ 33359 w 4806392"/>
                <a:gd name="connsiteY4" fmla="*/ 2995667 h 4842789"/>
                <a:gd name="connsiteX5" fmla="*/ 592137 w 4806392"/>
                <a:gd name="connsiteY5" fmla="*/ 805858 h 4842789"/>
                <a:gd name="connsiteX6" fmla="*/ 2649000 w 4806392"/>
                <a:gd name="connsiteY6" fmla="*/ 2 h 484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6392" h="4842789">
                  <a:moveTo>
                    <a:pt x="2649000" y="2"/>
                  </a:moveTo>
                  <a:cubicBezTo>
                    <a:pt x="3339628" y="183344"/>
                    <a:pt x="4435570" y="1271060"/>
                    <a:pt x="4735908" y="1905908"/>
                  </a:cubicBezTo>
                  <a:cubicBezTo>
                    <a:pt x="5036246" y="2540756"/>
                    <a:pt x="4316853" y="4034873"/>
                    <a:pt x="3706624" y="4493428"/>
                  </a:cubicBezTo>
                  <a:cubicBezTo>
                    <a:pt x="3096395" y="4951983"/>
                    <a:pt x="1686746" y="4906865"/>
                    <a:pt x="1074535" y="4657238"/>
                  </a:cubicBezTo>
                  <a:cubicBezTo>
                    <a:pt x="462324" y="4407611"/>
                    <a:pt x="145196" y="3624902"/>
                    <a:pt x="33359" y="2995667"/>
                  </a:cubicBezTo>
                  <a:cubicBezTo>
                    <a:pt x="-94426" y="2318585"/>
                    <a:pt x="156197" y="1305135"/>
                    <a:pt x="592137" y="805858"/>
                  </a:cubicBezTo>
                  <a:cubicBezTo>
                    <a:pt x="1028077" y="306581"/>
                    <a:pt x="1996327" y="30750"/>
                    <a:pt x="2649000" y="2"/>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C1932EE-D34B-922C-21DE-B9EDF81185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29076">
              <a:off x="962723" y="6319494"/>
              <a:ext cx="1307564" cy="558574"/>
            </a:xfrm>
            <a:custGeom>
              <a:avLst/>
              <a:gdLst>
                <a:gd name="connsiteX0" fmla="*/ 1307564 w 1307564"/>
                <a:gd name="connsiteY0" fmla="*/ 360848 h 558574"/>
                <a:gd name="connsiteX1" fmla="*/ 1264610 w 1307564"/>
                <a:gd name="connsiteY1" fmla="*/ 558387 h 558574"/>
                <a:gd name="connsiteX2" fmla="*/ 496925 w 1307564"/>
                <a:gd name="connsiteY2" fmla="*/ 469382 h 558574"/>
                <a:gd name="connsiteX3" fmla="*/ 472802 w 1307564"/>
                <a:gd name="connsiteY3" fmla="*/ 464872 h 558574"/>
                <a:gd name="connsiteX4" fmla="*/ 0 w 1307564"/>
                <a:gd name="connsiteY4" fmla="*/ 0 h 558574"/>
                <a:gd name="connsiteX5" fmla="*/ 152076 w 1307564"/>
                <a:gd name="connsiteY5" fmla="*/ 41404 h 558574"/>
                <a:gd name="connsiteX6" fmla="*/ 1307564 w 1307564"/>
                <a:gd name="connsiteY6" fmla="*/ 360848 h 5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A1A34FE-FDB4-353C-884F-97E00A77C8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29076">
              <a:off x="962723" y="6319494"/>
              <a:ext cx="1307564" cy="558574"/>
            </a:xfrm>
            <a:custGeom>
              <a:avLst/>
              <a:gdLst>
                <a:gd name="connsiteX0" fmla="*/ 1307564 w 1307564"/>
                <a:gd name="connsiteY0" fmla="*/ 360848 h 558574"/>
                <a:gd name="connsiteX1" fmla="*/ 1264610 w 1307564"/>
                <a:gd name="connsiteY1" fmla="*/ 558387 h 558574"/>
                <a:gd name="connsiteX2" fmla="*/ 496925 w 1307564"/>
                <a:gd name="connsiteY2" fmla="*/ 469382 h 558574"/>
                <a:gd name="connsiteX3" fmla="*/ 472802 w 1307564"/>
                <a:gd name="connsiteY3" fmla="*/ 464872 h 558574"/>
                <a:gd name="connsiteX4" fmla="*/ 0 w 1307564"/>
                <a:gd name="connsiteY4" fmla="*/ 0 h 558574"/>
                <a:gd name="connsiteX5" fmla="*/ 152076 w 1307564"/>
                <a:gd name="connsiteY5" fmla="*/ 41404 h 558574"/>
                <a:gd name="connsiteX6" fmla="*/ 1307564 w 1307564"/>
                <a:gd name="connsiteY6" fmla="*/ 360848 h 5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765F686-D93C-21BC-5196-BEC7649DE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938007" flipV="1">
              <a:off x="-570599" y="5091873"/>
              <a:ext cx="1904974" cy="884345"/>
            </a:xfrm>
            <a:custGeom>
              <a:avLst/>
              <a:gdLst>
                <a:gd name="connsiteX0" fmla="*/ 0 w 1904974"/>
                <a:gd name="connsiteY0" fmla="*/ 421557 h 884345"/>
                <a:gd name="connsiteX1" fmla="*/ 416370 w 1904974"/>
                <a:gd name="connsiteY1" fmla="*/ 530740 h 884345"/>
                <a:gd name="connsiteX2" fmla="*/ 1800731 w 1904974"/>
                <a:gd name="connsiteY2" fmla="*/ 866036 h 884345"/>
                <a:gd name="connsiteX3" fmla="*/ 1904485 w 1904974"/>
                <a:gd name="connsiteY3" fmla="*/ 880134 h 884345"/>
                <a:gd name="connsiteX4" fmla="*/ 1894966 w 1904974"/>
                <a:gd name="connsiteY4" fmla="*/ 779469 h 884345"/>
                <a:gd name="connsiteX5" fmla="*/ 1761844 w 1904974"/>
                <a:gd name="connsiteY5" fmla="*/ 402374 h 884345"/>
                <a:gd name="connsiteX6" fmla="*/ 1377785 w 1904974"/>
                <a:gd name="connsiteY6" fmla="*/ 3317 h 884345"/>
                <a:gd name="connsiteX7" fmla="*/ 1372668 w 1904974"/>
                <a:gd name="connsiteY7" fmla="*/ 0 h 884345"/>
                <a:gd name="connsiteX8" fmla="*/ 337869 w 1904974"/>
                <a:gd name="connsiteY8" fmla="*/ 139908 h 884345"/>
                <a:gd name="connsiteX9" fmla="*/ 188081 w 1904974"/>
                <a:gd name="connsiteY9" fmla="*/ 203651 h 884345"/>
                <a:gd name="connsiteX10" fmla="*/ 125663 w 1904974"/>
                <a:gd name="connsiteY10" fmla="*/ 268413 h 884345"/>
                <a:gd name="connsiteX11" fmla="*/ 0 w 1904974"/>
                <a:gd name="connsiteY11" fmla="*/ 421557 h 88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E8DE9D2-D672-9E15-CAC0-BF51EC189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938007" flipV="1">
              <a:off x="-570599" y="5091873"/>
              <a:ext cx="1904974" cy="884345"/>
            </a:xfrm>
            <a:custGeom>
              <a:avLst/>
              <a:gdLst>
                <a:gd name="connsiteX0" fmla="*/ 0 w 1904974"/>
                <a:gd name="connsiteY0" fmla="*/ 421557 h 884345"/>
                <a:gd name="connsiteX1" fmla="*/ 416370 w 1904974"/>
                <a:gd name="connsiteY1" fmla="*/ 530740 h 884345"/>
                <a:gd name="connsiteX2" fmla="*/ 1800731 w 1904974"/>
                <a:gd name="connsiteY2" fmla="*/ 866036 h 884345"/>
                <a:gd name="connsiteX3" fmla="*/ 1904485 w 1904974"/>
                <a:gd name="connsiteY3" fmla="*/ 880134 h 884345"/>
                <a:gd name="connsiteX4" fmla="*/ 1894966 w 1904974"/>
                <a:gd name="connsiteY4" fmla="*/ 779469 h 884345"/>
                <a:gd name="connsiteX5" fmla="*/ 1761844 w 1904974"/>
                <a:gd name="connsiteY5" fmla="*/ 402374 h 884345"/>
                <a:gd name="connsiteX6" fmla="*/ 1377785 w 1904974"/>
                <a:gd name="connsiteY6" fmla="*/ 3317 h 884345"/>
                <a:gd name="connsiteX7" fmla="*/ 1372668 w 1904974"/>
                <a:gd name="connsiteY7" fmla="*/ 0 h 884345"/>
                <a:gd name="connsiteX8" fmla="*/ 337869 w 1904974"/>
                <a:gd name="connsiteY8" fmla="*/ 139908 h 884345"/>
                <a:gd name="connsiteX9" fmla="*/ 188081 w 1904974"/>
                <a:gd name="connsiteY9" fmla="*/ 203651 h 884345"/>
                <a:gd name="connsiteX10" fmla="*/ 125663 w 1904974"/>
                <a:gd name="connsiteY10" fmla="*/ 268413 h 884345"/>
                <a:gd name="connsiteX11" fmla="*/ 0 w 1904974"/>
                <a:gd name="connsiteY11" fmla="*/ 421557 h 88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1A4F5A17-CD53-C2AA-FAE7-06C9B5B0E343}"/>
              </a:ext>
            </a:extLst>
          </p:cNvPr>
          <p:cNvSpPr txBox="1"/>
          <p:nvPr/>
        </p:nvSpPr>
        <p:spPr>
          <a:xfrm>
            <a:off x="6866044" y="1641021"/>
            <a:ext cx="4461253" cy="3575957"/>
          </a:xfrm>
          <a:prstGeom prst="rect">
            <a:avLst/>
          </a:prstGeom>
        </p:spPr>
        <p:txBody>
          <a:bodyPr vert="horz" lIns="91440" tIns="45720" rIns="91440" bIns="45720" rtlCol="0">
            <a:normAutofit/>
          </a:bodyPr>
          <a:lstStyle/>
          <a:p>
            <a:r>
              <a:rPr lang="en-US" sz="2400" b="1" dirty="0">
                <a:solidFill>
                  <a:schemeClr val="tx2"/>
                </a:solidFill>
              </a:rPr>
              <a:t>It behoveth whosoever hath set his face towards the Most Sublime Horizon to cleave tenaciously unto the cord of patience, and to put his reliance in God, the Help in Peril, the Unconstrained.</a:t>
            </a:r>
          </a:p>
          <a:p>
            <a:pPr algn="r"/>
            <a:r>
              <a:rPr lang="en-US" sz="2000" b="1" dirty="0">
                <a:solidFill>
                  <a:schemeClr val="tx2"/>
                </a:solidFill>
              </a:rPr>
              <a:t>Bahá'u'lláh</a:t>
            </a:r>
          </a:p>
          <a:p>
            <a:pPr algn="r"/>
            <a:r>
              <a:rPr lang="en-US" sz="2000" b="1" i="1" dirty="0">
                <a:solidFill>
                  <a:schemeClr val="tx2"/>
                </a:solidFill>
              </a:rPr>
              <a:t>Tablets of Bahá’u’lláh</a:t>
            </a:r>
            <a:r>
              <a:rPr lang="en-US" sz="2000" b="1" dirty="0">
                <a:solidFill>
                  <a:schemeClr val="tx2"/>
                </a:solidFill>
              </a:rPr>
              <a:t>, p. 212</a:t>
            </a:r>
          </a:p>
        </p:txBody>
      </p:sp>
    </p:spTree>
    <p:extLst>
      <p:ext uri="{BB962C8B-B14F-4D97-AF65-F5344CB8AC3E}">
        <p14:creationId xmlns:p14="http://schemas.microsoft.com/office/powerpoint/2010/main" val="227112086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42546E-4C2A-2A7A-BEAD-EACBF31463B5}"/>
              </a:ext>
            </a:extLst>
          </p:cNvPr>
          <p:cNvSpPr txBox="1"/>
          <p:nvPr/>
        </p:nvSpPr>
        <p:spPr>
          <a:xfrm>
            <a:off x="472967" y="567558"/>
            <a:ext cx="4351282" cy="5722883"/>
          </a:xfrm>
          <a:prstGeom prst="rect">
            <a:avLst/>
          </a:prstGeom>
        </p:spPr>
        <p:txBody>
          <a:bodyPr vert="horz" lIns="91440" tIns="45720" rIns="91440" bIns="45720" rtlCol="0" anchor="t">
            <a:normAutofit/>
          </a:bodyPr>
          <a:lstStyle/>
          <a:p>
            <a:r>
              <a:rPr lang="en-US" sz="2400" b="1" dirty="0"/>
              <a:t>Say, this earthly life shall come to an end, and everyone shall expire and return unto my Lord God Who will reward with the choicest gifts the deeds of those who endure with patience. Verily thy God assigneth the measure of all created things as He willeth, by virtue of His behest; and those who conform to the good-pleasure of your Lord, they are indeed among the blissful.</a:t>
            </a:r>
          </a:p>
          <a:p>
            <a:pPr algn="r"/>
            <a:r>
              <a:rPr lang="en-US" b="1" dirty="0"/>
              <a:t>The Báb</a:t>
            </a:r>
          </a:p>
          <a:p>
            <a:pPr algn="r"/>
            <a:r>
              <a:rPr lang="en-US" b="1" i="1" dirty="0"/>
              <a:t>Selections from the Báb</a:t>
            </a:r>
            <a:r>
              <a:rPr lang="en-US" b="1" dirty="0"/>
              <a:t>, p. 161</a:t>
            </a:r>
          </a:p>
        </p:txBody>
      </p:sp>
      <p:pic>
        <p:nvPicPr>
          <p:cNvPr id="5" name="Picture 4">
            <a:extLst>
              <a:ext uri="{FF2B5EF4-FFF2-40B4-BE49-F238E27FC236}">
                <a16:creationId xmlns:a16="http://schemas.microsoft.com/office/drawing/2014/main" id="{94E6AE80-6CDF-E574-71B5-61D1A67C9D0A}"/>
              </a:ext>
            </a:extLst>
          </p:cNvPr>
          <p:cNvPicPr>
            <a:picLocks noChangeAspect="1"/>
          </p:cNvPicPr>
          <p:nvPr/>
        </p:nvPicPr>
        <p:blipFill rotWithShape="1">
          <a:blip r:embed="rId2"/>
          <a:srcRect l="17197" r="14163" b="-1"/>
          <a:stretch/>
        </p:blipFill>
        <p:spPr>
          <a:xfrm>
            <a:off x="5086726" y="10"/>
            <a:ext cx="7105273" cy="6857990"/>
          </a:xfrm>
          <a:prstGeom prst="rect">
            <a:avLst/>
          </a:prstGeom>
        </p:spPr>
      </p:pic>
      <p:grpSp>
        <p:nvGrpSpPr>
          <p:cNvPr id="10" name="Group 9">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569994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2481C7-59D0-D769-1A6B-4EE5459394C1}"/>
              </a:ext>
            </a:extLst>
          </p:cNvPr>
          <p:cNvPicPr>
            <a:picLocks noChangeAspect="1"/>
          </p:cNvPicPr>
          <p:nvPr/>
        </p:nvPicPr>
        <p:blipFill rotWithShape="1">
          <a:blip r:embed="rId2"/>
          <a:srcRect l="24078" r="24576"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extBox 2">
            <a:extLst>
              <a:ext uri="{FF2B5EF4-FFF2-40B4-BE49-F238E27FC236}">
                <a16:creationId xmlns:a16="http://schemas.microsoft.com/office/drawing/2014/main" id="{B376131E-1340-657A-DBD8-D197B92CB477}"/>
              </a:ext>
            </a:extLst>
          </p:cNvPr>
          <p:cNvSpPr txBox="1"/>
          <p:nvPr/>
        </p:nvSpPr>
        <p:spPr>
          <a:xfrm>
            <a:off x="7221775" y="1966584"/>
            <a:ext cx="3861383" cy="2924832"/>
          </a:xfrm>
          <a:prstGeom prst="rect">
            <a:avLst/>
          </a:prstGeom>
        </p:spPr>
        <p:txBody>
          <a:bodyPr vert="horz" lIns="91440" tIns="45720" rIns="91440" bIns="45720" rtlCol="0">
            <a:normAutofit/>
          </a:bodyPr>
          <a:lstStyle/>
          <a:p>
            <a:r>
              <a:rPr lang="en-US" sz="2400" b="1" dirty="0"/>
              <a:t>Therefore, thou must widen thy heart, dilate thy breast, have patience in plenty, calmness of soul and cut thyself from everything but God!</a:t>
            </a:r>
          </a:p>
          <a:p>
            <a:pPr algn="r"/>
            <a:r>
              <a:rPr lang="en-US" sz="2000" b="1" dirty="0"/>
              <a:t>'Abdu'l-Bahá</a:t>
            </a:r>
          </a:p>
          <a:p>
            <a:pPr algn="r"/>
            <a:r>
              <a:rPr lang="en-US" sz="2000" b="1" i="1" dirty="0"/>
              <a:t>Bahá’í World Faith</a:t>
            </a:r>
            <a:r>
              <a:rPr lang="en-US" sz="2000" b="1" dirty="0"/>
              <a:t>, p. 363</a:t>
            </a:r>
          </a:p>
        </p:txBody>
      </p:sp>
    </p:spTree>
    <p:extLst>
      <p:ext uri="{BB962C8B-B14F-4D97-AF65-F5344CB8AC3E}">
        <p14:creationId xmlns:p14="http://schemas.microsoft.com/office/powerpoint/2010/main" val="295714794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7F0AFBC-A1DB-C9D9-9867-87D3DB4924A9}"/>
              </a:ext>
            </a:extLst>
          </p:cNvPr>
          <p:cNvSpPr txBox="1"/>
          <p:nvPr/>
        </p:nvSpPr>
        <p:spPr>
          <a:xfrm>
            <a:off x="714704" y="1403134"/>
            <a:ext cx="4346028" cy="5076492"/>
          </a:xfrm>
          <a:prstGeom prst="rect">
            <a:avLst/>
          </a:prstGeom>
        </p:spPr>
        <p:txBody>
          <a:bodyPr vert="horz" lIns="91440" tIns="45720" rIns="91440" bIns="45720" rtlCol="0">
            <a:noAutofit/>
          </a:bodyPr>
          <a:lstStyle/>
          <a:p>
            <a:r>
              <a:rPr lang="en-US" sz="2200" b="1" dirty="0"/>
              <a:t>Therefore, we must exercise extreme patience, sympathy and love toward all mankind, considering no soul as rejected. If we look upon a soul as rejected, we have disobeyed the teachings of God. God is loving to all. Shall we be unjust or unkind to anyone? Is this allowable in the sight of God? God provides for all. Is it befitting for us to prevent the flow of His merciful provisions for mankind?</a:t>
            </a:r>
          </a:p>
          <a:p>
            <a:pPr algn="r"/>
            <a:r>
              <a:rPr lang="en-US" b="1" dirty="0"/>
              <a:t>'Abdu'l-Bahá</a:t>
            </a:r>
          </a:p>
          <a:p>
            <a:pPr algn="r"/>
            <a:r>
              <a:rPr lang="en-US" b="1" i="1" dirty="0"/>
              <a:t>Promulgation of Universal Peace</a:t>
            </a:r>
            <a:r>
              <a:rPr lang="en-US" b="1" dirty="0"/>
              <a:t>, </a:t>
            </a:r>
          </a:p>
          <a:p>
            <a:pPr algn="r"/>
            <a:r>
              <a:rPr lang="en-US" b="1" dirty="0"/>
              <a:t>pp. 286-287</a:t>
            </a:r>
          </a:p>
        </p:txBody>
      </p:sp>
      <p:pic>
        <p:nvPicPr>
          <p:cNvPr id="2" name="Picture 1">
            <a:extLst>
              <a:ext uri="{FF2B5EF4-FFF2-40B4-BE49-F238E27FC236}">
                <a16:creationId xmlns:a16="http://schemas.microsoft.com/office/drawing/2014/main" id="{0B054F23-4762-87FE-41F9-B9E30EE221BC}"/>
              </a:ext>
            </a:extLst>
          </p:cNvPr>
          <p:cNvPicPr>
            <a:picLocks noChangeAspect="1"/>
          </p:cNvPicPr>
          <p:nvPr/>
        </p:nvPicPr>
        <p:blipFill rotWithShape="1">
          <a:blip r:embed="rId2"/>
          <a:srcRect l="20481" r="20623" b="-1"/>
          <a:stretch/>
        </p:blipFill>
        <p:spPr>
          <a:xfrm>
            <a:off x="5650992" y="10"/>
            <a:ext cx="6541008" cy="6857990"/>
          </a:xfrm>
          <a:prstGeom prst="rect">
            <a:avLst/>
          </a:prstGeom>
        </p:spPr>
      </p:pic>
    </p:spTree>
    <p:extLst>
      <p:ext uri="{BB962C8B-B14F-4D97-AF65-F5344CB8AC3E}">
        <p14:creationId xmlns:p14="http://schemas.microsoft.com/office/powerpoint/2010/main" val="22759410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irls playing in the snow">
            <a:extLst>
              <a:ext uri="{FF2B5EF4-FFF2-40B4-BE49-F238E27FC236}">
                <a16:creationId xmlns:a16="http://schemas.microsoft.com/office/drawing/2014/main" id="{1B965F3B-2BBF-3D29-737E-406ECBA802CD}"/>
              </a:ext>
            </a:extLst>
          </p:cNvPr>
          <p:cNvPicPr>
            <a:picLocks noChangeAspect="1"/>
          </p:cNvPicPr>
          <p:nvPr/>
        </p:nvPicPr>
        <p:blipFill rotWithShape="1">
          <a:blip r:embed="rId2">
            <a:extLst>
              <a:ext uri="{28A0092B-C50C-407E-A947-70E740481C1C}">
                <a14:useLocalDpi xmlns:a14="http://schemas.microsoft.com/office/drawing/2010/main" val="0"/>
              </a:ext>
            </a:extLst>
          </a:blip>
          <a:srcRect r="22434" b="-1"/>
          <a:stretch/>
        </p:blipFill>
        <p:spPr>
          <a:xfrm>
            <a:off x="20" y="431"/>
            <a:ext cx="8115280" cy="6408311"/>
          </a:xfrm>
          <a:prstGeom prst="rect">
            <a:avLst/>
          </a:prstGeom>
        </p:spPr>
      </p:pic>
      <p:sp>
        <p:nvSpPr>
          <p:cNvPr id="3" name="TextBox 2">
            <a:extLst>
              <a:ext uri="{FF2B5EF4-FFF2-40B4-BE49-F238E27FC236}">
                <a16:creationId xmlns:a16="http://schemas.microsoft.com/office/drawing/2014/main" id="{CE01E57E-75BE-EA2E-95DC-48DCF8B561AA}"/>
              </a:ext>
            </a:extLst>
          </p:cNvPr>
          <p:cNvSpPr txBox="1"/>
          <p:nvPr/>
        </p:nvSpPr>
        <p:spPr>
          <a:xfrm>
            <a:off x="8368735" y="182862"/>
            <a:ext cx="3381831" cy="6043448"/>
          </a:xfrm>
          <a:prstGeom prst="rect">
            <a:avLst/>
          </a:prstGeom>
        </p:spPr>
        <p:txBody>
          <a:bodyPr vert="horz" lIns="91440" tIns="45720" rIns="91440" bIns="45720" rtlCol="0">
            <a:normAutofit fontScale="92500"/>
          </a:bodyPr>
          <a:lstStyle/>
          <a:p>
            <a:pPr marR="0">
              <a:spcBef>
                <a:spcPts val="0"/>
              </a:spcBef>
              <a:tabLst>
                <a:tab pos="5943600" algn="r"/>
              </a:tabLst>
            </a:pPr>
            <a:r>
              <a:rPr lang="en-US" sz="2300" b="1" dirty="0">
                <a:effectLst/>
              </a:rPr>
              <a:t>You should exhort all the friends to patience, to acquiescence, and to tranquillity, saying: O ye loved ones of God in that land! Ye are glorified in all the worlds of God because of your relationship to Him Who is the Eternal Truth, but in your lives on this earthly plane, which pass away as a fleeting moment, ye are afflicted with abasement…. Whatever hath befallen you, hath been for the sake of God.</a:t>
            </a:r>
          </a:p>
          <a:p>
            <a:pPr marR="0" algn="r">
              <a:spcBef>
                <a:spcPts val="0"/>
              </a:spcBef>
              <a:tabLst>
                <a:tab pos="5943600" algn="r"/>
              </a:tabLst>
            </a:pPr>
            <a:r>
              <a:rPr lang="en-US" sz="1900" b="1" dirty="0">
                <a:effectLst/>
              </a:rPr>
              <a:t>Bahá’u’lláh </a:t>
            </a:r>
          </a:p>
          <a:p>
            <a:pPr marR="0" algn="r">
              <a:spcBef>
                <a:spcPts val="0"/>
              </a:spcBef>
            </a:pPr>
            <a:r>
              <a:rPr lang="en-US" sz="1900" b="1" i="1" dirty="0">
                <a:effectLst/>
              </a:rPr>
              <a:t>Compilation of Compilations</a:t>
            </a:r>
            <a:r>
              <a:rPr lang="en-US" sz="1900" b="1" dirty="0">
                <a:effectLst/>
              </a:rPr>
              <a:t>, </a:t>
            </a:r>
          </a:p>
          <a:p>
            <a:pPr marR="0" algn="r">
              <a:spcBef>
                <a:spcPts val="0"/>
              </a:spcBef>
            </a:pPr>
            <a:r>
              <a:rPr lang="en-US" sz="1900" b="1" dirty="0">
                <a:effectLst/>
              </a:rPr>
              <a:t>Vol I, p. 171</a:t>
            </a:r>
          </a:p>
        </p:txBody>
      </p:sp>
      <p:sp>
        <p:nvSpPr>
          <p:cNvPr id="12"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99251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701746-0657-4467-BBD3-24051A71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 dark, clouds&#10;&#10;Description automatically generated">
            <a:extLst>
              <a:ext uri="{FF2B5EF4-FFF2-40B4-BE49-F238E27FC236}">
                <a16:creationId xmlns:a16="http://schemas.microsoft.com/office/drawing/2014/main" id="{9B394C3E-A15A-566F-9750-F56A252D64C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357" r="10125"/>
          <a:stretch/>
        </p:blipFill>
        <p:spPr>
          <a:xfrm>
            <a:off x="4559968" y="10"/>
            <a:ext cx="7632032" cy="6857990"/>
          </a:xfrm>
          <a:prstGeom prst="rect">
            <a:avLst/>
          </a:prstGeom>
        </p:spPr>
      </p:pic>
      <p:sp useBgFill="1">
        <p:nvSpPr>
          <p:cNvPr id="12" name="Freeform: Shape 11">
            <a:extLst>
              <a:ext uri="{FF2B5EF4-FFF2-40B4-BE49-F238E27FC236}">
                <a16:creationId xmlns:a16="http://schemas.microsoft.com/office/drawing/2014/main" id="{117BEB00-3E3D-4F08-AF56-DB0D22FB5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rot="10800000">
            <a:off x="1"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w="0">
            <a:noFill/>
            <a:prstDash val="solid"/>
            <a:round/>
            <a:headEnd/>
            <a:tailEnd/>
          </a:ln>
        </p:spPr>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4304D697-A8CA-074E-DBD7-0132956E96C0}"/>
              </a:ext>
            </a:extLst>
          </p:cNvPr>
          <p:cNvSpPr txBox="1"/>
          <p:nvPr/>
        </p:nvSpPr>
        <p:spPr>
          <a:xfrm>
            <a:off x="696494" y="2170386"/>
            <a:ext cx="3409200" cy="2517228"/>
          </a:xfrm>
          <a:prstGeom prst="rect">
            <a:avLst/>
          </a:prstGeom>
        </p:spPr>
        <p:txBody>
          <a:bodyPr vert="horz" lIns="91440" tIns="45720" rIns="91440" bIns="45720" rtlCol="0">
            <a:normAutofit/>
          </a:bodyPr>
          <a:lstStyle/>
          <a:p>
            <a:pPr marR="0">
              <a:spcBef>
                <a:spcPts val="0"/>
              </a:spcBef>
            </a:pPr>
            <a:r>
              <a:rPr lang="en-US" sz="2800" b="1" dirty="0">
                <a:solidFill>
                  <a:srgbClr val="0D0D0D"/>
                </a:solidFill>
                <a:effectLst/>
              </a:rPr>
              <a:t>Be patient under all conditions, and place your whole trust and confidence in God.</a:t>
            </a:r>
          </a:p>
          <a:p>
            <a:pPr marR="0" algn="r">
              <a:spcBef>
                <a:spcPts val="0"/>
              </a:spcBef>
              <a:tabLst>
                <a:tab pos="5943600" algn="r"/>
              </a:tabLst>
            </a:pPr>
            <a:r>
              <a:rPr lang="en-US" sz="2000" b="1" dirty="0">
                <a:solidFill>
                  <a:srgbClr val="0D0D0D"/>
                </a:solidFill>
                <a:effectLst/>
              </a:rPr>
              <a:t>Bahá’u’lláh</a:t>
            </a:r>
          </a:p>
          <a:p>
            <a:pPr marR="0" algn="r">
              <a:spcBef>
                <a:spcPts val="0"/>
              </a:spcBef>
              <a:tabLst>
                <a:tab pos="5943600" algn="r"/>
              </a:tabLst>
            </a:pPr>
            <a:r>
              <a:rPr lang="en-US" sz="2000" b="1" i="1" dirty="0">
                <a:solidFill>
                  <a:srgbClr val="0D0D0D"/>
                </a:solidFill>
                <a:effectLst/>
              </a:rPr>
              <a:t>Gleanings</a:t>
            </a:r>
            <a:r>
              <a:rPr lang="en-US" sz="2000" b="1" dirty="0">
                <a:solidFill>
                  <a:srgbClr val="0D0D0D"/>
                </a:solidFill>
                <a:effectLst/>
              </a:rPr>
              <a:t>, p. 296</a:t>
            </a:r>
          </a:p>
        </p:txBody>
      </p:sp>
    </p:spTree>
    <p:extLst>
      <p:ext uri="{BB962C8B-B14F-4D97-AF65-F5344CB8AC3E}">
        <p14:creationId xmlns:p14="http://schemas.microsoft.com/office/powerpoint/2010/main" val="3704231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B5A87BB-D1C1-CB29-2CA1-5F6B2DAF1AEB}"/>
              </a:ext>
            </a:extLst>
          </p:cNvPr>
          <p:cNvPicPr>
            <a:picLocks noChangeAspect="1"/>
          </p:cNvPicPr>
          <p:nvPr/>
        </p:nvPicPr>
        <p:blipFill rotWithShape="1">
          <a:blip r:embed="rId2"/>
          <a:srcRect l="29095" r="2156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5" name="TextBox 4">
            <a:extLst>
              <a:ext uri="{FF2B5EF4-FFF2-40B4-BE49-F238E27FC236}">
                <a16:creationId xmlns:a16="http://schemas.microsoft.com/office/drawing/2014/main" id="{C0559845-6499-D142-90F1-1E4E1BA9CF69}"/>
              </a:ext>
            </a:extLst>
          </p:cNvPr>
          <p:cNvSpPr txBox="1"/>
          <p:nvPr/>
        </p:nvSpPr>
        <p:spPr>
          <a:xfrm>
            <a:off x="7157545" y="646386"/>
            <a:ext cx="4099034" cy="5565227"/>
          </a:xfrm>
          <a:prstGeom prst="rect">
            <a:avLst/>
          </a:prstGeom>
        </p:spPr>
        <p:txBody>
          <a:bodyPr vert="horz" lIns="91440" tIns="45720" rIns="91440" bIns="45720" rtlCol="0">
            <a:normAutofit/>
          </a:bodyPr>
          <a:lstStyle/>
          <a:p>
            <a:r>
              <a:rPr lang="en-US" sz="2200" b="1" dirty="0"/>
              <a:t>    ...the stages that mark the wayfarers’ journey from their mortal abode to the heavenly homeland are said to be seven.</a:t>
            </a:r>
          </a:p>
          <a:p>
            <a:r>
              <a:rPr lang="en-US" sz="2200" b="1" dirty="0"/>
              <a:t>    The first is the Valley of Search. The steed of this valley is patience; without patience the wayfarer on this journey will reach nowhere and attain no goal. Nor should he ever become downhearted: If he strive for a hundred thousand years and yet fail to behold the beauty of the Friend, he should not falter.</a:t>
            </a:r>
          </a:p>
          <a:p>
            <a:pPr algn="r"/>
            <a:r>
              <a:rPr lang="en-US" b="1" dirty="0"/>
              <a:t> Bahá’u’lláh</a:t>
            </a:r>
          </a:p>
          <a:p>
            <a:pPr algn="r"/>
            <a:r>
              <a:rPr lang="en-US" b="1" i="1" dirty="0"/>
              <a:t>The Call of the Divine Beloved</a:t>
            </a:r>
            <a:r>
              <a:rPr lang="en-US" b="1" dirty="0"/>
              <a:t>, 2.6-7</a:t>
            </a:r>
          </a:p>
        </p:txBody>
      </p:sp>
    </p:spTree>
    <p:extLst>
      <p:ext uri="{BB962C8B-B14F-4D97-AF65-F5344CB8AC3E}">
        <p14:creationId xmlns:p14="http://schemas.microsoft.com/office/powerpoint/2010/main" val="268856742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701746-0657-4467-BBD3-24051A71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man doing yoga pose at sunset">
            <a:extLst>
              <a:ext uri="{FF2B5EF4-FFF2-40B4-BE49-F238E27FC236}">
                <a16:creationId xmlns:a16="http://schemas.microsoft.com/office/drawing/2014/main" id="{5DDA1735-1BDA-90A2-2167-9D5599C6A105}"/>
              </a:ext>
            </a:extLst>
          </p:cNvPr>
          <p:cNvPicPr>
            <a:picLocks noChangeAspect="1"/>
          </p:cNvPicPr>
          <p:nvPr/>
        </p:nvPicPr>
        <p:blipFill rotWithShape="1">
          <a:blip r:embed="rId2">
            <a:extLst>
              <a:ext uri="{28A0092B-C50C-407E-A947-70E740481C1C}">
                <a14:useLocalDpi xmlns:a14="http://schemas.microsoft.com/office/drawing/2010/main" val="0"/>
              </a:ext>
            </a:extLst>
          </a:blip>
          <a:srcRect l="15489" r="10226" b="-1"/>
          <a:stretch/>
        </p:blipFill>
        <p:spPr>
          <a:xfrm>
            <a:off x="4559968" y="10"/>
            <a:ext cx="7632032" cy="6857990"/>
          </a:xfrm>
          <a:prstGeom prst="rect">
            <a:avLst/>
          </a:prstGeom>
        </p:spPr>
      </p:pic>
      <p:sp useBgFill="1">
        <p:nvSpPr>
          <p:cNvPr id="12" name="Freeform: Shape 11">
            <a:extLst>
              <a:ext uri="{FF2B5EF4-FFF2-40B4-BE49-F238E27FC236}">
                <a16:creationId xmlns:a16="http://schemas.microsoft.com/office/drawing/2014/main" id="{117BEB00-3E3D-4F08-AF56-DB0D22FB5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rot="10800000">
            <a:off x="1"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w="0">
            <a:noFill/>
            <a:prstDash val="solid"/>
            <a:round/>
            <a:headEnd/>
            <a:tailEnd/>
          </a:ln>
        </p:spPr>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60AC5D91-DF4A-0404-ACF1-73B2CFF69BAD}"/>
              </a:ext>
            </a:extLst>
          </p:cNvPr>
          <p:cNvSpPr txBox="1"/>
          <p:nvPr/>
        </p:nvSpPr>
        <p:spPr>
          <a:xfrm>
            <a:off x="631506" y="1506600"/>
            <a:ext cx="3539175" cy="3844800"/>
          </a:xfrm>
          <a:prstGeom prst="rect">
            <a:avLst/>
          </a:prstGeom>
        </p:spPr>
        <p:txBody>
          <a:bodyPr vert="horz" lIns="91440" tIns="45720" rIns="91440" bIns="45720" rtlCol="0">
            <a:normAutofit/>
          </a:bodyPr>
          <a:lstStyle/>
          <a:p>
            <a:pPr marR="0">
              <a:lnSpc>
                <a:spcPct val="90000"/>
              </a:lnSpc>
              <a:spcBef>
                <a:spcPts val="0"/>
              </a:spcBef>
              <a:spcAft>
                <a:spcPts val="800"/>
              </a:spcAft>
              <a:tabLst>
                <a:tab pos="5943600" algn="r"/>
              </a:tabLst>
            </a:pPr>
            <a:r>
              <a:rPr lang="en-US" sz="2400" b="1" dirty="0">
                <a:solidFill>
                  <a:srgbClr val="000000"/>
                </a:solidFill>
                <a:effectLst/>
              </a:rPr>
              <a:t>It behoveth whosoever hath set his face towards the Most Sublime Horizon to cleave tenaciously unto the cord of patience, and to put his reliance in God, the Help in Peril, the Unconstrained.</a:t>
            </a:r>
          </a:p>
          <a:p>
            <a:pPr marR="0" algn="r">
              <a:lnSpc>
                <a:spcPct val="90000"/>
              </a:lnSpc>
              <a:spcBef>
                <a:spcPts val="0"/>
              </a:spcBef>
              <a:spcAft>
                <a:spcPts val="0"/>
              </a:spcAft>
            </a:pPr>
            <a:r>
              <a:rPr lang="en-US" sz="2000" b="1" dirty="0">
                <a:solidFill>
                  <a:srgbClr val="000000"/>
                </a:solidFill>
                <a:effectLst/>
              </a:rPr>
              <a:t>Bahá’u’lláh</a:t>
            </a:r>
            <a:r>
              <a:rPr lang="en-US" sz="2000" b="1" i="1" dirty="0">
                <a:solidFill>
                  <a:srgbClr val="000000"/>
                </a:solidFill>
                <a:effectLst/>
              </a:rPr>
              <a:t> </a:t>
            </a:r>
            <a:endParaRPr lang="en-US" sz="2000" b="1" dirty="0">
              <a:solidFill>
                <a:srgbClr val="000000"/>
              </a:solidFill>
              <a:effectLst/>
            </a:endParaRPr>
          </a:p>
          <a:p>
            <a:pPr marR="0" algn="r">
              <a:lnSpc>
                <a:spcPct val="90000"/>
              </a:lnSpc>
              <a:spcBef>
                <a:spcPts val="0"/>
              </a:spcBef>
              <a:spcAft>
                <a:spcPts val="0"/>
              </a:spcAft>
              <a:tabLst>
                <a:tab pos="5943600" algn="r"/>
              </a:tabLst>
            </a:pPr>
            <a:r>
              <a:rPr lang="en-US" sz="2000" b="1" i="1" dirty="0">
                <a:solidFill>
                  <a:srgbClr val="000000"/>
                </a:solidFill>
                <a:effectLst/>
              </a:rPr>
              <a:t>Tablets of Bahá’u’lláh</a:t>
            </a:r>
            <a:r>
              <a:rPr lang="en-US" sz="2000" b="1" dirty="0">
                <a:solidFill>
                  <a:srgbClr val="000000"/>
                </a:solidFill>
                <a:effectLst/>
              </a:rPr>
              <a:t>, p. 212</a:t>
            </a:r>
          </a:p>
        </p:txBody>
      </p:sp>
    </p:spTree>
    <p:extLst>
      <p:ext uri="{BB962C8B-B14F-4D97-AF65-F5344CB8AC3E}">
        <p14:creationId xmlns:p14="http://schemas.microsoft.com/office/powerpoint/2010/main" val="14117115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538E19-C9F8-F1DF-923C-FAE618BABA6B}"/>
              </a:ext>
            </a:extLst>
          </p:cNvPr>
          <p:cNvSpPr txBox="1"/>
          <p:nvPr/>
        </p:nvSpPr>
        <p:spPr>
          <a:xfrm>
            <a:off x="7006815" y="1074509"/>
            <a:ext cx="4096613" cy="4708981"/>
          </a:xfrm>
          <a:prstGeom prst="rect">
            <a:avLst/>
          </a:prstGeom>
          <a:noFill/>
        </p:spPr>
        <p:txBody>
          <a:bodyPr wrap="square">
            <a:spAutoFit/>
          </a:bodyPr>
          <a:lstStyle/>
          <a:p>
            <a:r>
              <a:rPr lang="en-US" sz="2200" b="1" dirty="0"/>
              <a:t>Say, this earthly life shall come to an end, and everyone shall expire and return unto my Lord God Who will reward with the choicest gifts the deeds of those who endure with patience. Verily thy God assigneth the measure of all created things as He willeth, by virtue of His behest; and those who conform to the good-pleasure of your Lord, they are indeed among the blissful.</a:t>
            </a:r>
          </a:p>
          <a:p>
            <a:pPr algn="r"/>
            <a:r>
              <a:rPr lang="en-US" b="1" dirty="0"/>
              <a:t>The Báb</a:t>
            </a:r>
          </a:p>
          <a:p>
            <a:pPr algn="r"/>
            <a:r>
              <a:rPr lang="en-US" b="1" i="1" dirty="0"/>
              <a:t>Selections from the Báb</a:t>
            </a:r>
            <a:r>
              <a:rPr lang="en-US" b="1" dirty="0"/>
              <a:t>, p. 161</a:t>
            </a:r>
          </a:p>
        </p:txBody>
      </p:sp>
      <p:pic>
        <p:nvPicPr>
          <p:cNvPr id="6" name="Picture 5" descr="A group of women posing for a photo&#10;&#10;Description automatically generated">
            <a:extLst>
              <a:ext uri="{FF2B5EF4-FFF2-40B4-BE49-F238E27FC236}">
                <a16:creationId xmlns:a16="http://schemas.microsoft.com/office/drawing/2014/main" id="{66803ED8-B1EF-1407-0358-AD39BEB72A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9035" y="1177384"/>
            <a:ext cx="6004306" cy="4503230"/>
          </a:xfrm>
          <a:prstGeom prst="rect">
            <a:avLst/>
          </a:prstGeom>
        </p:spPr>
      </p:pic>
    </p:spTree>
    <p:extLst>
      <p:ext uri="{BB962C8B-B14F-4D97-AF65-F5344CB8AC3E}">
        <p14:creationId xmlns:p14="http://schemas.microsoft.com/office/powerpoint/2010/main" val="98624989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40CACF-1FDE-728C-C115-83B87E677117}"/>
              </a:ext>
            </a:extLst>
          </p:cNvPr>
          <p:cNvSpPr txBox="1"/>
          <p:nvPr/>
        </p:nvSpPr>
        <p:spPr>
          <a:xfrm>
            <a:off x="1729739" y="4983480"/>
            <a:ext cx="8732520" cy="1661993"/>
          </a:xfrm>
          <a:prstGeom prst="rect">
            <a:avLst/>
          </a:prstGeom>
          <a:noFill/>
        </p:spPr>
        <p:txBody>
          <a:bodyPr wrap="square">
            <a:spAutoFit/>
          </a:bodyPr>
          <a:lstStyle/>
          <a:p>
            <a:r>
              <a:rPr lang="en-US" sz="2200" b="1" dirty="0"/>
              <a:t>O My servants! Be as resigned and submissive as the earth, that from the soil of your being there may blossom the fragrant, the holy and multicolored hyacinths of My knowledge.</a:t>
            </a:r>
          </a:p>
          <a:p>
            <a:pPr algn="r"/>
            <a:r>
              <a:rPr lang="en-US" b="1" dirty="0"/>
              <a:t>Bahá'u'lláh</a:t>
            </a:r>
          </a:p>
          <a:p>
            <a:pPr algn="r"/>
            <a:r>
              <a:rPr lang="en-US" b="1" i="1" dirty="0"/>
              <a:t>Gleanings</a:t>
            </a:r>
            <a:r>
              <a:rPr lang="en-US" b="1" dirty="0"/>
              <a:t>, p. 322</a:t>
            </a:r>
          </a:p>
        </p:txBody>
      </p:sp>
      <p:pic>
        <p:nvPicPr>
          <p:cNvPr id="7" name="Picture 6" descr="A field of flowers and trees&#10;&#10;Description automatically generated">
            <a:extLst>
              <a:ext uri="{FF2B5EF4-FFF2-40B4-BE49-F238E27FC236}">
                <a16:creationId xmlns:a16="http://schemas.microsoft.com/office/drawing/2014/main" id="{84C8F58D-2952-6D28-2A89-B203D4C6E8B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07186" y="276651"/>
            <a:ext cx="7777627" cy="4380257"/>
          </a:xfrm>
          <a:prstGeom prst="rect">
            <a:avLst/>
          </a:prstGeom>
        </p:spPr>
      </p:pic>
    </p:spTree>
    <p:extLst>
      <p:ext uri="{BB962C8B-B14F-4D97-AF65-F5344CB8AC3E}">
        <p14:creationId xmlns:p14="http://schemas.microsoft.com/office/powerpoint/2010/main" val="8339913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Jasmine - Waves of the Sea">
            <a:hlinkClick r:id="" action="ppaction://media"/>
            <a:extLst>
              <a:ext uri="{FF2B5EF4-FFF2-40B4-BE49-F238E27FC236}">
                <a16:creationId xmlns:a16="http://schemas.microsoft.com/office/drawing/2014/main" id="{C63B94CA-E500-EA6C-BAC2-5A0A4C96D89E}"/>
              </a:ext>
            </a:extLst>
          </p:cNvPr>
          <p:cNvPicPr>
            <a:picLocks noRot="1" noChangeAspect="1"/>
          </p:cNvPicPr>
          <p:nvPr>
            <a:videoFile r:link="rId1"/>
          </p:nvPr>
        </p:nvPicPr>
        <p:blipFill>
          <a:blip r:embed="rId3"/>
          <a:stretch>
            <a:fillRect/>
          </a:stretch>
        </p:blipFill>
        <p:spPr>
          <a:xfrm>
            <a:off x="1242464" y="308610"/>
            <a:ext cx="10101558" cy="5707380"/>
          </a:xfrm>
          <a:prstGeom prst="rect">
            <a:avLst/>
          </a:prstGeom>
        </p:spPr>
      </p:pic>
      <p:sp>
        <p:nvSpPr>
          <p:cNvPr id="5" name="TextBox 4">
            <a:extLst>
              <a:ext uri="{FF2B5EF4-FFF2-40B4-BE49-F238E27FC236}">
                <a16:creationId xmlns:a16="http://schemas.microsoft.com/office/drawing/2014/main" id="{A3E7EFC4-EBDB-86B6-1E76-07AD85630D17}"/>
              </a:ext>
            </a:extLst>
          </p:cNvPr>
          <p:cNvSpPr txBox="1"/>
          <p:nvPr/>
        </p:nvSpPr>
        <p:spPr>
          <a:xfrm>
            <a:off x="2827020" y="6087725"/>
            <a:ext cx="6537960" cy="461665"/>
          </a:xfrm>
          <a:prstGeom prst="rect">
            <a:avLst/>
          </a:prstGeom>
          <a:noFill/>
        </p:spPr>
        <p:txBody>
          <a:bodyPr wrap="square">
            <a:spAutoFit/>
          </a:bodyPr>
          <a:lstStyle/>
          <a:p>
            <a:r>
              <a:rPr lang="en-US" sz="2400" b="1" dirty="0">
                <a:hlinkClick r:id="rId4"/>
              </a:rPr>
              <a:t>https://www.youtube.com/watch?v=Aq9ZSIIGrr8</a:t>
            </a:r>
            <a:r>
              <a:rPr lang="en-US" sz="2400" b="1" dirty="0"/>
              <a:t> </a:t>
            </a:r>
          </a:p>
        </p:txBody>
      </p:sp>
    </p:spTree>
    <p:extLst>
      <p:ext uri="{BB962C8B-B14F-4D97-AF65-F5344CB8AC3E}">
        <p14:creationId xmlns:p14="http://schemas.microsoft.com/office/powerpoint/2010/main" val="334504220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BEFB91-2F3F-95E4-4683-53BBA4D40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890" y="299560"/>
            <a:ext cx="10142220" cy="5704999"/>
          </a:xfrm>
          <a:prstGeom prst="rect">
            <a:avLst/>
          </a:prstGeom>
        </p:spPr>
      </p:pic>
      <p:sp>
        <p:nvSpPr>
          <p:cNvPr id="5" name="TextBox 4">
            <a:extLst>
              <a:ext uri="{FF2B5EF4-FFF2-40B4-BE49-F238E27FC236}">
                <a16:creationId xmlns:a16="http://schemas.microsoft.com/office/drawing/2014/main" id="{AE0C9FA6-48F6-B89B-E47A-B089067A6AD6}"/>
              </a:ext>
            </a:extLst>
          </p:cNvPr>
          <p:cNvSpPr txBox="1"/>
          <p:nvPr/>
        </p:nvSpPr>
        <p:spPr>
          <a:xfrm>
            <a:off x="2876550" y="6165355"/>
            <a:ext cx="6438900" cy="461665"/>
          </a:xfrm>
          <a:prstGeom prst="rect">
            <a:avLst/>
          </a:prstGeom>
          <a:noFill/>
        </p:spPr>
        <p:txBody>
          <a:bodyPr wrap="square">
            <a:spAutoFit/>
          </a:bodyPr>
          <a:lstStyle/>
          <a:p>
            <a:r>
              <a:rPr lang="en-US" sz="2400" b="1" dirty="0">
                <a:hlinkClick r:id="rId3"/>
              </a:rPr>
              <a:t>https://www.youtube.com/watch?v=_Hiiailn5mc</a:t>
            </a:r>
            <a:r>
              <a:rPr lang="en-US" sz="2400" b="1" dirty="0"/>
              <a:t> </a:t>
            </a:r>
          </a:p>
        </p:txBody>
      </p:sp>
    </p:spTree>
    <p:extLst>
      <p:ext uri="{BB962C8B-B14F-4D97-AF65-F5344CB8AC3E}">
        <p14:creationId xmlns:p14="http://schemas.microsoft.com/office/powerpoint/2010/main" val="134180910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3304</TotalTime>
  <Words>804</Words>
  <Application>Microsoft Office PowerPoint</Application>
  <PresentationFormat>Widescreen</PresentationFormat>
  <Paragraphs>47</Paragraphs>
  <Slides>17</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Patience &amp; Calm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42</cp:revision>
  <dcterms:created xsi:type="dcterms:W3CDTF">2022-03-07T03:26:47Z</dcterms:created>
  <dcterms:modified xsi:type="dcterms:W3CDTF">2026-08-26T01:45:16Z</dcterms:modified>
</cp:coreProperties>
</file>