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4" r:id="rId2"/>
    <p:sldId id="277" r:id="rId3"/>
    <p:sldId id="258" r:id="rId4"/>
    <p:sldId id="259" r:id="rId5"/>
    <p:sldId id="260" r:id="rId6"/>
    <p:sldId id="261" r:id="rId7"/>
    <p:sldId id="265" r:id="rId8"/>
    <p:sldId id="266" r:id="rId9"/>
    <p:sldId id="267" r:id="rId10"/>
    <p:sldId id="268" r:id="rId11"/>
    <p:sldId id="269" r:id="rId12"/>
    <p:sldId id="262" r:id="rId13"/>
    <p:sldId id="263" r:id="rId14"/>
    <p:sldId id="264" r:id="rId15"/>
    <p:sldId id="270" r:id="rId16"/>
    <p:sldId id="271" r:id="rId17"/>
    <p:sldId id="276" r:id="rId18"/>
    <p:sldId id="27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6" autoAdjust="0"/>
    <p:restoredTop sz="94660"/>
  </p:normalViewPr>
  <p:slideViewPr>
    <p:cSldViewPr snapToGrid="0">
      <p:cViewPr varScale="1">
        <p:scale>
          <a:sx n="99" d="100"/>
          <a:sy n="99" d="100"/>
        </p:scale>
        <p:origin x="538" y="12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8DD52-5211-49E1-B0EA-AE3A13CAC8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5BF1B28-E477-4232-91FE-1945360963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E143796-4096-4297-AB45-EB7ACB0CD15C}"/>
              </a:ext>
            </a:extLst>
          </p:cNvPr>
          <p:cNvSpPr>
            <a:spLocks noGrp="1"/>
          </p:cNvSpPr>
          <p:nvPr>
            <p:ph type="dt" sz="half" idx="10"/>
          </p:nvPr>
        </p:nvSpPr>
        <p:spPr/>
        <p:txBody>
          <a:bodyPr/>
          <a:lstStyle/>
          <a:p>
            <a:fld id="{3BA4F9EC-809D-4D41-9B06-87E3F580E0B8}" type="datetimeFigureOut">
              <a:rPr lang="en-US" smtClean="0"/>
              <a:t>6/25/2026</a:t>
            </a:fld>
            <a:endParaRPr lang="en-US"/>
          </a:p>
        </p:txBody>
      </p:sp>
      <p:sp>
        <p:nvSpPr>
          <p:cNvPr id="5" name="Footer Placeholder 4">
            <a:extLst>
              <a:ext uri="{FF2B5EF4-FFF2-40B4-BE49-F238E27FC236}">
                <a16:creationId xmlns:a16="http://schemas.microsoft.com/office/drawing/2014/main" id="{B8DECBCC-B0C1-4777-B979-C97DB4404A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540603-1CB7-41D7-984D-D4C60C41C5E4}"/>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4204266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B43E7-4696-46C7-83BF-5CFBA34751F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2AE14FB-106B-4508-B652-8E6470CB883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DF3590-F8EB-4C9B-A5A7-8556ABA77611}"/>
              </a:ext>
            </a:extLst>
          </p:cNvPr>
          <p:cNvSpPr>
            <a:spLocks noGrp="1"/>
          </p:cNvSpPr>
          <p:nvPr>
            <p:ph type="dt" sz="half" idx="10"/>
          </p:nvPr>
        </p:nvSpPr>
        <p:spPr/>
        <p:txBody>
          <a:bodyPr/>
          <a:lstStyle/>
          <a:p>
            <a:fld id="{3BA4F9EC-809D-4D41-9B06-87E3F580E0B8}" type="datetimeFigureOut">
              <a:rPr lang="en-US" smtClean="0"/>
              <a:t>6/25/2026</a:t>
            </a:fld>
            <a:endParaRPr lang="en-US"/>
          </a:p>
        </p:txBody>
      </p:sp>
      <p:sp>
        <p:nvSpPr>
          <p:cNvPr id="5" name="Footer Placeholder 4">
            <a:extLst>
              <a:ext uri="{FF2B5EF4-FFF2-40B4-BE49-F238E27FC236}">
                <a16:creationId xmlns:a16="http://schemas.microsoft.com/office/drawing/2014/main" id="{90D18231-50C3-490C-9164-D4445F4672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AC0501-4496-43CE-83B3-7F780A928F1E}"/>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2426344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8BBF59-43F7-4E74-A208-E1505B2AB9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FE4B590-01A6-4A5E-864A-5F86A011C7D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996EC3-5468-417F-B552-AB06C1752C4B}"/>
              </a:ext>
            </a:extLst>
          </p:cNvPr>
          <p:cNvSpPr>
            <a:spLocks noGrp="1"/>
          </p:cNvSpPr>
          <p:nvPr>
            <p:ph type="dt" sz="half" idx="10"/>
          </p:nvPr>
        </p:nvSpPr>
        <p:spPr/>
        <p:txBody>
          <a:bodyPr/>
          <a:lstStyle/>
          <a:p>
            <a:fld id="{3BA4F9EC-809D-4D41-9B06-87E3F580E0B8}" type="datetimeFigureOut">
              <a:rPr lang="en-US" smtClean="0"/>
              <a:t>6/25/2026</a:t>
            </a:fld>
            <a:endParaRPr lang="en-US"/>
          </a:p>
        </p:txBody>
      </p:sp>
      <p:sp>
        <p:nvSpPr>
          <p:cNvPr id="5" name="Footer Placeholder 4">
            <a:extLst>
              <a:ext uri="{FF2B5EF4-FFF2-40B4-BE49-F238E27FC236}">
                <a16:creationId xmlns:a16="http://schemas.microsoft.com/office/drawing/2014/main" id="{378CEEDA-4627-4985-8D7F-EADBCF095B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F4B4EF-552A-46AD-9D2C-02FC4F778F8E}"/>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1878826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F9289-EA39-472E-9D14-8062D60E90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DFD06F-4897-4948-A108-D8C0B2375E3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05DEB0-6F5D-4675-AA0F-81D461672C29}"/>
              </a:ext>
            </a:extLst>
          </p:cNvPr>
          <p:cNvSpPr>
            <a:spLocks noGrp="1"/>
          </p:cNvSpPr>
          <p:nvPr>
            <p:ph type="dt" sz="half" idx="10"/>
          </p:nvPr>
        </p:nvSpPr>
        <p:spPr/>
        <p:txBody>
          <a:bodyPr/>
          <a:lstStyle/>
          <a:p>
            <a:fld id="{3BA4F9EC-809D-4D41-9B06-87E3F580E0B8}" type="datetimeFigureOut">
              <a:rPr lang="en-US" smtClean="0"/>
              <a:t>6/25/2026</a:t>
            </a:fld>
            <a:endParaRPr lang="en-US"/>
          </a:p>
        </p:txBody>
      </p:sp>
      <p:sp>
        <p:nvSpPr>
          <p:cNvPr id="5" name="Footer Placeholder 4">
            <a:extLst>
              <a:ext uri="{FF2B5EF4-FFF2-40B4-BE49-F238E27FC236}">
                <a16:creationId xmlns:a16="http://schemas.microsoft.com/office/drawing/2014/main" id="{FB4B62C6-031B-4FAB-92C8-7AED42924D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0E918D-F94D-4AE6-A0C0-718160B9B084}"/>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300533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FC3D9-18D6-4CAC-BC1C-B008D81F69F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3512DDF-A6C0-4921-A658-DED2622AF9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4896949-5014-4121-B8D7-BEBF4C5DBAA6}"/>
              </a:ext>
            </a:extLst>
          </p:cNvPr>
          <p:cNvSpPr>
            <a:spLocks noGrp="1"/>
          </p:cNvSpPr>
          <p:nvPr>
            <p:ph type="dt" sz="half" idx="10"/>
          </p:nvPr>
        </p:nvSpPr>
        <p:spPr/>
        <p:txBody>
          <a:bodyPr/>
          <a:lstStyle/>
          <a:p>
            <a:fld id="{3BA4F9EC-809D-4D41-9B06-87E3F580E0B8}" type="datetimeFigureOut">
              <a:rPr lang="en-US" smtClean="0"/>
              <a:t>6/25/2026</a:t>
            </a:fld>
            <a:endParaRPr lang="en-US"/>
          </a:p>
        </p:txBody>
      </p:sp>
      <p:sp>
        <p:nvSpPr>
          <p:cNvPr id="5" name="Footer Placeholder 4">
            <a:extLst>
              <a:ext uri="{FF2B5EF4-FFF2-40B4-BE49-F238E27FC236}">
                <a16:creationId xmlns:a16="http://schemas.microsoft.com/office/drawing/2014/main" id="{3531F7B6-FBE8-4241-BC78-0C7AC587E4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F31B03-994F-46D8-A15E-3D68829213BC}"/>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2395612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9696-5460-472C-9EB1-7D5EB313D9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DEA6F7-5638-4D38-98D0-F5A3433FDC0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C1575C6-2C5A-433B-A94D-DCC5C51679B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FC89B4D-49D0-467B-8833-402F5C60BC5D}"/>
              </a:ext>
            </a:extLst>
          </p:cNvPr>
          <p:cNvSpPr>
            <a:spLocks noGrp="1"/>
          </p:cNvSpPr>
          <p:nvPr>
            <p:ph type="dt" sz="half" idx="10"/>
          </p:nvPr>
        </p:nvSpPr>
        <p:spPr/>
        <p:txBody>
          <a:bodyPr/>
          <a:lstStyle/>
          <a:p>
            <a:fld id="{3BA4F9EC-809D-4D41-9B06-87E3F580E0B8}" type="datetimeFigureOut">
              <a:rPr lang="en-US" smtClean="0"/>
              <a:t>6/25/2026</a:t>
            </a:fld>
            <a:endParaRPr lang="en-US"/>
          </a:p>
        </p:txBody>
      </p:sp>
      <p:sp>
        <p:nvSpPr>
          <p:cNvPr id="6" name="Footer Placeholder 5">
            <a:extLst>
              <a:ext uri="{FF2B5EF4-FFF2-40B4-BE49-F238E27FC236}">
                <a16:creationId xmlns:a16="http://schemas.microsoft.com/office/drawing/2014/main" id="{8E8B54E6-028B-4AE8-9BB1-F840338120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296D1C-632D-432E-B313-FF72864A692B}"/>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485965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D5EB1-9EFC-4890-8042-F8928261A4B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D15C8CD-0553-415C-9C92-CFBB9A5CC5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5153477-5962-427A-B67E-938D5603296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C080812-C1C3-41DD-945D-9338725DF1A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4807A7-2967-4BB1-8A21-27A8A07577E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FC348B5-6BE2-43E1-85C1-755AF41BE63D}"/>
              </a:ext>
            </a:extLst>
          </p:cNvPr>
          <p:cNvSpPr>
            <a:spLocks noGrp="1"/>
          </p:cNvSpPr>
          <p:nvPr>
            <p:ph type="dt" sz="half" idx="10"/>
          </p:nvPr>
        </p:nvSpPr>
        <p:spPr/>
        <p:txBody>
          <a:bodyPr/>
          <a:lstStyle/>
          <a:p>
            <a:fld id="{3BA4F9EC-809D-4D41-9B06-87E3F580E0B8}" type="datetimeFigureOut">
              <a:rPr lang="en-US" smtClean="0"/>
              <a:t>6/25/2026</a:t>
            </a:fld>
            <a:endParaRPr lang="en-US"/>
          </a:p>
        </p:txBody>
      </p:sp>
      <p:sp>
        <p:nvSpPr>
          <p:cNvPr id="8" name="Footer Placeholder 7">
            <a:extLst>
              <a:ext uri="{FF2B5EF4-FFF2-40B4-BE49-F238E27FC236}">
                <a16:creationId xmlns:a16="http://schemas.microsoft.com/office/drawing/2014/main" id="{D1AB9143-C20C-47E0-85AD-8B77D6F49A7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DB3CBF4-F6AC-4679-92F7-92657E6F2EDC}"/>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81336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D7C9-A406-49FD-B7A3-8E9656093B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CD3A63-8980-4C83-9266-59D1AB1B7451}"/>
              </a:ext>
            </a:extLst>
          </p:cNvPr>
          <p:cNvSpPr>
            <a:spLocks noGrp="1"/>
          </p:cNvSpPr>
          <p:nvPr>
            <p:ph type="dt" sz="half" idx="10"/>
          </p:nvPr>
        </p:nvSpPr>
        <p:spPr/>
        <p:txBody>
          <a:bodyPr/>
          <a:lstStyle/>
          <a:p>
            <a:fld id="{3BA4F9EC-809D-4D41-9B06-87E3F580E0B8}" type="datetimeFigureOut">
              <a:rPr lang="en-US" smtClean="0"/>
              <a:t>6/25/2026</a:t>
            </a:fld>
            <a:endParaRPr lang="en-US"/>
          </a:p>
        </p:txBody>
      </p:sp>
      <p:sp>
        <p:nvSpPr>
          <p:cNvPr id="4" name="Footer Placeholder 3">
            <a:extLst>
              <a:ext uri="{FF2B5EF4-FFF2-40B4-BE49-F238E27FC236}">
                <a16:creationId xmlns:a16="http://schemas.microsoft.com/office/drawing/2014/main" id="{7CB2109E-36F6-4032-9B61-B4933003A5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32673B-B74F-4777-8FB8-9E66C8C30753}"/>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755436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A7BFD2-A0CC-4D34-A19A-CEEE194D390A}"/>
              </a:ext>
            </a:extLst>
          </p:cNvPr>
          <p:cNvSpPr>
            <a:spLocks noGrp="1"/>
          </p:cNvSpPr>
          <p:nvPr>
            <p:ph type="dt" sz="half" idx="10"/>
          </p:nvPr>
        </p:nvSpPr>
        <p:spPr/>
        <p:txBody>
          <a:bodyPr/>
          <a:lstStyle/>
          <a:p>
            <a:fld id="{3BA4F9EC-809D-4D41-9B06-87E3F580E0B8}" type="datetimeFigureOut">
              <a:rPr lang="en-US" smtClean="0"/>
              <a:t>6/25/2026</a:t>
            </a:fld>
            <a:endParaRPr lang="en-US"/>
          </a:p>
        </p:txBody>
      </p:sp>
      <p:sp>
        <p:nvSpPr>
          <p:cNvPr id="3" name="Footer Placeholder 2">
            <a:extLst>
              <a:ext uri="{FF2B5EF4-FFF2-40B4-BE49-F238E27FC236}">
                <a16:creationId xmlns:a16="http://schemas.microsoft.com/office/drawing/2014/main" id="{7BA69A46-C2B9-4977-B2BD-D69F3FEE6DE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AEF4C8E-D6BA-43B6-A410-8D09D1145B3B}"/>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1304165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77C3D-1758-49F2-8DE2-8014D2FEC5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F59DCB-7583-41D5-BA2C-8CAC66319D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4DF1F18-2F36-410F-B30B-9F492785B8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80ED94-AADA-4DB9-BAE0-A5324FDB862E}"/>
              </a:ext>
            </a:extLst>
          </p:cNvPr>
          <p:cNvSpPr>
            <a:spLocks noGrp="1"/>
          </p:cNvSpPr>
          <p:nvPr>
            <p:ph type="dt" sz="half" idx="10"/>
          </p:nvPr>
        </p:nvSpPr>
        <p:spPr/>
        <p:txBody>
          <a:bodyPr/>
          <a:lstStyle/>
          <a:p>
            <a:fld id="{3BA4F9EC-809D-4D41-9B06-87E3F580E0B8}" type="datetimeFigureOut">
              <a:rPr lang="en-US" smtClean="0"/>
              <a:t>6/25/2026</a:t>
            </a:fld>
            <a:endParaRPr lang="en-US"/>
          </a:p>
        </p:txBody>
      </p:sp>
      <p:sp>
        <p:nvSpPr>
          <p:cNvPr id="6" name="Footer Placeholder 5">
            <a:extLst>
              <a:ext uri="{FF2B5EF4-FFF2-40B4-BE49-F238E27FC236}">
                <a16:creationId xmlns:a16="http://schemas.microsoft.com/office/drawing/2014/main" id="{980AA31E-4626-491A-9BB2-7FCDE100AC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C78004-D041-4829-9A07-D9C517C0D7AB}"/>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303373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AFEC5-F0BF-4A1F-87A0-A1506EDC41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FB208B-0EEF-4336-A206-2A42D2682F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6AB967-F732-4906-8681-0FD3607A6D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DF5149-2060-4B1D-8963-DF29100F061E}"/>
              </a:ext>
            </a:extLst>
          </p:cNvPr>
          <p:cNvSpPr>
            <a:spLocks noGrp="1"/>
          </p:cNvSpPr>
          <p:nvPr>
            <p:ph type="dt" sz="half" idx="10"/>
          </p:nvPr>
        </p:nvSpPr>
        <p:spPr/>
        <p:txBody>
          <a:bodyPr/>
          <a:lstStyle/>
          <a:p>
            <a:fld id="{3BA4F9EC-809D-4D41-9B06-87E3F580E0B8}" type="datetimeFigureOut">
              <a:rPr lang="en-US" smtClean="0"/>
              <a:t>6/25/2026</a:t>
            </a:fld>
            <a:endParaRPr lang="en-US"/>
          </a:p>
        </p:txBody>
      </p:sp>
      <p:sp>
        <p:nvSpPr>
          <p:cNvPr id="6" name="Footer Placeholder 5">
            <a:extLst>
              <a:ext uri="{FF2B5EF4-FFF2-40B4-BE49-F238E27FC236}">
                <a16:creationId xmlns:a16="http://schemas.microsoft.com/office/drawing/2014/main" id="{9F41CEAB-E4EA-4652-B2DB-9732FE6D5A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45BC16-3E23-452C-A1A7-CF6CA3435337}"/>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1683123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58516D-06B2-484E-BDAE-F5CF708737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6D66E01-1D0C-4C7B-99B1-EB71C26368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C19706-72BC-4D4D-90A0-B483AC9BC7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A4F9EC-809D-4D41-9B06-87E3F580E0B8}" type="datetimeFigureOut">
              <a:rPr lang="en-US" smtClean="0"/>
              <a:t>6/25/2026</a:t>
            </a:fld>
            <a:endParaRPr lang="en-US"/>
          </a:p>
        </p:txBody>
      </p:sp>
      <p:sp>
        <p:nvSpPr>
          <p:cNvPr id="5" name="Footer Placeholder 4">
            <a:extLst>
              <a:ext uri="{FF2B5EF4-FFF2-40B4-BE49-F238E27FC236}">
                <a16:creationId xmlns:a16="http://schemas.microsoft.com/office/drawing/2014/main" id="{9FB54820-D488-4906-B445-B54E209080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44DD8F5-3B82-4CA3-8448-BE8540CCFC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AB33D9-C86E-4293-8517-F31EAB871996}" type="slidenum">
              <a:rPr lang="en-US" smtClean="0"/>
              <a:t>‹#›</a:t>
            </a:fld>
            <a:endParaRPr lang="en-US"/>
          </a:p>
        </p:txBody>
      </p:sp>
    </p:spTree>
    <p:extLst>
      <p:ext uri="{BB962C8B-B14F-4D97-AF65-F5344CB8AC3E}">
        <p14:creationId xmlns:p14="http://schemas.microsoft.com/office/powerpoint/2010/main" val="38186542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cross-currents.berkeley.edu/e-journal/issue-34/li/photo/22" TargetMode="External"/><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globalvoices.org/2018/02/14/east-african-women-in-the-music-industry-sing-out-against-male-domination/" TargetMode="External"/><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7.xml"/><Relationship Id="rId1" Type="http://schemas.openxmlformats.org/officeDocument/2006/relationships/video" Target="https://www.youtube.com/embed/X3tv3fRQjiM?feature=oembed" TargetMode="External"/><Relationship Id="rId4" Type="http://schemas.openxmlformats.org/officeDocument/2006/relationships/hyperlink" Target="https://www.youtube.com/watch?v=X3tv3fRQjiM"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AsHP1auivaw" TargetMode="External"/><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ideo" Target="https://www.youtube.com/embed/_OybDX88-XA?feature=oembed" TargetMode="External"/><Relationship Id="rId4" Type="http://schemas.openxmlformats.org/officeDocument/2006/relationships/hyperlink" Target="https://www.youtube.com/watch?v=_OybDX88-XA"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escr-net.org/news/2015/indigenous-communities-paraguay-and-ecuador-sign-declaration-promote-enforcement-decisions"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pixabay.com/en/class-discussion-girls-study-child-302116/" TargetMode="External"/><Relationship Id="rId7" Type="http://schemas.openxmlformats.org/officeDocument/2006/relationships/hyperlink" Target="https://www.flickr.com/photos/icraf/14418564757/" TargetMode="External"/><Relationship Id="rId2" Type="http://schemas.openxmlformats.org/officeDocument/2006/relationships/image" Target="../media/image4.jpg"/><Relationship Id="rId1" Type="http://schemas.openxmlformats.org/officeDocument/2006/relationships/slideLayout" Target="../slideLayouts/slideLayout7.xml"/><Relationship Id="rId6" Type="http://schemas.openxmlformats.org/officeDocument/2006/relationships/image" Target="../media/image6.jpg"/><Relationship Id="rId5" Type="http://schemas.openxmlformats.org/officeDocument/2006/relationships/hyperlink" Target="https://commons.wikimedia.org/wiki/File:Participants_interacting_in_a_group_work_on_community_participation_(5051393070).jpg" TargetMode="Externa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person, grass, group, people&#10;&#10;Description automatically generated">
            <a:extLst>
              <a:ext uri="{FF2B5EF4-FFF2-40B4-BE49-F238E27FC236}">
                <a16:creationId xmlns:a16="http://schemas.microsoft.com/office/drawing/2014/main" id="{16FE7875-598D-2655-6E3A-5DD22079AE78}"/>
              </a:ext>
            </a:extLst>
          </p:cNvPr>
          <p:cNvPicPr>
            <a:picLocks noChangeAspect="1"/>
          </p:cNvPicPr>
          <p:nvPr/>
        </p:nvPicPr>
        <p:blipFill rotWithShape="1">
          <a:blip r:embed="rId2">
            <a:extLst>
              <a:ext uri="{28A0092B-C50C-407E-A947-70E740481C1C}">
                <a14:useLocalDpi xmlns:a14="http://schemas.microsoft.com/office/drawing/2010/main" val="0"/>
              </a:ext>
            </a:extLst>
          </a:blip>
          <a:srcRect l="1703" r="1" b="1"/>
          <a:stretch/>
        </p:blipFill>
        <p:spPr>
          <a:xfrm>
            <a:off x="5313225" y="-134454"/>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3" name="Title 1">
            <a:extLst>
              <a:ext uri="{FF2B5EF4-FFF2-40B4-BE49-F238E27FC236}">
                <a16:creationId xmlns:a16="http://schemas.microsoft.com/office/drawing/2014/main" id="{4DF4B41C-977A-606C-AF73-847206A1E48A}"/>
              </a:ext>
            </a:extLst>
          </p:cNvPr>
          <p:cNvSpPr txBox="1">
            <a:spLocks/>
          </p:cNvSpPr>
          <p:nvPr/>
        </p:nvSpPr>
        <p:spPr>
          <a:xfrm>
            <a:off x="1224601" y="1463045"/>
            <a:ext cx="3659370" cy="1965955"/>
          </a:xfrm>
          <a:prstGeom prst="rect">
            <a:avLst/>
          </a:prstGeom>
        </p:spPr>
        <p:txBody>
          <a:bodyPr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Arial" panose="020B0604020202020204" pitchFamily="34" charset="0"/>
                <a:cs typeface="Arial" panose="020B0604020202020204" pitchFamily="34" charset="0"/>
              </a:rPr>
              <a:t>Consultation &amp; Decision Making</a:t>
            </a:r>
          </a:p>
        </p:txBody>
      </p:sp>
      <p:sp>
        <p:nvSpPr>
          <p:cNvPr id="4" name="Subtitle 2">
            <a:extLst>
              <a:ext uri="{FF2B5EF4-FFF2-40B4-BE49-F238E27FC236}">
                <a16:creationId xmlns:a16="http://schemas.microsoft.com/office/drawing/2014/main" id="{D1411608-FBAA-7582-78BE-4537AC03FFB7}"/>
              </a:ext>
            </a:extLst>
          </p:cNvPr>
          <p:cNvSpPr txBox="1">
            <a:spLocks/>
          </p:cNvSpPr>
          <p:nvPr/>
        </p:nvSpPr>
        <p:spPr>
          <a:xfrm>
            <a:off x="3600213" y="6214161"/>
            <a:ext cx="1713012" cy="50937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t>Tucker, GA</a:t>
            </a:r>
            <a:endParaRPr lang="en-US" b="1" dirty="0"/>
          </a:p>
        </p:txBody>
      </p:sp>
    </p:spTree>
    <p:extLst>
      <p:ext uri="{BB962C8B-B14F-4D97-AF65-F5344CB8AC3E}">
        <p14:creationId xmlns:p14="http://schemas.microsoft.com/office/powerpoint/2010/main" val="250067188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C693DE-7CC0-04C2-A0BA-5EA5CD773954}"/>
              </a:ext>
            </a:extLst>
          </p:cNvPr>
          <p:cNvSpPr txBox="1"/>
          <p:nvPr/>
        </p:nvSpPr>
        <p:spPr>
          <a:xfrm>
            <a:off x="333485" y="1992036"/>
            <a:ext cx="3894269" cy="2873928"/>
          </a:xfrm>
          <a:prstGeom prst="rect">
            <a:avLst/>
          </a:prstGeom>
          <a:noFill/>
        </p:spPr>
        <p:txBody>
          <a:bodyPr wrap="square">
            <a:spAutoFit/>
          </a:bodyPr>
          <a:lstStyle/>
          <a:p>
            <a:pPr marL="0" marR="0">
              <a:lnSpc>
                <a:spcPct val="107000"/>
              </a:lnSpc>
              <a:spcBef>
                <a:spcPts val="0"/>
              </a:spcBef>
              <a:spcAft>
                <a:spcPts val="800"/>
              </a:spcAft>
            </a:pPr>
            <a:r>
              <a:rPr lang="en-US" sz="2200" b="1" dirty="0">
                <a:effectLst/>
                <a:latin typeface="Arial" panose="020B0604020202020204" pitchFamily="34" charset="0"/>
                <a:ea typeface="Calibri" panose="020F0502020204030204" pitchFamily="34" charset="0"/>
              </a:rPr>
              <a:t>While speaking with others, do not hope or pray not to be disagreed with. Without disagreement, self-righteousness can flourish.</a:t>
            </a:r>
          </a:p>
          <a:p>
            <a:pPr marL="0" marR="0" algn="r">
              <a:lnSpc>
                <a:spcPct val="107000"/>
              </a:lnSpc>
              <a:spcBef>
                <a:spcPts val="0"/>
              </a:spcBef>
              <a:spcAft>
                <a:spcPts val="0"/>
              </a:spcAft>
            </a:pPr>
            <a:r>
              <a:rPr lang="en-US" sz="1800" b="1" dirty="0">
                <a:effectLst/>
                <a:latin typeface="Arial" panose="020B0604020202020204" pitchFamily="34" charset="0"/>
                <a:ea typeface="Calibri" panose="020F0502020204030204" pitchFamily="34" charset="0"/>
              </a:rPr>
              <a:t>Buddhism, </a:t>
            </a:r>
          </a:p>
          <a:p>
            <a:pPr marL="0" marR="0" algn="r">
              <a:lnSpc>
                <a:spcPct val="107000"/>
              </a:lnSpc>
              <a:spcBef>
                <a:spcPts val="0"/>
              </a:spcBef>
              <a:spcAft>
                <a:spcPts val="0"/>
              </a:spcAft>
            </a:pPr>
            <a:r>
              <a:rPr lang="en-US" sz="1800" b="1" i="1" dirty="0">
                <a:effectLst/>
                <a:latin typeface="Arial" panose="020B0604020202020204" pitchFamily="34" charset="0"/>
                <a:ea typeface="Calibri" panose="020F0502020204030204" pitchFamily="34" charset="0"/>
              </a:rPr>
              <a:t>Sutra on the Eight Realizations</a:t>
            </a:r>
            <a:r>
              <a:rPr lang="en-US" sz="1800" b="1" dirty="0">
                <a:effectLst/>
                <a:latin typeface="Arial" panose="020B0604020202020204" pitchFamily="34" charset="0"/>
                <a:ea typeface="Calibri" panose="020F0502020204030204" pitchFamily="34" charset="0"/>
              </a:rPr>
              <a:t>, 1.36</a:t>
            </a:r>
          </a:p>
        </p:txBody>
      </p:sp>
      <p:pic>
        <p:nvPicPr>
          <p:cNvPr id="9" name="Picture 8" descr="A group of people standing in a room&#10;&#10;Description automatically generated with medium confidence">
            <a:extLst>
              <a:ext uri="{FF2B5EF4-FFF2-40B4-BE49-F238E27FC236}">
                <a16:creationId xmlns:a16="http://schemas.microsoft.com/office/drawing/2014/main" id="{C3B3DDE6-3A33-89CE-BB99-12047A15A4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0530" y="480154"/>
            <a:ext cx="7601470" cy="5897692"/>
          </a:xfrm>
          <a:prstGeom prst="rect">
            <a:avLst/>
          </a:prstGeom>
        </p:spPr>
      </p:pic>
    </p:spTree>
    <p:extLst>
      <p:ext uri="{BB962C8B-B14F-4D97-AF65-F5344CB8AC3E}">
        <p14:creationId xmlns:p14="http://schemas.microsoft.com/office/powerpoint/2010/main" val="1292806809"/>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group of people posing for a photo&#10;&#10;Description automatically generated">
            <a:extLst>
              <a:ext uri="{FF2B5EF4-FFF2-40B4-BE49-F238E27FC236}">
                <a16:creationId xmlns:a16="http://schemas.microsoft.com/office/drawing/2014/main" id="{54E0F3BD-DBE8-F8ED-A63D-0CD21EB7894C}"/>
              </a:ext>
            </a:extLst>
          </p:cNvPr>
          <p:cNvPicPr>
            <a:picLocks noChangeAspect="1"/>
          </p:cNvPicPr>
          <p:nvPr/>
        </p:nvPicPr>
        <p:blipFill rotWithShape="1">
          <a:blip r:embed="rId2">
            <a:extLst>
              <a:ext uri="{28A0092B-C50C-407E-A947-70E740481C1C}">
                <a14:useLocalDpi xmlns:a14="http://schemas.microsoft.com/office/drawing/2010/main" val="0"/>
              </a:ext>
            </a:extLst>
          </a:blip>
          <a:srcRect t="23641" b="11604"/>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TextBox 2">
            <a:extLst>
              <a:ext uri="{FF2B5EF4-FFF2-40B4-BE49-F238E27FC236}">
                <a16:creationId xmlns:a16="http://schemas.microsoft.com/office/drawing/2014/main" id="{E1405C7E-5934-8CAD-74F2-DF3E8E622FC4}"/>
              </a:ext>
            </a:extLst>
          </p:cNvPr>
          <p:cNvSpPr txBox="1"/>
          <p:nvPr/>
        </p:nvSpPr>
        <p:spPr>
          <a:xfrm>
            <a:off x="1519136" y="4132228"/>
            <a:ext cx="9153727" cy="1898921"/>
          </a:xfrm>
          <a:prstGeom prst="rect">
            <a:avLst/>
          </a:prstGeom>
        </p:spPr>
        <p:txBody>
          <a:bodyPr vert="horz" lIns="91440" tIns="45720" rIns="91440" bIns="45720" rtlCol="0" anchor="ctr">
            <a:normAutofit/>
          </a:bodyPr>
          <a:lstStyle/>
          <a:p>
            <a:pPr marR="0">
              <a:lnSpc>
                <a:spcPct val="90000"/>
              </a:lnSpc>
              <a:spcBef>
                <a:spcPts val="0"/>
              </a:spcBef>
              <a:spcAft>
                <a:spcPts val="800"/>
              </a:spcAft>
            </a:pPr>
            <a:r>
              <a:rPr lang="en-US" sz="2800" b="1" dirty="0">
                <a:effectLst/>
              </a:rPr>
              <a:t>Therefore, putting away falsehood, let every one speak the truth with his neighbor, for we are members one of another.</a:t>
            </a:r>
          </a:p>
          <a:p>
            <a:pPr marR="0" algn="r">
              <a:lnSpc>
                <a:spcPct val="90000"/>
              </a:lnSpc>
              <a:spcBef>
                <a:spcPts val="0"/>
              </a:spcBef>
              <a:spcAft>
                <a:spcPts val="0"/>
              </a:spcAft>
            </a:pPr>
            <a:r>
              <a:rPr lang="en-US" sz="2400" b="1" dirty="0">
                <a:effectLst/>
              </a:rPr>
              <a:t>Christianity, </a:t>
            </a:r>
          </a:p>
          <a:p>
            <a:pPr marR="0" algn="r">
              <a:lnSpc>
                <a:spcPct val="90000"/>
              </a:lnSpc>
              <a:spcBef>
                <a:spcPts val="0"/>
              </a:spcBef>
              <a:spcAft>
                <a:spcPts val="0"/>
              </a:spcAft>
            </a:pPr>
            <a:r>
              <a:rPr lang="en-US" sz="2400" b="1" i="1" dirty="0">
                <a:effectLst/>
              </a:rPr>
              <a:t>Ephesians</a:t>
            </a:r>
            <a:r>
              <a:rPr lang="en-US" sz="2400" b="1" dirty="0">
                <a:effectLst/>
              </a:rPr>
              <a:t> 4: 25</a:t>
            </a:r>
          </a:p>
        </p:txBody>
      </p:sp>
    </p:spTree>
    <p:extLst>
      <p:ext uri="{BB962C8B-B14F-4D97-AF65-F5344CB8AC3E}">
        <p14:creationId xmlns:p14="http://schemas.microsoft.com/office/powerpoint/2010/main" val="315166569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oup of people in a room&#10;&#10;Description automatically generated with medium confidence">
            <a:extLst>
              <a:ext uri="{FF2B5EF4-FFF2-40B4-BE49-F238E27FC236}">
                <a16:creationId xmlns:a16="http://schemas.microsoft.com/office/drawing/2014/main" id="{ED6EECFC-6C2A-DC45-654B-F5EE9086CD12}"/>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42967" r="140"/>
          <a:stretch/>
        </p:blipFill>
        <p:spPr>
          <a:xfrm>
            <a:off x="1" y="10"/>
            <a:ext cx="6936390" cy="6857990"/>
          </a:xfrm>
          <a:prstGeom prst="rect">
            <a:avLst/>
          </a:prstGeom>
        </p:spPr>
      </p:pic>
      <p:sp>
        <p:nvSpPr>
          <p:cNvPr id="3" name="TextBox 2">
            <a:extLst>
              <a:ext uri="{FF2B5EF4-FFF2-40B4-BE49-F238E27FC236}">
                <a16:creationId xmlns:a16="http://schemas.microsoft.com/office/drawing/2014/main" id="{087C2BB9-B32E-BD2F-94F6-603D1DB29B8D}"/>
              </a:ext>
            </a:extLst>
          </p:cNvPr>
          <p:cNvSpPr txBox="1"/>
          <p:nvPr/>
        </p:nvSpPr>
        <p:spPr>
          <a:xfrm>
            <a:off x="7651576" y="2287143"/>
            <a:ext cx="3822189" cy="2283714"/>
          </a:xfrm>
          <a:prstGeom prst="rect">
            <a:avLst/>
          </a:prstGeom>
        </p:spPr>
        <p:txBody>
          <a:bodyPr vert="horz" lIns="91440" tIns="45720" rIns="91440" bIns="45720" rtlCol="0">
            <a:normAutofit/>
          </a:bodyPr>
          <a:lstStyle/>
          <a:p>
            <a:pPr marR="0">
              <a:lnSpc>
                <a:spcPct val="90000"/>
              </a:lnSpc>
              <a:spcBef>
                <a:spcPts val="0"/>
              </a:spcBef>
              <a:spcAft>
                <a:spcPts val="800"/>
              </a:spcAft>
            </a:pPr>
            <a:r>
              <a:rPr lang="en-US" sz="3200" b="1" dirty="0">
                <a:effectLst/>
              </a:rPr>
              <a:t>Let no one seek his own good, but the good of his neighbor.</a:t>
            </a:r>
          </a:p>
          <a:p>
            <a:pPr marR="0" algn="r">
              <a:lnSpc>
                <a:spcPct val="90000"/>
              </a:lnSpc>
              <a:spcBef>
                <a:spcPts val="0"/>
              </a:spcBef>
              <a:spcAft>
                <a:spcPts val="0"/>
              </a:spcAft>
            </a:pPr>
            <a:r>
              <a:rPr lang="en-US" sz="2400" b="1" dirty="0">
                <a:effectLst/>
              </a:rPr>
              <a:t>Christianity, </a:t>
            </a:r>
          </a:p>
          <a:p>
            <a:pPr marR="0" algn="r">
              <a:lnSpc>
                <a:spcPct val="90000"/>
              </a:lnSpc>
              <a:spcBef>
                <a:spcPts val="0"/>
              </a:spcBef>
              <a:spcAft>
                <a:spcPts val="0"/>
              </a:spcAft>
            </a:pPr>
            <a:r>
              <a:rPr lang="en-US" sz="2400" b="1" i="1" dirty="0">
                <a:effectLst/>
              </a:rPr>
              <a:t>Corinthians I</a:t>
            </a:r>
            <a:r>
              <a:rPr lang="en-US" sz="2400" b="1" dirty="0">
                <a:effectLst/>
              </a:rPr>
              <a:t> 10: 24</a:t>
            </a:r>
          </a:p>
        </p:txBody>
      </p:sp>
    </p:spTree>
    <p:extLst>
      <p:ext uri="{BB962C8B-B14F-4D97-AF65-F5344CB8AC3E}">
        <p14:creationId xmlns:p14="http://schemas.microsoft.com/office/powerpoint/2010/main" val="2972826910"/>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0DF40B2-80F7-4E71-B46C-284163F365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F231CEC5-4824-EA7C-9B9A-FD6CF203BB81}"/>
              </a:ext>
            </a:extLst>
          </p:cNvPr>
          <p:cNvSpPr txBox="1"/>
          <p:nvPr/>
        </p:nvSpPr>
        <p:spPr>
          <a:xfrm>
            <a:off x="834620" y="1446062"/>
            <a:ext cx="3341145" cy="3965875"/>
          </a:xfrm>
          <a:prstGeom prst="rect">
            <a:avLst/>
          </a:prstGeom>
        </p:spPr>
        <p:txBody>
          <a:bodyPr vert="horz" lIns="91440" tIns="45720" rIns="91440" bIns="45720" rtlCol="0">
            <a:noAutofit/>
          </a:bodyPr>
          <a:lstStyle/>
          <a:p>
            <a:pPr marR="0">
              <a:lnSpc>
                <a:spcPct val="90000"/>
              </a:lnSpc>
              <a:spcBef>
                <a:spcPts val="0"/>
              </a:spcBef>
              <a:spcAft>
                <a:spcPts val="800"/>
              </a:spcAft>
            </a:pPr>
            <a:r>
              <a:rPr lang="en-US" sz="2800" b="1" dirty="0">
                <a:effectLst/>
              </a:rPr>
              <a:t>And those who respond to their Lord and keep up prayer, and their rule is to take counsel among themselves, and who spend out of what we have given them.</a:t>
            </a:r>
          </a:p>
          <a:p>
            <a:pPr marR="0" algn="r">
              <a:lnSpc>
                <a:spcPct val="90000"/>
              </a:lnSpc>
              <a:spcBef>
                <a:spcPts val="0"/>
              </a:spcBef>
              <a:spcAft>
                <a:spcPts val="0"/>
              </a:spcAft>
            </a:pPr>
            <a:r>
              <a:rPr lang="en-US" sz="2400" b="1" dirty="0">
                <a:effectLst/>
              </a:rPr>
              <a:t>Islam, </a:t>
            </a:r>
          </a:p>
          <a:p>
            <a:pPr marR="0" algn="r">
              <a:lnSpc>
                <a:spcPct val="90000"/>
              </a:lnSpc>
              <a:spcBef>
                <a:spcPts val="0"/>
              </a:spcBef>
              <a:spcAft>
                <a:spcPts val="0"/>
              </a:spcAft>
            </a:pPr>
            <a:r>
              <a:rPr lang="en-US" sz="2400" b="1" i="1" dirty="0">
                <a:effectLst/>
              </a:rPr>
              <a:t>The Qur’an</a:t>
            </a:r>
            <a:r>
              <a:rPr lang="en-US" sz="2400" b="1" dirty="0">
                <a:effectLst/>
              </a:rPr>
              <a:t>, 42.53</a:t>
            </a:r>
          </a:p>
        </p:txBody>
      </p:sp>
      <p:pic>
        <p:nvPicPr>
          <p:cNvPr id="4" name="Picture 3" descr="A person looking at a person&#10;&#10;Description automatically generated with low confidence">
            <a:extLst>
              <a:ext uri="{FF2B5EF4-FFF2-40B4-BE49-F238E27FC236}">
                <a16:creationId xmlns:a16="http://schemas.microsoft.com/office/drawing/2014/main" id="{44463129-68F4-7051-1EEE-6A1C1D8DCD8D}"/>
              </a:ext>
            </a:extLst>
          </p:cNvPr>
          <p:cNvPicPr>
            <a:picLocks noChangeAspect="1"/>
          </p:cNvPicPr>
          <p:nvPr/>
        </p:nvPicPr>
        <p:blipFill rotWithShape="1">
          <a:blip r:embed="rId2">
            <a:extLst>
              <a:ext uri="{28A0092B-C50C-407E-A947-70E740481C1C}">
                <a14:useLocalDpi xmlns:a14="http://schemas.microsoft.com/office/drawing/2010/main" val="0"/>
              </a:ext>
            </a:extLst>
          </a:blip>
          <a:srcRect l="31413" r="1306" b="1"/>
          <a:stretch/>
        </p:blipFill>
        <p:spPr>
          <a:xfrm>
            <a:off x="5010386" y="10"/>
            <a:ext cx="7181613" cy="6857990"/>
          </a:xfrm>
          <a:prstGeom prst="rect">
            <a:avLst/>
          </a:prstGeom>
          <a:effectLst/>
        </p:spPr>
      </p:pic>
    </p:spTree>
    <p:extLst>
      <p:ext uri="{BB962C8B-B14F-4D97-AF65-F5344CB8AC3E}">
        <p14:creationId xmlns:p14="http://schemas.microsoft.com/office/powerpoint/2010/main" val="113878597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Friends sitting on table">
            <a:extLst>
              <a:ext uri="{FF2B5EF4-FFF2-40B4-BE49-F238E27FC236}">
                <a16:creationId xmlns:a16="http://schemas.microsoft.com/office/drawing/2014/main" id="{86997BB2-9D82-8D6D-2A06-062BE2C7D501}"/>
              </a:ext>
            </a:extLst>
          </p:cNvPr>
          <p:cNvPicPr>
            <a:picLocks noChangeAspect="1"/>
          </p:cNvPicPr>
          <p:nvPr/>
        </p:nvPicPr>
        <p:blipFill rotWithShape="1">
          <a:blip r:embed="rId2">
            <a:extLst>
              <a:ext uri="{28A0092B-C50C-407E-A947-70E740481C1C}">
                <a14:useLocalDpi xmlns:a14="http://schemas.microsoft.com/office/drawing/2010/main" val="0"/>
              </a:ext>
            </a:extLst>
          </a:blip>
          <a:srcRect l="27590" r="4896" b="-1"/>
          <a:stretch/>
        </p:blipFill>
        <p:spPr>
          <a:xfrm>
            <a:off x="1" y="10"/>
            <a:ext cx="6936390" cy="6857990"/>
          </a:xfrm>
          <a:prstGeom prst="rect">
            <a:avLst/>
          </a:prstGeom>
        </p:spPr>
      </p:pic>
      <p:sp>
        <p:nvSpPr>
          <p:cNvPr id="3" name="TextBox 2">
            <a:extLst>
              <a:ext uri="{FF2B5EF4-FFF2-40B4-BE49-F238E27FC236}">
                <a16:creationId xmlns:a16="http://schemas.microsoft.com/office/drawing/2014/main" id="{CA3FFB2A-98F9-6FD4-42A0-3C7208D3FDEB}"/>
              </a:ext>
            </a:extLst>
          </p:cNvPr>
          <p:cNvSpPr txBox="1"/>
          <p:nvPr/>
        </p:nvSpPr>
        <p:spPr>
          <a:xfrm>
            <a:off x="7651576" y="670005"/>
            <a:ext cx="3822189" cy="5517990"/>
          </a:xfrm>
          <a:prstGeom prst="rect">
            <a:avLst/>
          </a:prstGeom>
        </p:spPr>
        <p:txBody>
          <a:bodyPr vert="horz" lIns="91440" tIns="45720" rIns="91440" bIns="45720" rtlCol="0">
            <a:noAutofit/>
          </a:bodyPr>
          <a:lstStyle/>
          <a:p>
            <a:pPr marR="0">
              <a:lnSpc>
                <a:spcPct val="90000"/>
              </a:lnSpc>
              <a:spcBef>
                <a:spcPts val="0"/>
              </a:spcBef>
              <a:spcAft>
                <a:spcPts val="800"/>
              </a:spcAft>
            </a:pPr>
            <a:r>
              <a:rPr lang="en-US" sz="2200" b="1" dirty="0">
                <a:effectLst/>
              </a:rPr>
              <a:t>The Prophet said: The consultations of two friends are like trust. It is not lawful to disclose to another what one does not like. One wise man was asked. How can you keep matters secret? He said: I am like a grave for these matters. The heart of a fool is in his tongue and the tongue of a wise man is in his heart. In other words, the fool cannot keep secret what is in his mind and discloses it in such a place which he does not know.</a:t>
            </a:r>
          </a:p>
          <a:p>
            <a:pPr marR="0" algn="r">
              <a:lnSpc>
                <a:spcPct val="90000"/>
              </a:lnSpc>
              <a:spcBef>
                <a:spcPts val="0"/>
              </a:spcBef>
              <a:spcAft>
                <a:spcPts val="0"/>
              </a:spcAft>
            </a:pPr>
            <a:r>
              <a:rPr lang="en-US" b="1" dirty="0">
                <a:effectLst/>
              </a:rPr>
              <a:t>Islam, Imam Ghazzali, </a:t>
            </a:r>
          </a:p>
          <a:p>
            <a:pPr marR="0" algn="r">
              <a:lnSpc>
                <a:spcPct val="90000"/>
              </a:lnSpc>
              <a:spcBef>
                <a:spcPts val="0"/>
              </a:spcBef>
              <a:spcAft>
                <a:spcPts val="0"/>
              </a:spcAft>
            </a:pPr>
            <a:r>
              <a:rPr lang="en-US" b="1" i="1" dirty="0">
                <a:effectLst/>
              </a:rPr>
              <a:t>Revival of Religious Learnings Vol-II</a:t>
            </a:r>
            <a:r>
              <a:rPr lang="en-US" b="1" dirty="0">
                <a:effectLst/>
              </a:rPr>
              <a:t>, 5.2.15</a:t>
            </a:r>
          </a:p>
        </p:txBody>
      </p:sp>
    </p:spTree>
    <p:extLst>
      <p:ext uri="{BB962C8B-B14F-4D97-AF65-F5344CB8AC3E}">
        <p14:creationId xmlns:p14="http://schemas.microsoft.com/office/powerpoint/2010/main" val="2995034274"/>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B193011-DA59-46CD-D9DE-7C94CAF76D06}"/>
              </a:ext>
            </a:extLst>
          </p:cNvPr>
          <p:cNvSpPr txBox="1"/>
          <p:nvPr/>
        </p:nvSpPr>
        <p:spPr>
          <a:xfrm>
            <a:off x="226979" y="1082171"/>
            <a:ext cx="3595991" cy="4693657"/>
          </a:xfrm>
          <a:prstGeom prst="rect">
            <a:avLst/>
          </a:prstGeom>
          <a:noFill/>
        </p:spPr>
        <p:txBody>
          <a:bodyPr wrap="square">
            <a:spAutoFit/>
          </a:bodyPr>
          <a:lstStyle/>
          <a:p>
            <a:pPr marL="0" marR="0">
              <a:lnSpc>
                <a:spcPct val="107000"/>
              </a:lnSpc>
              <a:spcBef>
                <a:spcPts val="0"/>
              </a:spcBef>
              <a:spcAft>
                <a:spcPts val="800"/>
              </a:spcAft>
            </a:pPr>
            <a:r>
              <a:rPr lang="en-US" sz="2200" b="1" dirty="0">
                <a:effectLst/>
                <a:ea typeface="Calibri" panose="020F0502020204030204" pitchFamily="34" charset="0"/>
              </a:rPr>
              <a:t>The heaven of divine wisdom is illumined with the two luminaries of consultation and compassion. Take ye counsel together in all matters, inasmuch as consultation is the lamp of guidance which leadeth the way, and is the bestower of understanding.</a:t>
            </a:r>
          </a:p>
          <a:p>
            <a:pPr marL="0" marR="0" algn="r">
              <a:lnSpc>
                <a:spcPct val="107000"/>
              </a:lnSpc>
              <a:spcBef>
                <a:spcPts val="0"/>
              </a:spcBef>
              <a:spcAft>
                <a:spcPts val="0"/>
              </a:spcAft>
            </a:pPr>
            <a:r>
              <a:rPr lang="en-US" sz="1800" b="1" dirty="0">
                <a:effectLst/>
                <a:ea typeface="Calibri" panose="020F0502020204030204" pitchFamily="34" charset="0"/>
              </a:rPr>
              <a:t>Bahá’i, Bahá’u’lláh, </a:t>
            </a:r>
          </a:p>
          <a:p>
            <a:pPr marL="0" marR="0" algn="r">
              <a:lnSpc>
                <a:spcPct val="107000"/>
              </a:lnSpc>
              <a:spcBef>
                <a:spcPts val="0"/>
              </a:spcBef>
              <a:spcAft>
                <a:spcPts val="0"/>
              </a:spcAft>
            </a:pPr>
            <a:r>
              <a:rPr lang="en-US" sz="1800" b="1" i="1" dirty="0">
                <a:effectLst/>
                <a:ea typeface="Calibri" panose="020F0502020204030204" pitchFamily="34" charset="0"/>
              </a:rPr>
              <a:t>Tablets of Bahá’u’lláh Revealed </a:t>
            </a:r>
          </a:p>
          <a:p>
            <a:pPr marL="0" marR="0" algn="r">
              <a:lnSpc>
                <a:spcPct val="107000"/>
              </a:lnSpc>
              <a:spcBef>
                <a:spcPts val="0"/>
              </a:spcBef>
              <a:spcAft>
                <a:spcPts val="0"/>
              </a:spcAft>
            </a:pPr>
            <a:r>
              <a:rPr lang="en-US" sz="1800" b="1" i="1" dirty="0">
                <a:effectLst/>
                <a:ea typeface="Calibri" panose="020F0502020204030204" pitchFamily="34" charset="0"/>
              </a:rPr>
              <a:t>After the </a:t>
            </a:r>
            <a:r>
              <a:rPr lang="en-US" sz="1800" b="1" i="1" dirty="0">
                <a:solidFill>
                  <a:srgbClr val="262626"/>
                </a:solidFill>
                <a:effectLst/>
                <a:ea typeface="Calibri" panose="020F0502020204030204" pitchFamily="34" charset="0"/>
              </a:rPr>
              <a:t>Kitáb-i-Aqdas</a:t>
            </a:r>
            <a:r>
              <a:rPr lang="en-US" sz="1800" b="1" dirty="0">
                <a:effectLst/>
                <a:ea typeface="Calibri" panose="020F0502020204030204" pitchFamily="34" charset="0"/>
              </a:rPr>
              <a:t>, p. 168</a:t>
            </a:r>
          </a:p>
        </p:txBody>
      </p:sp>
      <p:pic>
        <p:nvPicPr>
          <p:cNvPr id="4" name="Picture 3" descr="A person speaking into a microphone&#10;&#10;Description automatically generated with medium confidence">
            <a:extLst>
              <a:ext uri="{FF2B5EF4-FFF2-40B4-BE49-F238E27FC236}">
                <a16:creationId xmlns:a16="http://schemas.microsoft.com/office/drawing/2014/main" id="{A942C1DC-C922-7B54-48E3-E616F436C15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952671" y="359923"/>
            <a:ext cx="8239329" cy="6179497"/>
          </a:xfrm>
          <a:prstGeom prst="rect">
            <a:avLst/>
          </a:prstGeom>
        </p:spPr>
      </p:pic>
    </p:spTree>
    <p:extLst>
      <p:ext uri="{BB962C8B-B14F-4D97-AF65-F5344CB8AC3E}">
        <p14:creationId xmlns:p14="http://schemas.microsoft.com/office/powerpoint/2010/main" val="67344386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Three men standing in a football field">
            <a:extLst>
              <a:ext uri="{FF2B5EF4-FFF2-40B4-BE49-F238E27FC236}">
                <a16:creationId xmlns:a16="http://schemas.microsoft.com/office/drawing/2014/main" id="{5A152605-75B5-24C7-4D37-07956A8212F0}"/>
              </a:ext>
            </a:extLst>
          </p:cNvPr>
          <p:cNvPicPr>
            <a:picLocks noChangeAspect="1"/>
          </p:cNvPicPr>
          <p:nvPr/>
        </p:nvPicPr>
        <p:blipFill rotWithShape="1">
          <a:blip r:embed="rId2">
            <a:extLst>
              <a:ext uri="{28A0092B-C50C-407E-A947-70E740481C1C}">
                <a14:useLocalDpi xmlns:a14="http://schemas.microsoft.com/office/drawing/2010/main" val="0"/>
              </a:ext>
            </a:extLst>
          </a:blip>
          <a:srcRect l="23685" r="8801" b="-1"/>
          <a:stretch/>
        </p:blipFill>
        <p:spPr>
          <a:xfrm>
            <a:off x="1" y="10"/>
            <a:ext cx="6936390" cy="6857990"/>
          </a:xfrm>
          <a:prstGeom prst="rect">
            <a:avLst/>
          </a:prstGeom>
        </p:spPr>
      </p:pic>
      <p:sp>
        <p:nvSpPr>
          <p:cNvPr id="3" name="TextBox 2">
            <a:extLst>
              <a:ext uri="{FF2B5EF4-FFF2-40B4-BE49-F238E27FC236}">
                <a16:creationId xmlns:a16="http://schemas.microsoft.com/office/drawing/2014/main" id="{53AA2EE3-5176-D7C4-015C-E897AE36F37B}"/>
              </a:ext>
            </a:extLst>
          </p:cNvPr>
          <p:cNvSpPr txBox="1"/>
          <p:nvPr/>
        </p:nvSpPr>
        <p:spPr>
          <a:xfrm>
            <a:off x="7564913" y="533074"/>
            <a:ext cx="3822189" cy="5791851"/>
          </a:xfrm>
          <a:prstGeom prst="rect">
            <a:avLst/>
          </a:prstGeom>
        </p:spPr>
        <p:txBody>
          <a:bodyPr vert="horz" lIns="91440" tIns="45720" rIns="91440" bIns="45720" rtlCol="0">
            <a:noAutofit/>
          </a:bodyPr>
          <a:lstStyle/>
          <a:p>
            <a:pPr marR="0">
              <a:lnSpc>
                <a:spcPct val="90000"/>
              </a:lnSpc>
              <a:spcBef>
                <a:spcPts val="0"/>
              </a:spcBef>
              <a:spcAft>
                <a:spcPts val="800"/>
              </a:spcAft>
              <a:tabLst>
                <a:tab pos="5943600" algn="r"/>
              </a:tabLst>
            </a:pPr>
            <a:r>
              <a:rPr lang="en-US" sz="2200" b="1" dirty="0">
                <a:effectLst/>
              </a:rPr>
              <a:t>Regarding thy question about consultation of a father with his son, or a son with his father, in matters of trade and commerce, consultation is one of the fundamental elements of the foundation of the Law of God. Such consultation is assuredly acceptable, whether between father and son, or with others. There is nothing better than this. Man must consult in all things for this will lead him to the depths of each problem and enable him to find the right solution.</a:t>
            </a:r>
          </a:p>
          <a:p>
            <a:pPr marR="0" algn="r">
              <a:lnSpc>
                <a:spcPct val="90000"/>
              </a:lnSpc>
              <a:spcBef>
                <a:spcPts val="0"/>
              </a:spcBef>
              <a:spcAft>
                <a:spcPts val="0"/>
              </a:spcAft>
            </a:pPr>
            <a:r>
              <a:rPr lang="en-US" b="1" dirty="0">
                <a:effectLst/>
              </a:rPr>
              <a:t>Bahá’i, ‘Abdu’l-Bahá, </a:t>
            </a:r>
          </a:p>
          <a:p>
            <a:pPr marL="228600" marR="0" algn="r">
              <a:lnSpc>
                <a:spcPct val="90000"/>
              </a:lnSpc>
              <a:spcBef>
                <a:spcPts val="0"/>
              </a:spcBef>
              <a:spcAft>
                <a:spcPts val="0"/>
              </a:spcAft>
              <a:tabLst>
                <a:tab pos="5943600" algn="r"/>
              </a:tabLst>
            </a:pPr>
            <a:r>
              <a:rPr lang="en-US" b="1" i="1" dirty="0">
                <a:effectLst/>
              </a:rPr>
              <a:t>Compilation of Compilations</a:t>
            </a:r>
            <a:r>
              <a:rPr lang="en-US" b="1" dirty="0">
                <a:effectLst/>
              </a:rPr>
              <a:t>, </a:t>
            </a:r>
          </a:p>
          <a:p>
            <a:pPr marL="228600" marR="0" algn="r">
              <a:lnSpc>
                <a:spcPct val="90000"/>
              </a:lnSpc>
              <a:spcBef>
                <a:spcPts val="0"/>
              </a:spcBef>
              <a:spcAft>
                <a:spcPts val="0"/>
              </a:spcAft>
              <a:tabLst>
                <a:tab pos="5943600" algn="r"/>
              </a:tabLst>
            </a:pPr>
            <a:r>
              <a:rPr lang="en-US" b="1" dirty="0">
                <a:effectLst/>
              </a:rPr>
              <a:t>Vol I, p. 98</a:t>
            </a:r>
          </a:p>
        </p:txBody>
      </p:sp>
    </p:spTree>
    <p:extLst>
      <p:ext uri="{BB962C8B-B14F-4D97-AF65-F5344CB8AC3E}">
        <p14:creationId xmlns:p14="http://schemas.microsoft.com/office/powerpoint/2010/main" val="4114526976"/>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Keyla Richardson - Prayer Will Change Things">
            <a:hlinkClick r:id="" action="ppaction://media"/>
            <a:extLst>
              <a:ext uri="{FF2B5EF4-FFF2-40B4-BE49-F238E27FC236}">
                <a16:creationId xmlns:a16="http://schemas.microsoft.com/office/drawing/2014/main" id="{2C778EFC-1B48-5770-6A74-52779A221C20}"/>
              </a:ext>
            </a:extLst>
          </p:cNvPr>
          <p:cNvPicPr>
            <a:picLocks noRot="1" noChangeAspect="1"/>
          </p:cNvPicPr>
          <p:nvPr>
            <a:videoFile r:link="rId1"/>
          </p:nvPr>
        </p:nvPicPr>
        <p:blipFill>
          <a:blip r:embed="rId3"/>
          <a:stretch>
            <a:fillRect/>
          </a:stretch>
        </p:blipFill>
        <p:spPr>
          <a:xfrm>
            <a:off x="1015895" y="220109"/>
            <a:ext cx="10160210" cy="5740518"/>
          </a:xfrm>
          <a:prstGeom prst="rect">
            <a:avLst/>
          </a:prstGeom>
        </p:spPr>
      </p:pic>
      <p:sp>
        <p:nvSpPr>
          <p:cNvPr id="4" name="TextBox 3">
            <a:extLst>
              <a:ext uri="{FF2B5EF4-FFF2-40B4-BE49-F238E27FC236}">
                <a16:creationId xmlns:a16="http://schemas.microsoft.com/office/drawing/2014/main" id="{7F23E259-D0DF-FE5C-2B27-618FB959E86F}"/>
              </a:ext>
            </a:extLst>
          </p:cNvPr>
          <p:cNvSpPr txBox="1"/>
          <p:nvPr/>
        </p:nvSpPr>
        <p:spPr>
          <a:xfrm>
            <a:off x="2757035" y="6176226"/>
            <a:ext cx="6677930" cy="461665"/>
          </a:xfrm>
          <a:prstGeom prst="rect">
            <a:avLst/>
          </a:prstGeom>
          <a:noFill/>
        </p:spPr>
        <p:txBody>
          <a:bodyPr wrap="square">
            <a:spAutoFit/>
          </a:bodyPr>
          <a:lstStyle/>
          <a:p>
            <a:r>
              <a:rPr lang="en-US" sz="2400" b="1" dirty="0">
                <a:hlinkClick r:id="rId4"/>
              </a:rPr>
              <a:t>https://www.youtube.com/watch?v=X3tv3fRQjiM</a:t>
            </a:r>
            <a:endParaRPr lang="en-US" sz="2400" b="1" dirty="0"/>
          </a:p>
        </p:txBody>
      </p:sp>
    </p:spTree>
    <p:extLst>
      <p:ext uri="{BB962C8B-B14F-4D97-AF65-F5344CB8AC3E}">
        <p14:creationId xmlns:p14="http://schemas.microsoft.com/office/powerpoint/2010/main" val="189851996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sitting on a couch&#10;&#10;AI-generated content may be incorrect.">
            <a:extLst>
              <a:ext uri="{FF2B5EF4-FFF2-40B4-BE49-F238E27FC236}">
                <a16:creationId xmlns:a16="http://schemas.microsoft.com/office/drawing/2014/main" id="{EE99F903-DBDB-89A8-663F-330CD509A8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794" y="208278"/>
            <a:ext cx="10340236" cy="5816383"/>
          </a:xfrm>
          <a:prstGeom prst="rect">
            <a:avLst/>
          </a:prstGeom>
        </p:spPr>
      </p:pic>
      <p:sp>
        <p:nvSpPr>
          <p:cNvPr id="6" name="TextBox 5">
            <a:extLst>
              <a:ext uri="{FF2B5EF4-FFF2-40B4-BE49-F238E27FC236}">
                <a16:creationId xmlns:a16="http://schemas.microsoft.com/office/drawing/2014/main" id="{2C6436E8-C3AD-8B4F-42AC-31381CAC3317}"/>
              </a:ext>
            </a:extLst>
          </p:cNvPr>
          <p:cNvSpPr txBox="1"/>
          <p:nvPr/>
        </p:nvSpPr>
        <p:spPr>
          <a:xfrm>
            <a:off x="2916936" y="6132627"/>
            <a:ext cx="6700790" cy="461665"/>
          </a:xfrm>
          <a:prstGeom prst="rect">
            <a:avLst/>
          </a:prstGeom>
          <a:noFill/>
        </p:spPr>
        <p:txBody>
          <a:bodyPr wrap="square">
            <a:spAutoFit/>
          </a:bodyPr>
          <a:lstStyle/>
          <a:p>
            <a:r>
              <a:rPr lang="en-US" sz="2400" b="1" dirty="0">
                <a:hlinkClick r:id="rId3"/>
              </a:rPr>
              <a:t>https://www.youtube.com/watch?v=AsHP1auivaw</a:t>
            </a:r>
            <a:r>
              <a:rPr lang="en-US" sz="2400" b="1" dirty="0"/>
              <a:t> </a:t>
            </a:r>
          </a:p>
        </p:txBody>
      </p:sp>
    </p:spTree>
    <p:extLst>
      <p:ext uri="{BB962C8B-B14F-4D97-AF65-F5344CB8AC3E}">
        <p14:creationId xmlns:p14="http://schemas.microsoft.com/office/powerpoint/2010/main" val="453161722"/>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Waves of One Sea - Elika Mahony">
            <a:hlinkClick r:id="" action="ppaction://media"/>
            <a:extLst>
              <a:ext uri="{FF2B5EF4-FFF2-40B4-BE49-F238E27FC236}">
                <a16:creationId xmlns:a16="http://schemas.microsoft.com/office/drawing/2014/main" id="{8FB59A97-BC64-4588-95B7-80DBD095A543}"/>
              </a:ext>
            </a:extLst>
          </p:cNvPr>
          <p:cNvPicPr>
            <a:picLocks noRot="1" noChangeAspect="1"/>
          </p:cNvPicPr>
          <p:nvPr>
            <a:videoFile r:link="rId1"/>
          </p:nvPr>
        </p:nvPicPr>
        <p:blipFill>
          <a:blip r:embed="rId3"/>
          <a:stretch>
            <a:fillRect/>
          </a:stretch>
        </p:blipFill>
        <p:spPr>
          <a:xfrm>
            <a:off x="877986" y="217775"/>
            <a:ext cx="10436028" cy="5896356"/>
          </a:xfrm>
          <a:prstGeom prst="rect">
            <a:avLst/>
          </a:prstGeom>
        </p:spPr>
      </p:pic>
      <p:sp>
        <p:nvSpPr>
          <p:cNvPr id="4" name="TextBox 3">
            <a:extLst>
              <a:ext uri="{FF2B5EF4-FFF2-40B4-BE49-F238E27FC236}">
                <a16:creationId xmlns:a16="http://schemas.microsoft.com/office/drawing/2014/main" id="{0FE5FA1F-1ED5-266F-3265-2BAA6282DFC9}"/>
              </a:ext>
            </a:extLst>
          </p:cNvPr>
          <p:cNvSpPr txBox="1"/>
          <p:nvPr/>
        </p:nvSpPr>
        <p:spPr>
          <a:xfrm>
            <a:off x="2934743" y="6308471"/>
            <a:ext cx="6322513" cy="430887"/>
          </a:xfrm>
          <a:prstGeom prst="rect">
            <a:avLst/>
          </a:prstGeom>
          <a:noFill/>
        </p:spPr>
        <p:txBody>
          <a:bodyPr wrap="square">
            <a:spAutoFit/>
          </a:bodyPr>
          <a:lstStyle/>
          <a:p>
            <a:r>
              <a:rPr lang="en-US" sz="2200" b="1" dirty="0">
                <a:hlinkClick r:id="rId4"/>
              </a:rPr>
              <a:t>https://www.youtube.com/watch?v=_OybDX88-XA</a:t>
            </a:r>
            <a:r>
              <a:rPr lang="en-US" sz="2200" b="1" dirty="0"/>
              <a:t> </a:t>
            </a:r>
          </a:p>
        </p:txBody>
      </p:sp>
    </p:spTree>
    <p:extLst>
      <p:ext uri="{BB962C8B-B14F-4D97-AF65-F5344CB8AC3E}">
        <p14:creationId xmlns:p14="http://schemas.microsoft.com/office/powerpoint/2010/main" val="1053872747"/>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EA99C1E-39F9-F500-BF17-B728C62C88F8}"/>
              </a:ext>
            </a:extLst>
          </p:cNvPr>
          <p:cNvSpPr txBox="1"/>
          <p:nvPr/>
        </p:nvSpPr>
        <p:spPr>
          <a:xfrm>
            <a:off x="7659443" y="644340"/>
            <a:ext cx="4109421" cy="5475794"/>
          </a:xfrm>
          <a:prstGeom prst="rect">
            <a:avLst/>
          </a:prstGeom>
          <a:noFill/>
        </p:spPr>
        <p:txBody>
          <a:bodyPr wrap="square">
            <a:spAutoFit/>
          </a:bodyPr>
          <a:lstStyle/>
          <a:p>
            <a:pPr marL="0" marR="0">
              <a:lnSpc>
                <a:spcPct val="107000"/>
              </a:lnSpc>
              <a:spcBef>
                <a:spcPts val="0"/>
              </a:spcBef>
              <a:spcAft>
                <a:spcPts val="800"/>
              </a:spcAft>
            </a:pPr>
            <a:r>
              <a:rPr lang="en-US" sz="2200" b="1" dirty="0">
                <a:effectLst/>
                <a:latin typeface="Arial" panose="020B0604020202020204" pitchFamily="34" charset="0"/>
                <a:ea typeface="Calibri" panose="020F0502020204030204" pitchFamily="34" charset="0"/>
              </a:rPr>
              <a:t>In a society where all are related, simple decisions require the approval of nearly everyone in that society. It is society as a whole, not merely a part of it, that must survive. This is the indigenous understanding. It is the understanding in a global sense. We are all indigenous people on this planet, and we have to reorganize to get along.</a:t>
            </a:r>
          </a:p>
          <a:p>
            <a:pPr marL="0" marR="0" algn="r">
              <a:lnSpc>
                <a:spcPct val="107000"/>
              </a:lnSpc>
              <a:spcBef>
                <a:spcPts val="0"/>
              </a:spcBef>
              <a:spcAft>
                <a:spcPts val="0"/>
              </a:spcAft>
            </a:pPr>
            <a:r>
              <a:rPr lang="en-US" sz="1800" b="1" dirty="0">
                <a:effectLst/>
                <a:latin typeface="Arial" panose="020B0604020202020204" pitchFamily="34" charset="0"/>
                <a:ea typeface="Calibri" panose="020F0502020204030204" pitchFamily="34" charset="0"/>
              </a:rPr>
              <a:t>American Indigenous, </a:t>
            </a:r>
          </a:p>
          <a:p>
            <a:pPr marL="0" marR="0" algn="r">
              <a:lnSpc>
                <a:spcPct val="107000"/>
              </a:lnSpc>
              <a:spcBef>
                <a:spcPts val="0"/>
              </a:spcBef>
              <a:spcAft>
                <a:spcPts val="0"/>
              </a:spcAft>
            </a:pPr>
            <a:r>
              <a:rPr lang="en-US" sz="1800" b="1" dirty="0">
                <a:effectLst/>
                <a:latin typeface="Arial" panose="020B0604020202020204" pitchFamily="34" charset="0"/>
                <a:ea typeface="Calibri" panose="020F0502020204030204" pitchFamily="34" charset="0"/>
              </a:rPr>
              <a:t>Rebecca Adamson, Cherokee</a:t>
            </a:r>
          </a:p>
        </p:txBody>
      </p:sp>
      <p:pic>
        <p:nvPicPr>
          <p:cNvPr id="4" name="Picture 3" descr="A group of people sitting at tables&#10;&#10;Description automatically generated with medium confidence">
            <a:extLst>
              <a:ext uri="{FF2B5EF4-FFF2-40B4-BE49-F238E27FC236}">
                <a16:creationId xmlns:a16="http://schemas.microsoft.com/office/drawing/2014/main" id="{5EC0F7DC-8835-C38B-11D6-6FC39408661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670053"/>
            <a:ext cx="7337625" cy="5517894"/>
          </a:xfrm>
          <a:prstGeom prst="rect">
            <a:avLst/>
          </a:prstGeom>
        </p:spPr>
      </p:pic>
    </p:spTree>
    <p:extLst>
      <p:ext uri="{BB962C8B-B14F-4D97-AF65-F5344CB8AC3E}">
        <p14:creationId xmlns:p14="http://schemas.microsoft.com/office/powerpoint/2010/main" val="379104580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09C509D2-0C1A-47B8-89C1-D3AB17D452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group of people in a classroom&#10;&#10;Description automatically generated with medium confidence">
            <a:extLst>
              <a:ext uri="{FF2B5EF4-FFF2-40B4-BE49-F238E27FC236}">
                <a16:creationId xmlns:a16="http://schemas.microsoft.com/office/drawing/2014/main" id="{B9CD82AE-FBE2-29BC-7912-227C6AB76424}"/>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9781" r="12710" b="-1"/>
          <a:stretch/>
        </p:blipFill>
        <p:spPr>
          <a:xfrm>
            <a:off x="6002842" y="45424"/>
            <a:ext cx="3166922" cy="3518351"/>
          </a:xfrm>
          <a:prstGeom prst="rect">
            <a:avLst/>
          </a:prstGeom>
        </p:spPr>
      </p:pic>
      <p:pic>
        <p:nvPicPr>
          <p:cNvPr id="20" name="Picture 19" descr="A group of people sitting around a table outside&#10;&#10;Description automatically generated">
            <a:extLst>
              <a:ext uri="{FF2B5EF4-FFF2-40B4-BE49-F238E27FC236}">
                <a16:creationId xmlns:a16="http://schemas.microsoft.com/office/drawing/2014/main" id="{813811C7-7A16-514A-2CFD-CA69370D589E}"/>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33289" r="7151"/>
          <a:stretch/>
        </p:blipFill>
        <p:spPr>
          <a:xfrm>
            <a:off x="9040852" y="0"/>
            <a:ext cx="3151148" cy="3518351"/>
          </a:xfrm>
          <a:prstGeom prst="rect">
            <a:avLst/>
          </a:prstGeom>
        </p:spPr>
      </p:pic>
      <p:pic>
        <p:nvPicPr>
          <p:cNvPr id="14" name="Picture 13" descr="A group of people sitting around a table&#10;&#10;Description automatically generated with medium confidence">
            <a:extLst>
              <a:ext uri="{FF2B5EF4-FFF2-40B4-BE49-F238E27FC236}">
                <a16:creationId xmlns:a16="http://schemas.microsoft.com/office/drawing/2014/main" id="{E0FE4D92-6877-39C3-8D3B-8609011225AB}"/>
              </a:ext>
            </a:extLst>
          </p:cNvPr>
          <p:cNvPicPr>
            <a:picLocks noChangeAspect="1"/>
          </p:cNvPicPr>
          <p:nvPr/>
        </p:nvPicPr>
        <p:blipFill rotWithShape="1">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t="3665" r="1" b="14887"/>
          <a:stretch/>
        </p:blipFill>
        <p:spPr>
          <a:xfrm>
            <a:off x="6002842" y="3518351"/>
            <a:ext cx="6189158" cy="3339649"/>
          </a:xfrm>
          <a:prstGeom prst="rect">
            <a:avLst/>
          </a:prstGeom>
        </p:spPr>
      </p:pic>
      <p:sp>
        <p:nvSpPr>
          <p:cNvPr id="3" name="TextBox 2">
            <a:extLst>
              <a:ext uri="{FF2B5EF4-FFF2-40B4-BE49-F238E27FC236}">
                <a16:creationId xmlns:a16="http://schemas.microsoft.com/office/drawing/2014/main" id="{866B947E-3C98-8D52-2625-1D31BEFD6CD4}"/>
              </a:ext>
            </a:extLst>
          </p:cNvPr>
          <p:cNvSpPr txBox="1"/>
          <p:nvPr/>
        </p:nvSpPr>
        <p:spPr>
          <a:xfrm>
            <a:off x="718922" y="1804600"/>
            <a:ext cx="4753534" cy="3518352"/>
          </a:xfrm>
          <a:prstGeom prst="rect">
            <a:avLst/>
          </a:prstGeom>
        </p:spPr>
        <p:txBody>
          <a:bodyPr vert="horz" lIns="91440" tIns="45720" rIns="91440" bIns="45720" rtlCol="0">
            <a:noAutofit/>
          </a:bodyPr>
          <a:lstStyle/>
          <a:p>
            <a:pPr marR="0">
              <a:lnSpc>
                <a:spcPct val="90000"/>
              </a:lnSpc>
              <a:spcBef>
                <a:spcPts val="0"/>
              </a:spcBef>
              <a:spcAft>
                <a:spcPts val="800"/>
              </a:spcAft>
            </a:pPr>
            <a:r>
              <a:rPr lang="en-US" sz="2800" b="1" dirty="0">
                <a:effectLst/>
              </a:rPr>
              <a:t>May your counsel be common, your assembly common, common the mind, and the thoughts of these united. A common purpose do I lay before you, and worship with your common oblation.</a:t>
            </a:r>
          </a:p>
          <a:p>
            <a:pPr marR="0" algn="r">
              <a:lnSpc>
                <a:spcPct val="90000"/>
              </a:lnSpc>
              <a:spcBef>
                <a:spcPts val="0"/>
              </a:spcBef>
              <a:spcAft>
                <a:spcPts val="0"/>
              </a:spcAft>
            </a:pPr>
            <a:r>
              <a:rPr lang="en-US" sz="2200" b="1" dirty="0">
                <a:effectLst/>
              </a:rPr>
              <a:t>Hinduism, </a:t>
            </a:r>
          </a:p>
          <a:p>
            <a:pPr marR="0" algn="r">
              <a:lnSpc>
                <a:spcPct val="90000"/>
              </a:lnSpc>
              <a:spcBef>
                <a:spcPts val="0"/>
              </a:spcBef>
              <a:spcAft>
                <a:spcPts val="0"/>
              </a:spcAft>
            </a:pPr>
            <a:r>
              <a:rPr lang="en-US" sz="2200" b="1" i="1" dirty="0">
                <a:effectLst/>
              </a:rPr>
              <a:t>Rig Veda</a:t>
            </a:r>
            <a:r>
              <a:rPr lang="en-US" sz="2200" b="1" dirty="0">
                <a:effectLst/>
              </a:rPr>
              <a:t> 10.191: 3  </a:t>
            </a:r>
          </a:p>
        </p:txBody>
      </p:sp>
    </p:spTree>
    <p:extLst>
      <p:ext uri="{BB962C8B-B14F-4D97-AF65-F5344CB8AC3E}">
        <p14:creationId xmlns:p14="http://schemas.microsoft.com/office/powerpoint/2010/main" val="2160795872"/>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group of kids playing instruments&#10;&#10;Description automatically generated with low confidence">
            <a:extLst>
              <a:ext uri="{FF2B5EF4-FFF2-40B4-BE49-F238E27FC236}">
                <a16:creationId xmlns:a16="http://schemas.microsoft.com/office/drawing/2014/main" id="{54EE88F1-FBF2-B1F6-91DA-B743294AE4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2698" y="0"/>
            <a:ext cx="9886603" cy="5216881"/>
          </a:xfrm>
          <a:prstGeom prst="rect">
            <a:avLst/>
          </a:prstGeom>
        </p:spPr>
      </p:pic>
      <p:sp>
        <p:nvSpPr>
          <p:cNvPr id="3" name="TextBox 2">
            <a:extLst>
              <a:ext uri="{FF2B5EF4-FFF2-40B4-BE49-F238E27FC236}">
                <a16:creationId xmlns:a16="http://schemas.microsoft.com/office/drawing/2014/main" id="{B38819B5-A7C9-074D-4A2C-5B2B2A12FCDE}"/>
              </a:ext>
            </a:extLst>
          </p:cNvPr>
          <p:cNvSpPr txBox="1"/>
          <p:nvPr/>
        </p:nvSpPr>
        <p:spPr>
          <a:xfrm>
            <a:off x="1454074" y="5349402"/>
            <a:ext cx="9283850" cy="1384995"/>
          </a:xfrm>
          <a:prstGeom prst="rect">
            <a:avLst/>
          </a:prstGeom>
          <a:noFill/>
        </p:spPr>
        <p:txBody>
          <a:bodyPr wrap="square">
            <a:spAutoFit/>
          </a:bodyPr>
          <a:lstStyle/>
          <a:p>
            <a:pPr marL="0" marR="0">
              <a:spcBef>
                <a:spcPts val="0"/>
              </a:spcBef>
            </a:pPr>
            <a:r>
              <a:rPr lang="en-US" sz="2200" b="1" dirty="0">
                <a:effectLst/>
                <a:latin typeface="Arial" panose="020B0604020202020204" pitchFamily="34" charset="0"/>
                <a:ea typeface="Calibri" panose="020F0502020204030204" pitchFamily="34" charset="0"/>
              </a:rPr>
              <a:t>Sit in the assembly of the honest; join with those that are good and virtuous; nay, seek out a noble enemy where enmity cannot be helped and have nothing to do with the wicked and the unrighteous.</a:t>
            </a:r>
          </a:p>
          <a:p>
            <a:pPr marL="0" marR="0" algn="r">
              <a:spcBef>
                <a:spcPts val="0"/>
              </a:spcBef>
            </a:pPr>
            <a:r>
              <a:rPr lang="en-US" sz="1800" b="1" dirty="0">
                <a:effectLst/>
                <a:latin typeface="Arial" panose="020B0604020202020204" pitchFamily="34" charset="0"/>
                <a:ea typeface="Calibri" panose="020F0502020204030204" pitchFamily="34" charset="0"/>
              </a:rPr>
              <a:t>Hinduism, </a:t>
            </a:r>
            <a:r>
              <a:rPr lang="en-US" sz="1800" b="1" i="1" dirty="0">
                <a:effectLst/>
                <a:latin typeface="Arial" panose="020B0604020202020204" pitchFamily="34" charset="0"/>
                <a:ea typeface="Calibri" panose="020F0502020204030204" pitchFamily="34" charset="0"/>
              </a:rPr>
              <a:t>Garuda Purana</a:t>
            </a:r>
            <a:r>
              <a:rPr lang="en-US" sz="1800" b="1" dirty="0">
                <a:effectLst/>
                <a:latin typeface="Arial" panose="020B0604020202020204" pitchFamily="34" charset="0"/>
                <a:ea typeface="Calibri" panose="020F0502020204030204" pitchFamily="34" charset="0"/>
              </a:rPr>
              <a:t> 112 </a:t>
            </a:r>
          </a:p>
        </p:txBody>
      </p:sp>
    </p:spTree>
    <p:extLst>
      <p:ext uri="{BB962C8B-B14F-4D97-AF65-F5344CB8AC3E}">
        <p14:creationId xmlns:p14="http://schemas.microsoft.com/office/powerpoint/2010/main" val="38971549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3E3F3DD-53B8-27BA-B4A6-2DED9C303168}"/>
              </a:ext>
            </a:extLst>
          </p:cNvPr>
          <p:cNvSpPr txBox="1"/>
          <p:nvPr/>
        </p:nvSpPr>
        <p:spPr>
          <a:xfrm>
            <a:off x="7853196" y="1662843"/>
            <a:ext cx="3205665" cy="3532314"/>
          </a:xfrm>
          <a:prstGeom prst="rect">
            <a:avLst/>
          </a:prstGeom>
          <a:noFill/>
        </p:spPr>
        <p:txBody>
          <a:bodyPr wrap="square">
            <a:spAutoFit/>
          </a:bodyPr>
          <a:lstStyle/>
          <a:p>
            <a:pPr marL="0" marR="0">
              <a:lnSpc>
                <a:spcPct val="107000"/>
              </a:lnSpc>
              <a:spcBef>
                <a:spcPts val="0"/>
              </a:spcBef>
              <a:spcAft>
                <a:spcPts val="800"/>
              </a:spcAft>
            </a:pPr>
            <a:r>
              <a:rPr lang="en-US" sz="2800" b="1" dirty="0">
                <a:effectLst/>
                <a:latin typeface="Arial" panose="020B0604020202020204" pitchFamily="34" charset="0"/>
                <a:ea typeface="Calibri" panose="020F0502020204030204" pitchFamily="34" charset="0"/>
              </a:rPr>
              <a:t>He that walketh with wise men shall be wise; but the companion of fools shall smart for it.</a:t>
            </a:r>
          </a:p>
          <a:p>
            <a:pPr marL="0" marR="0" algn="r">
              <a:lnSpc>
                <a:spcPct val="107000"/>
              </a:lnSpc>
              <a:spcBef>
                <a:spcPts val="0"/>
              </a:spcBef>
              <a:spcAft>
                <a:spcPts val="0"/>
              </a:spcAft>
            </a:pPr>
            <a:r>
              <a:rPr lang="en-US" sz="1800" b="1" dirty="0">
                <a:effectLst/>
                <a:latin typeface="Arial" panose="020B0604020202020204" pitchFamily="34" charset="0"/>
                <a:ea typeface="Calibri" panose="020F0502020204030204" pitchFamily="34" charset="0"/>
              </a:rPr>
              <a:t>Judaism, </a:t>
            </a:r>
          </a:p>
          <a:p>
            <a:pPr marL="0" marR="0" algn="r">
              <a:lnSpc>
                <a:spcPct val="107000"/>
              </a:lnSpc>
              <a:spcBef>
                <a:spcPts val="0"/>
              </a:spcBef>
              <a:spcAft>
                <a:spcPts val="0"/>
              </a:spcAft>
            </a:pPr>
            <a:r>
              <a:rPr lang="en-US" sz="1800" b="1" i="1" dirty="0">
                <a:effectLst/>
                <a:latin typeface="Arial" panose="020B0604020202020204" pitchFamily="34" charset="0"/>
                <a:ea typeface="Calibri" panose="020F0502020204030204" pitchFamily="34" charset="0"/>
              </a:rPr>
              <a:t>Misheli</a:t>
            </a:r>
            <a:r>
              <a:rPr lang="en-US" sz="1800" b="1" dirty="0">
                <a:effectLst/>
                <a:latin typeface="Arial" panose="020B0604020202020204" pitchFamily="34" charset="0"/>
                <a:ea typeface="Calibri" panose="020F0502020204030204" pitchFamily="34" charset="0"/>
              </a:rPr>
              <a:t> (</a:t>
            </a:r>
            <a:r>
              <a:rPr lang="en-US" sz="1800" b="1" i="1" dirty="0">
                <a:effectLst/>
                <a:latin typeface="Arial" panose="020B0604020202020204" pitchFamily="34" charset="0"/>
                <a:ea typeface="Calibri" panose="020F0502020204030204" pitchFamily="34" charset="0"/>
              </a:rPr>
              <a:t>Proverbs</a:t>
            </a:r>
            <a:r>
              <a:rPr lang="en-US" sz="1800" b="1" dirty="0">
                <a:effectLst/>
                <a:latin typeface="Arial" panose="020B0604020202020204" pitchFamily="34" charset="0"/>
                <a:ea typeface="Calibri" panose="020F0502020204030204" pitchFamily="34" charset="0"/>
              </a:rPr>
              <a:t>) 13: 20 </a:t>
            </a:r>
          </a:p>
        </p:txBody>
      </p:sp>
      <p:pic>
        <p:nvPicPr>
          <p:cNvPr id="7" name="Picture 6" descr="A group of people on a road&#10;&#10;Description automatically generated with low confidence">
            <a:extLst>
              <a:ext uri="{FF2B5EF4-FFF2-40B4-BE49-F238E27FC236}">
                <a16:creationId xmlns:a16="http://schemas.microsoft.com/office/drawing/2014/main" id="{1DDEC7C2-9521-F82B-B915-55EAFCDFFE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0612" y="0"/>
            <a:ext cx="5964731" cy="6858000"/>
          </a:xfrm>
          <a:prstGeom prst="rect">
            <a:avLst/>
          </a:prstGeom>
        </p:spPr>
      </p:pic>
    </p:spTree>
    <p:extLst>
      <p:ext uri="{BB962C8B-B14F-4D97-AF65-F5344CB8AC3E}">
        <p14:creationId xmlns:p14="http://schemas.microsoft.com/office/powerpoint/2010/main" val="330451531"/>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51D5D04-9791-CAE6-4526-2AB2942CC814}"/>
              </a:ext>
            </a:extLst>
          </p:cNvPr>
          <p:cNvSpPr txBox="1"/>
          <p:nvPr/>
        </p:nvSpPr>
        <p:spPr>
          <a:xfrm>
            <a:off x="1122382" y="1893355"/>
            <a:ext cx="3048000" cy="3071290"/>
          </a:xfrm>
          <a:prstGeom prst="rect">
            <a:avLst/>
          </a:prstGeom>
          <a:noFill/>
        </p:spPr>
        <p:txBody>
          <a:bodyPr wrap="square">
            <a:spAutoFit/>
          </a:bodyPr>
          <a:lstStyle/>
          <a:p>
            <a:pPr marL="0" marR="0">
              <a:lnSpc>
                <a:spcPct val="107000"/>
              </a:lnSpc>
              <a:spcBef>
                <a:spcPts val="0"/>
              </a:spcBef>
              <a:spcAft>
                <a:spcPts val="800"/>
              </a:spcAft>
            </a:pPr>
            <a:r>
              <a:rPr lang="en-US" sz="2800" b="1" dirty="0">
                <a:effectLst/>
                <a:latin typeface="Arial" panose="020B0604020202020204" pitchFamily="34" charset="0"/>
                <a:ea typeface="Calibri" panose="020F0502020204030204" pitchFamily="34" charset="0"/>
              </a:rPr>
              <a:t>Iron sharpeneth iron; so a man sharpeneth the countenance of his friend.</a:t>
            </a:r>
          </a:p>
          <a:p>
            <a:pPr marL="0" marR="0" algn="r">
              <a:lnSpc>
                <a:spcPct val="107000"/>
              </a:lnSpc>
              <a:spcBef>
                <a:spcPts val="0"/>
              </a:spcBef>
              <a:spcAft>
                <a:spcPts val="0"/>
              </a:spcAft>
            </a:pPr>
            <a:r>
              <a:rPr lang="en-US" sz="1800" b="1" dirty="0">
                <a:effectLst/>
                <a:latin typeface="Arial" panose="020B0604020202020204" pitchFamily="34" charset="0"/>
                <a:ea typeface="Calibri" panose="020F0502020204030204" pitchFamily="34" charset="0"/>
              </a:rPr>
              <a:t>Judaism, </a:t>
            </a:r>
          </a:p>
          <a:p>
            <a:pPr marL="0" marR="0" algn="r">
              <a:lnSpc>
                <a:spcPct val="107000"/>
              </a:lnSpc>
              <a:spcBef>
                <a:spcPts val="0"/>
              </a:spcBef>
              <a:spcAft>
                <a:spcPts val="0"/>
              </a:spcAft>
            </a:pPr>
            <a:r>
              <a:rPr lang="en-US" sz="1800" b="1" i="1" dirty="0">
                <a:effectLst/>
                <a:latin typeface="Arial" panose="020B0604020202020204" pitchFamily="34" charset="0"/>
                <a:ea typeface="Calibri" panose="020F0502020204030204" pitchFamily="34" charset="0"/>
              </a:rPr>
              <a:t>Misheli </a:t>
            </a:r>
            <a:r>
              <a:rPr lang="en-US" sz="1800" b="1" dirty="0">
                <a:effectLst/>
                <a:latin typeface="Arial" panose="020B0604020202020204" pitchFamily="34" charset="0"/>
                <a:ea typeface="Calibri" panose="020F0502020204030204" pitchFamily="34" charset="0"/>
              </a:rPr>
              <a:t>(</a:t>
            </a:r>
            <a:r>
              <a:rPr lang="en-US" sz="1800" b="1" i="1" dirty="0">
                <a:effectLst/>
                <a:latin typeface="Arial" panose="020B0604020202020204" pitchFamily="34" charset="0"/>
                <a:ea typeface="Calibri" panose="020F0502020204030204" pitchFamily="34" charset="0"/>
              </a:rPr>
              <a:t>Proverbs</a:t>
            </a:r>
            <a:r>
              <a:rPr lang="en-US" sz="1800" b="1" dirty="0">
                <a:effectLst/>
                <a:latin typeface="Arial" panose="020B0604020202020204" pitchFamily="34" charset="0"/>
                <a:ea typeface="Calibri" panose="020F0502020204030204" pitchFamily="34" charset="0"/>
              </a:rPr>
              <a:t>) 27: 17</a:t>
            </a:r>
          </a:p>
        </p:txBody>
      </p:sp>
      <p:pic>
        <p:nvPicPr>
          <p:cNvPr id="6" name="Picture 5" descr="A picture containing person, table&#10;&#10;Description automatically generated">
            <a:extLst>
              <a:ext uri="{FF2B5EF4-FFF2-40B4-BE49-F238E27FC236}">
                <a16:creationId xmlns:a16="http://schemas.microsoft.com/office/drawing/2014/main" id="{BAC63C54-68CF-D0A4-5876-FF6D69AF27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2699" y="0"/>
            <a:ext cx="7159301" cy="6878544"/>
          </a:xfrm>
          <a:prstGeom prst="rect">
            <a:avLst/>
          </a:prstGeom>
        </p:spPr>
      </p:pic>
    </p:spTree>
    <p:extLst>
      <p:ext uri="{BB962C8B-B14F-4D97-AF65-F5344CB8AC3E}">
        <p14:creationId xmlns:p14="http://schemas.microsoft.com/office/powerpoint/2010/main" val="416429620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Reflection of trees">
            <a:extLst>
              <a:ext uri="{FF2B5EF4-FFF2-40B4-BE49-F238E27FC236}">
                <a16:creationId xmlns:a16="http://schemas.microsoft.com/office/drawing/2014/main" id="{E2B9741F-7BA8-38F5-0160-CBE901DDB010}"/>
              </a:ext>
            </a:extLst>
          </p:cNvPr>
          <p:cNvPicPr>
            <a:picLocks noChangeAspect="1"/>
          </p:cNvPicPr>
          <p:nvPr/>
        </p:nvPicPr>
        <p:blipFill rotWithShape="1">
          <a:blip r:embed="rId2">
            <a:extLst>
              <a:ext uri="{28A0092B-C50C-407E-A947-70E740481C1C}">
                <a14:useLocalDpi xmlns:a14="http://schemas.microsoft.com/office/drawing/2010/main" val="0"/>
              </a:ext>
            </a:extLst>
          </a:blip>
          <a:srcRect r="32486" b="-1"/>
          <a:stretch/>
        </p:blipFill>
        <p:spPr>
          <a:xfrm>
            <a:off x="1" y="10"/>
            <a:ext cx="6936390" cy="6857990"/>
          </a:xfrm>
          <a:prstGeom prst="rect">
            <a:avLst/>
          </a:prstGeom>
        </p:spPr>
      </p:pic>
      <p:sp>
        <p:nvSpPr>
          <p:cNvPr id="3" name="TextBox 2">
            <a:extLst>
              <a:ext uri="{FF2B5EF4-FFF2-40B4-BE49-F238E27FC236}">
                <a16:creationId xmlns:a16="http://schemas.microsoft.com/office/drawing/2014/main" id="{931333BA-C3F9-34B0-475C-1D5FF6B87782}"/>
              </a:ext>
            </a:extLst>
          </p:cNvPr>
          <p:cNvSpPr txBox="1"/>
          <p:nvPr/>
        </p:nvSpPr>
        <p:spPr>
          <a:xfrm>
            <a:off x="7651576" y="1577075"/>
            <a:ext cx="3822189" cy="3170024"/>
          </a:xfrm>
          <a:prstGeom prst="rect">
            <a:avLst/>
          </a:prstGeom>
        </p:spPr>
        <p:txBody>
          <a:bodyPr vert="horz" lIns="91440" tIns="45720" rIns="91440" bIns="45720" rtlCol="0">
            <a:normAutofit/>
          </a:bodyPr>
          <a:lstStyle/>
          <a:p>
            <a:pPr marR="0">
              <a:lnSpc>
                <a:spcPct val="90000"/>
              </a:lnSpc>
              <a:spcBef>
                <a:spcPts val="0"/>
              </a:spcBef>
              <a:spcAft>
                <a:spcPts val="800"/>
              </a:spcAft>
            </a:pPr>
            <a:r>
              <a:rPr lang="en-US" sz="3200" b="1" dirty="0">
                <a:effectLst/>
              </a:rPr>
              <a:t>Counsel in the heart of man is like deep water; but a man of understanding will draw it out. </a:t>
            </a:r>
          </a:p>
          <a:p>
            <a:pPr marR="0" algn="r">
              <a:lnSpc>
                <a:spcPct val="90000"/>
              </a:lnSpc>
              <a:spcBef>
                <a:spcPts val="0"/>
              </a:spcBef>
              <a:spcAft>
                <a:spcPts val="0"/>
              </a:spcAft>
            </a:pPr>
            <a:r>
              <a:rPr lang="en-US" sz="2400" b="1" dirty="0">
                <a:effectLst/>
              </a:rPr>
              <a:t>Judaism, </a:t>
            </a:r>
          </a:p>
          <a:p>
            <a:pPr marR="0" algn="r">
              <a:lnSpc>
                <a:spcPct val="90000"/>
              </a:lnSpc>
              <a:spcBef>
                <a:spcPts val="0"/>
              </a:spcBef>
              <a:spcAft>
                <a:spcPts val="0"/>
              </a:spcAft>
            </a:pPr>
            <a:r>
              <a:rPr lang="en-US" sz="2400" b="1" i="1" dirty="0">
                <a:effectLst/>
              </a:rPr>
              <a:t>Misheli</a:t>
            </a:r>
            <a:r>
              <a:rPr lang="en-US" sz="2400" b="1" dirty="0">
                <a:effectLst/>
              </a:rPr>
              <a:t> (</a:t>
            </a:r>
            <a:r>
              <a:rPr lang="en-US" sz="2400" b="1" i="1" dirty="0">
                <a:effectLst/>
              </a:rPr>
              <a:t>Proverbs</a:t>
            </a:r>
            <a:r>
              <a:rPr lang="en-US" sz="2400" b="1" dirty="0">
                <a:effectLst/>
              </a:rPr>
              <a:t>) 20: 5</a:t>
            </a:r>
          </a:p>
        </p:txBody>
      </p:sp>
    </p:spTree>
    <p:extLst>
      <p:ext uri="{BB962C8B-B14F-4D97-AF65-F5344CB8AC3E}">
        <p14:creationId xmlns:p14="http://schemas.microsoft.com/office/powerpoint/2010/main" val="534732740"/>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ground, outdoor, person, group&#10;&#10;Description automatically generated">
            <a:extLst>
              <a:ext uri="{FF2B5EF4-FFF2-40B4-BE49-F238E27FC236}">
                <a16:creationId xmlns:a16="http://schemas.microsoft.com/office/drawing/2014/main" id="{16445631-A6AC-05E1-18AA-370344CD9A43}"/>
              </a:ext>
            </a:extLst>
          </p:cNvPr>
          <p:cNvPicPr>
            <a:picLocks noChangeAspect="1"/>
          </p:cNvPicPr>
          <p:nvPr/>
        </p:nvPicPr>
        <p:blipFill rotWithShape="1">
          <a:blip r:embed="rId2">
            <a:extLst>
              <a:ext uri="{28A0092B-C50C-407E-A947-70E740481C1C}">
                <a14:useLocalDpi xmlns:a14="http://schemas.microsoft.com/office/drawing/2010/main" val="0"/>
              </a:ext>
            </a:extLst>
          </a:blip>
          <a:srcRect t="32339" b="22066"/>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TextBox 2">
            <a:extLst>
              <a:ext uri="{FF2B5EF4-FFF2-40B4-BE49-F238E27FC236}">
                <a16:creationId xmlns:a16="http://schemas.microsoft.com/office/drawing/2014/main" id="{A2401368-5E10-921D-A211-5E77C2C80135}"/>
              </a:ext>
            </a:extLst>
          </p:cNvPr>
          <p:cNvSpPr txBox="1"/>
          <p:nvPr/>
        </p:nvSpPr>
        <p:spPr>
          <a:xfrm>
            <a:off x="1553735" y="4200323"/>
            <a:ext cx="9084529" cy="1898920"/>
          </a:xfrm>
          <a:prstGeom prst="rect">
            <a:avLst/>
          </a:prstGeom>
        </p:spPr>
        <p:txBody>
          <a:bodyPr vert="horz" lIns="91440" tIns="45720" rIns="91440" bIns="45720" rtlCol="0" anchor="ctr">
            <a:normAutofit/>
          </a:bodyPr>
          <a:lstStyle/>
          <a:p>
            <a:pPr marR="0">
              <a:spcBef>
                <a:spcPts val="0"/>
              </a:spcBef>
            </a:pPr>
            <a:r>
              <a:rPr lang="en-US" sz="2400" b="1" dirty="0">
                <a:effectLst/>
              </a:rPr>
              <a:t>Being with the wise, like meeting with family, is joyful. Therefore, one should follow the wise, the intelligent, the learned, the patient, the dutiful, the noble; one should follow the good and wise, as the moon follows the path of the stars.</a:t>
            </a:r>
          </a:p>
          <a:p>
            <a:pPr marR="0" algn="r">
              <a:spcBef>
                <a:spcPts val="0"/>
              </a:spcBef>
            </a:pPr>
            <a:r>
              <a:rPr lang="en-US" sz="2000" b="1" dirty="0">
                <a:effectLst/>
              </a:rPr>
              <a:t>Buddhism, </a:t>
            </a:r>
            <a:r>
              <a:rPr lang="en-US" sz="2000" b="1" i="1" dirty="0">
                <a:effectLst/>
              </a:rPr>
              <a:t>Dhammapada</a:t>
            </a:r>
            <a:r>
              <a:rPr lang="en-US" sz="2000" b="1" dirty="0">
                <a:effectLst/>
              </a:rPr>
              <a:t> 208  </a:t>
            </a:r>
          </a:p>
        </p:txBody>
      </p:sp>
    </p:spTree>
    <p:extLst>
      <p:ext uri="{BB962C8B-B14F-4D97-AF65-F5344CB8AC3E}">
        <p14:creationId xmlns:p14="http://schemas.microsoft.com/office/powerpoint/2010/main" val="78518403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1801</TotalTime>
  <Words>754</Words>
  <Application>Microsoft Office PowerPoint</Application>
  <PresentationFormat>Widescreen</PresentationFormat>
  <Paragraphs>47</Paragraphs>
  <Slides>18</Slides>
  <Notes>0</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Science &amp; Religion</dc:title>
  <dc:creator>Bill Huitt</dc:creator>
  <cp:lastModifiedBy>Bill Huitt</cp:lastModifiedBy>
  <cp:revision>37</cp:revision>
  <dcterms:created xsi:type="dcterms:W3CDTF">2022-03-07T03:26:47Z</dcterms:created>
  <dcterms:modified xsi:type="dcterms:W3CDTF">2026-06-26T01:55:12Z</dcterms:modified>
</cp:coreProperties>
</file>