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5" r:id="rId9"/>
    <p:sldId id="268" r:id="rId10"/>
    <p:sldId id="266" r:id="rId11"/>
    <p:sldId id="267" r:id="rId12"/>
    <p:sldId id="269" r:id="rId13"/>
    <p:sldId id="270" r:id="rId14"/>
    <p:sldId id="272" r:id="rId15"/>
    <p:sldId id="271"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6" autoAdjust="0"/>
    <p:restoredTop sz="94660"/>
  </p:normalViewPr>
  <p:slideViewPr>
    <p:cSldViewPr snapToGrid="0">
      <p:cViewPr varScale="1">
        <p:scale>
          <a:sx n="99" d="100"/>
          <a:sy n="99" d="100"/>
        </p:scale>
        <p:origin x="72" y="16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8DD52-5211-49E1-B0EA-AE3A13CAC8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5BF1B28-E477-4232-91FE-1945360963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143796-4096-4297-AB45-EB7ACB0CD15C}"/>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5" name="Footer Placeholder 4">
            <a:extLst>
              <a:ext uri="{FF2B5EF4-FFF2-40B4-BE49-F238E27FC236}">
                <a16:creationId xmlns:a16="http://schemas.microsoft.com/office/drawing/2014/main" id="{B8DECBCC-B0C1-4777-B979-C97DB4404A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540603-1CB7-41D7-984D-D4C60C41C5E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2042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43E7-4696-46C7-83BF-5CFBA3475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E14FB-106B-4508-B652-8E6470CB8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F3590-F8EB-4C9B-A5A7-8556ABA77611}"/>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5" name="Footer Placeholder 4">
            <a:extLst>
              <a:ext uri="{FF2B5EF4-FFF2-40B4-BE49-F238E27FC236}">
                <a16:creationId xmlns:a16="http://schemas.microsoft.com/office/drawing/2014/main" id="{90D18231-50C3-490C-9164-D4445F4672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C0501-4496-43CE-83B3-7F780A928F1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42634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BBF59-43F7-4E74-A208-E1505B2AB9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E4B590-01A6-4A5E-864A-5F86A011C7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96EC3-5468-417F-B552-AB06C1752C4B}"/>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5" name="Footer Placeholder 4">
            <a:extLst>
              <a:ext uri="{FF2B5EF4-FFF2-40B4-BE49-F238E27FC236}">
                <a16:creationId xmlns:a16="http://schemas.microsoft.com/office/drawing/2014/main" id="{378CEEDA-4627-4985-8D7F-EADBCF095B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4B4EF-552A-46AD-9D2C-02FC4F778F8E}"/>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8788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F9289-EA39-472E-9D14-8062D60E90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DFD06F-4897-4948-A108-D8C0B2375E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5DEB0-6F5D-4675-AA0F-81D461672C29}"/>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5" name="Footer Placeholder 4">
            <a:extLst>
              <a:ext uri="{FF2B5EF4-FFF2-40B4-BE49-F238E27FC236}">
                <a16:creationId xmlns:a16="http://schemas.microsoft.com/office/drawing/2014/main" id="{FB4B62C6-031B-4FAB-92C8-7AED42924D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E918D-F94D-4AE6-A0C0-718160B9B084}"/>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0533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FC3D9-18D6-4CAC-BC1C-B008D81F69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512DDF-A6C0-4921-A658-DED2622AF9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896949-5014-4121-B8D7-BEBF4C5DBAA6}"/>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5" name="Footer Placeholder 4">
            <a:extLst>
              <a:ext uri="{FF2B5EF4-FFF2-40B4-BE49-F238E27FC236}">
                <a16:creationId xmlns:a16="http://schemas.microsoft.com/office/drawing/2014/main" id="{3531F7B6-FBE8-4241-BC78-0C7AC587E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31B03-994F-46D8-A15E-3D68829213B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23956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9696-5460-472C-9EB1-7D5EB313D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DEA6F7-5638-4D38-98D0-F5A3433FDC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1575C6-2C5A-433B-A94D-DCC5C51679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C89B4D-49D0-467B-8833-402F5C60BC5D}"/>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6" name="Footer Placeholder 5">
            <a:extLst>
              <a:ext uri="{FF2B5EF4-FFF2-40B4-BE49-F238E27FC236}">
                <a16:creationId xmlns:a16="http://schemas.microsoft.com/office/drawing/2014/main" id="{8E8B54E6-028B-4AE8-9BB1-F840338120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296D1C-632D-432E-B313-FF72864A692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48596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D5EB1-9EFC-4890-8042-F8928261A4B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15C8CD-0553-415C-9C92-CFBB9A5CC5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153477-5962-427A-B67E-938D560329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080812-C1C3-41DD-945D-9338725DF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4807A7-2967-4BB1-8A21-27A8A07577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C348B5-6BE2-43E1-85C1-755AF41BE63D}"/>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8" name="Footer Placeholder 7">
            <a:extLst>
              <a:ext uri="{FF2B5EF4-FFF2-40B4-BE49-F238E27FC236}">
                <a16:creationId xmlns:a16="http://schemas.microsoft.com/office/drawing/2014/main" id="{D1AB9143-C20C-47E0-85AD-8B77D6F49A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B3CBF4-F6AC-4679-92F7-92657E6F2EDC}"/>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81336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D7C9-A406-49FD-B7A3-8E9656093B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CD3A63-8980-4C83-9266-59D1AB1B7451}"/>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4" name="Footer Placeholder 3">
            <a:extLst>
              <a:ext uri="{FF2B5EF4-FFF2-40B4-BE49-F238E27FC236}">
                <a16:creationId xmlns:a16="http://schemas.microsoft.com/office/drawing/2014/main" id="{7CB2109E-36F6-4032-9B61-B4933003A5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32673B-B74F-4777-8FB8-9E66C8C30753}"/>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75543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A7BFD2-A0CC-4D34-A19A-CEEE194D390A}"/>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3" name="Footer Placeholder 2">
            <a:extLst>
              <a:ext uri="{FF2B5EF4-FFF2-40B4-BE49-F238E27FC236}">
                <a16:creationId xmlns:a16="http://schemas.microsoft.com/office/drawing/2014/main" id="{7BA69A46-C2B9-4977-B2BD-D69F3FEE6D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F4C8E-D6BA-43B6-A410-8D09D1145B3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30416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7C3D-1758-49F2-8DE2-8014D2FEC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F59DCB-7583-41D5-BA2C-8CAC66319D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DF1F18-2F36-410F-B30B-9F492785B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0ED94-AADA-4DB9-BAE0-A5324FDB862E}"/>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6" name="Footer Placeholder 5">
            <a:extLst>
              <a:ext uri="{FF2B5EF4-FFF2-40B4-BE49-F238E27FC236}">
                <a16:creationId xmlns:a16="http://schemas.microsoft.com/office/drawing/2014/main" id="{980AA31E-4626-491A-9BB2-7FCDE100A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78004-D041-4829-9A07-D9C517C0D7AB}"/>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3303373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AFEC5-F0BF-4A1F-87A0-A1506EDC41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FB208B-0EEF-4336-A206-2A42D2682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6AB967-F732-4906-8681-0FD3607A6D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F5149-2060-4B1D-8963-DF29100F061E}"/>
              </a:ext>
            </a:extLst>
          </p:cNvPr>
          <p:cNvSpPr>
            <a:spLocks noGrp="1"/>
          </p:cNvSpPr>
          <p:nvPr>
            <p:ph type="dt" sz="half" idx="10"/>
          </p:nvPr>
        </p:nvSpPr>
        <p:spPr/>
        <p:txBody>
          <a:bodyPr/>
          <a:lstStyle/>
          <a:p>
            <a:fld id="{3BA4F9EC-809D-4D41-9B06-87E3F580E0B8}" type="datetimeFigureOut">
              <a:rPr lang="en-US" smtClean="0"/>
              <a:t>7/2/2026</a:t>
            </a:fld>
            <a:endParaRPr lang="en-US"/>
          </a:p>
        </p:txBody>
      </p:sp>
      <p:sp>
        <p:nvSpPr>
          <p:cNvPr id="6" name="Footer Placeholder 5">
            <a:extLst>
              <a:ext uri="{FF2B5EF4-FFF2-40B4-BE49-F238E27FC236}">
                <a16:creationId xmlns:a16="http://schemas.microsoft.com/office/drawing/2014/main" id="{9F41CEAB-E4EA-4652-B2DB-9732FE6D5A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45BC16-3E23-452C-A1A7-CF6CA3435337}"/>
              </a:ext>
            </a:extLst>
          </p:cNvPr>
          <p:cNvSpPr>
            <a:spLocks noGrp="1"/>
          </p:cNvSpPr>
          <p:nvPr>
            <p:ph type="sldNum" sz="quarter" idx="12"/>
          </p:nvPr>
        </p:nvSpPr>
        <p:spPr/>
        <p:txBody>
          <a:bodyPr/>
          <a:lstStyle/>
          <a:p>
            <a:fld id="{30AB33D9-C86E-4293-8517-F31EAB871996}" type="slidenum">
              <a:rPr lang="en-US" smtClean="0"/>
              <a:t>‹#›</a:t>
            </a:fld>
            <a:endParaRPr lang="en-US"/>
          </a:p>
        </p:txBody>
      </p:sp>
    </p:spTree>
    <p:extLst>
      <p:ext uri="{BB962C8B-B14F-4D97-AF65-F5344CB8AC3E}">
        <p14:creationId xmlns:p14="http://schemas.microsoft.com/office/powerpoint/2010/main" val="168312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58516D-06B2-484E-BDAE-F5CF708737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D66E01-1D0C-4C7B-99B1-EB71C26368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19706-72BC-4D4D-90A0-B483AC9BC7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4F9EC-809D-4D41-9B06-87E3F580E0B8}" type="datetimeFigureOut">
              <a:rPr lang="en-US" smtClean="0"/>
              <a:t>7/2/2026</a:t>
            </a:fld>
            <a:endParaRPr lang="en-US"/>
          </a:p>
        </p:txBody>
      </p:sp>
      <p:sp>
        <p:nvSpPr>
          <p:cNvPr id="5" name="Footer Placeholder 4">
            <a:extLst>
              <a:ext uri="{FF2B5EF4-FFF2-40B4-BE49-F238E27FC236}">
                <a16:creationId xmlns:a16="http://schemas.microsoft.com/office/drawing/2014/main" id="{9FB54820-D488-4906-B445-B54E20908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4DD8F5-3B82-4CA3-8448-BE8540CCF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B33D9-C86E-4293-8517-F31EAB871996}" type="slidenum">
              <a:rPr lang="en-US" smtClean="0"/>
              <a:t>‹#›</a:t>
            </a:fld>
            <a:endParaRPr lang="en-US"/>
          </a:p>
        </p:txBody>
      </p:sp>
    </p:spTree>
    <p:extLst>
      <p:ext uri="{BB962C8B-B14F-4D97-AF65-F5344CB8AC3E}">
        <p14:creationId xmlns:p14="http://schemas.microsoft.com/office/powerpoint/2010/main" val="381865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rveldwijk/49948798557/in/pool-earth"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iddleeastmonitor.com/20180821-100000-muslims-perform-eid-prayers-at-al-aqsa/" TargetMode="External"/><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reputationsciences.com/why-should-i-be-honest-online/"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inspiringbetterlife.blogspot.com/2014/07/touching-our-brokenness-seeking-gods.html" TargetMode="Externa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theconversation.com/gentle-parenting-explainer-no-rewards-no-punishments-no-misbehaving-kids-31678" TargetMode="External"/><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TQ80C7i10EM" TargetMode="External"/><Relationship Id="rId2" Type="http://schemas.openxmlformats.org/officeDocument/2006/relationships/slideLayout" Target="../slideLayouts/slideLayout7.xml"/><Relationship Id="rId1" Type="http://schemas.openxmlformats.org/officeDocument/2006/relationships/video" Target="https://www.youtube.com/embed/TQ80C7i10EM?feature=oembed" TargetMode="Externa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uSrfckAQI3M" TargetMode="External"/><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L69BNAg3D9o" TargetMode="External"/><Relationship Id="rId2" Type="http://schemas.openxmlformats.org/officeDocument/2006/relationships/slideLayout" Target="../slideLayouts/slideLayout7.xml"/><Relationship Id="rId1" Type="http://schemas.openxmlformats.org/officeDocument/2006/relationships/video" Target="https://www.youtube.com/embed/L69BNAg3D9o?feature=oembed"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flickr.com/photos/ruifipieggio/501874433/" TargetMode="External"/><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canadiem.org/hidden-stories-happening-man/" TargetMode="External"/><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photo/silhouette-photo-of-man-walking-on-hill-near-body-of-water-and-rock-formations-948280/"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elraptorblog.com/2018/04/responsabilidad-extrema/" TargetMode="External"/><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26A84AF-6F58-471A-BF1F-10D8C03511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3FC32D-E0B5-430B-823C-3ABFA6DED295}"/>
              </a:ext>
            </a:extLst>
          </p:cNvPr>
          <p:cNvSpPr>
            <a:spLocks noGrp="1"/>
          </p:cNvSpPr>
          <p:nvPr>
            <p:ph type="ctrTitle"/>
          </p:nvPr>
        </p:nvSpPr>
        <p:spPr>
          <a:xfrm>
            <a:off x="838200" y="2362385"/>
            <a:ext cx="3785513" cy="1028515"/>
          </a:xfrm>
          <a:noFill/>
        </p:spPr>
        <p:txBody>
          <a:bodyPr>
            <a:normAutofit/>
          </a:bodyPr>
          <a:lstStyle/>
          <a:p>
            <a:pPr algn="l"/>
            <a:r>
              <a:rPr lang="en-US" sz="6400" b="1" dirty="0">
                <a:latin typeface="Arial" panose="020B0604020202020204" pitchFamily="34" charset="0"/>
                <a:cs typeface="Arial" panose="020B0604020202020204" pitchFamily="34" charset="0"/>
              </a:rPr>
              <a:t>Wisdom</a:t>
            </a:r>
          </a:p>
        </p:txBody>
      </p:sp>
      <p:sp>
        <p:nvSpPr>
          <p:cNvPr id="3" name="Subtitle 2">
            <a:extLst>
              <a:ext uri="{FF2B5EF4-FFF2-40B4-BE49-F238E27FC236}">
                <a16:creationId xmlns:a16="http://schemas.microsoft.com/office/drawing/2014/main" id="{9F9DF4EE-3BB9-492A-9046-A1A46A4ECAC6}"/>
              </a:ext>
            </a:extLst>
          </p:cNvPr>
          <p:cNvSpPr>
            <a:spLocks noGrp="1"/>
          </p:cNvSpPr>
          <p:nvPr>
            <p:ph type="subTitle" idx="1"/>
          </p:nvPr>
        </p:nvSpPr>
        <p:spPr>
          <a:xfrm>
            <a:off x="2890163" y="5753285"/>
            <a:ext cx="1733550" cy="590465"/>
          </a:xfrm>
          <a:noFill/>
        </p:spPr>
        <p:txBody>
          <a:bodyPr>
            <a:normAutofit/>
          </a:bodyPr>
          <a:lstStyle/>
          <a:p>
            <a:pPr algn="l"/>
            <a:r>
              <a:rPr lang="en-US" b="1" dirty="0"/>
              <a:t>Tucker, GA</a:t>
            </a:r>
            <a:endParaRPr lang="en-US" b="1"/>
          </a:p>
        </p:txBody>
      </p:sp>
      <p:pic>
        <p:nvPicPr>
          <p:cNvPr id="5" name="Picture 4" descr="An owl sitting on a branch&#10;&#10;Description automatically generated with medium confidence">
            <a:extLst>
              <a:ext uri="{FF2B5EF4-FFF2-40B4-BE49-F238E27FC236}">
                <a16:creationId xmlns:a16="http://schemas.microsoft.com/office/drawing/2014/main" id="{4CF2D96A-DF82-148F-50FB-4B5C38080F5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861" r="7230" b="-1"/>
          <a:stretch/>
        </p:blipFill>
        <p:spPr>
          <a:xfrm>
            <a:off x="5009505" y="10"/>
            <a:ext cx="7182495" cy="6857990"/>
          </a:xfrm>
          <a:prstGeom prst="rect">
            <a:avLst/>
          </a:prstGeom>
        </p:spPr>
      </p:pic>
    </p:spTree>
    <p:extLst>
      <p:ext uri="{BB962C8B-B14F-4D97-AF65-F5344CB8AC3E}">
        <p14:creationId xmlns:p14="http://schemas.microsoft.com/office/powerpoint/2010/main" val="285290177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arge group of people gathered outside&#10;&#10;Description automatically generated with low confidence">
            <a:extLst>
              <a:ext uri="{FF2B5EF4-FFF2-40B4-BE49-F238E27FC236}">
                <a16:creationId xmlns:a16="http://schemas.microsoft.com/office/drawing/2014/main" id="{556FACC5-16B1-1771-E148-E53FC0FBBF5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929" r="7540" b="-1"/>
          <a:stretch/>
        </p:blipFill>
        <p:spPr>
          <a:xfrm>
            <a:off x="20" y="431"/>
            <a:ext cx="8115280" cy="6408311"/>
          </a:xfrm>
          <a:prstGeom prst="rect">
            <a:avLst/>
          </a:prstGeom>
        </p:spPr>
      </p:pic>
      <p:sp>
        <p:nvSpPr>
          <p:cNvPr id="3" name="TextBox 2">
            <a:extLst>
              <a:ext uri="{FF2B5EF4-FFF2-40B4-BE49-F238E27FC236}">
                <a16:creationId xmlns:a16="http://schemas.microsoft.com/office/drawing/2014/main" id="{FFF29FB3-600B-1DBB-6576-7014085894C9}"/>
              </a:ext>
            </a:extLst>
          </p:cNvPr>
          <p:cNvSpPr txBox="1"/>
          <p:nvPr/>
        </p:nvSpPr>
        <p:spPr>
          <a:xfrm>
            <a:off x="8269355" y="955637"/>
            <a:ext cx="3551583" cy="4793410"/>
          </a:xfrm>
          <a:prstGeom prst="rect">
            <a:avLst/>
          </a:prstGeom>
        </p:spPr>
        <p:txBody>
          <a:bodyPr vert="horz" lIns="91440" tIns="45720" rIns="91440" bIns="45720" rtlCol="0">
            <a:noAutofit/>
          </a:bodyPr>
          <a:lstStyle/>
          <a:p>
            <a:pPr marL="114300" marR="0">
              <a:spcBef>
                <a:spcPts val="0"/>
              </a:spcBef>
            </a:pPr>
            <a:r>
              <a:rPr lang="en-US" sz="2600" b="1" dirty="0">
                <a:effectLst/>
              </a:rPr>
              <a:t>Call unto the way of thy Lord with wisdom and goodly exhortation and argue with them in a way that is best. Surely, thy Lord knows best who has strayed from HIS way; and HE also knows those who are rightly guided.</a:t>
            </a:r>
          </a:p>
          <a:p>
            <a:pPr marL="114300" marR="0" algn="r">
              <a:spcBef>
                <a:spcPts val="0"/>
              </a:spcBef>
            </a:pPr>
            <a:r>
              <a:rPr lang="en-US" sz="2200" b="1" dirty="0">
                <a:effectLst/>
              </a:rPr>
              <a:t>Islam, </a:t>
            </a:r>
          </a:p>
          <a:p>
            <a:pPr marL="114300" marR="0" algn="r">
              <a:spcBef>
                <a:spcPts val="0"/>
              </a:spcBef>
            </a:pPr>
            <a:r>
              <a:rPr lang="en-US" sz="2200" b="1" i="1" dirty="0">
                <a:effectLst/>
              </a:rPr>
              <a:t>Qur’án</a:t>
            </a:r>
            <a:r>
              <a:rPr lang="en-US" sz="2200" b="1" dirty="0">
                <a:effectLst/>
              </a:rPr>
              <a:t> 16: 126</a:t>
            </a: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61019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708FAB-3898-47A9-B05A-AB9ECBD9E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BB07CA4-A206-346E-C2AA-C611784C4D1B}"/>
              </a:ext>
            </a:extLst>
          </p:cNvPr>
          <p:cNvSpPr txBox="1"/>
          <p:nvPr/>
        </p:nvSpPr>
        <p:spPr>
          <a:xfrm>
            <a:off x="436226" y="732883"/>
            <a:ext cx="9717074" cy="1135674"/>
          </a:xfrm>
          <a:prstGeom prst="rect">
            <a:avLst/>
          </a:prstGeom>
        </p:spPr>
        <p:txBody>
          <a:bodyPr vert="horz" lIns="91440" tIns="45720" rIns="91440" bIns="45720" rtlCol="0" anchor="t">
            <a:noAutofit/>
          </a:bodyPr>
          <a:lstStyle/>
          <a:p>
            <a:pPr marL="114300">
              <a:lnSpc>
                <a:spcPct val="90000"/>
              </a:lnSpc>
              <a:spcAft>
                <a:spcPts val="600"/>
              </a:spcAft>
            </a:pPr>
            <a:r>
              <a:rPr lang="en-US" sz="2600" b="1" dirty="0">
                <a:effectLst/>
              </a:rPr>
              <a:t>     My Lord, bestow wisdom on me and join me with the righteous;</a:t>
            </a:r>
          </a:p>
          <a:p>
            <a:pPr marL="114300">
              <a:lnSpc>
                <a:spcPct val="90000"/>
              </a:lnSpc>
              <a:spcAft>
                <a:spcPts val="600"/>
              </a:spcAft>
            </a:pPr>
            <a:r>
              <a:rPr lang="en-US" sz="2600" b="1" dirty="0">
                <a:effectLst/>
              </a:rPr>
              <a:t>     And grant me true and lasting reputation among posterity;</a:t>
            </a:r>
            <a:endParaRPr lang="en-US" sz="2200" b="1" dirty="0">
              <a:effectLst/>
            </a:endParaRPr>
          </a:p>
        </p:txBody>
      </p:sp>
      <p:pic>
        <p:nvPicPr>
          <p:cNvPr id="4" name="Picture 3" descr="A person sitting at a table&#10;&#10;Description automatically generated with medium confidence">
            <a:extLst>
              <a:ext uri="{FF2B5EF4-FFF2-40B4-BE49-F238E27FC236}">
                <a16:creationId xmlns:a16="http://schemas.microsoft.com/office/drawing/2014/main" id="{4FF63F52-14A4-8793-AB54-EAEDE8EB7EE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3363" r="7239" b="1"/>
          <a:stretch/>
        </p:blipFill>
        <p:spPr>
          <a:xfrm>
            <a:off x="8006916" y="1612588"/>
            <a:ext cx="3748858" cy="3632824"/>
          </a:xfrm>
          <a:prstGeom prst="rect">
            <a:avLst/>
          </a:prstGeom>
        </p:spPr>
      </p:pic>
      <p:sp>
        <p:nvSpPr>
          <p:cNvPr id="12" name="Rectangle 11">
            <a:extLst>
              <a:ext uri="{FF2B5EF4-FFF2-40B4-BE49-F238E27FC236}">
                <a16:creationId xmlns:a16="http://schemas.microsoft.com/office/drawing/2014/main" id="{2E438CA0-CB4D-4C94-8C39-9C7FC9BB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B2C05E3-84E7-4957-95EF-B471CBF71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21C7F67-7D8D-79B0-A2C8-C826A086C893}"/>
              </a:ext>
            </a:extLst>
          </p:cNvPr>
          <p:cNvSpPr txBox="1"/>
          <p:nvPr/>
        </p:nvSpPr>
        <p:spPr>
          <a:xfrm>
            <a:off x="436226" y="1151190"/>
            <a:ext cx="7316582" cy="4459682"/>
          </a:xfrm>
          <a:prstGeom prst="rect">
            <a:avLst/>
          </a:prstGeom>
          <a:noFill/>
        </p:spPr>
        <p:txBody>
          <a:bodyPr wrap="square">
            <a:spAutoFit/>
          </a:bodyPr>
          <a:lstStyle/>
          <a:p>
            <a:pPr marL="114300">
              <a:lnSpc>
                <a:spcPct val="90000"/>
              </a:lnSpc>
              <a:spcAft>
                <a:spcPts val="600"/>
              </a:spcAft>
            </a:pPr>
            <a:endParaRPr lang="en-US" sz="2600" b="1" dirty="0">
              <a:effectLst/>
            </a:endParaRPr>
          </a:p>
          <a:p>
            <a:pPr marL="114300">
              <a:lnSpc>
                <a:spcPct val="90000"/>
              </a:lnSpc>
              <a:spcAft>
                <a:spcPts val="600"/>
              </a:spcAft>
            </a:pPr>
            <a:r>
              <a:rPr lang="en-US" sz="2600" b="1" dirty="0">
                <a:effectLst/>
              </a:rPr>
              <a:t>     And make me one of the heirs of the Garden of Bliss;</a:t>
            </a:r>
          </a:p>
          <a:p>
            <a:pPr marL="114300">
              <a:lnSpc>
                <a:spcPct val="90000"/>
              </a:lnSpc>
              <a:spcAft>
                <a:spcPts val="600"/>
              </a:spcAft>
            </a:pPr>
            <a:r>
              <a:rPr lang="en-US" sz="2600" b="1" dirty="0">
                <a:effectLst/>
              </a:rPr>
              <a:t>     And forgive my father, for he is of the erring ones;</a:t>
            </a:r>
          </a:p>
          <a:p>
            <a:pPr marL="114300">
              <a:lnSpc>
                <a:spcPct val="90000"/>
              </a:lnSpc>
              <a:spcAft>
                <a:spcPts val="600"/>
              </a:spcAft>
            </a:pPr>
            <a:r>
              <a:rPr lang="en-US" sz="2600" b="1" dirty="0">
                <a:effectLst/>
              </a:rPr>
              <a:t>     And disgrace me not on the day when they will be raised up,</a:t>
            </a:r>
          </a:p>
          <a:p>
            <a:pPr marL="114300">
              <a:lnSpc>
                <a:spcPct val="90000"/>
              </a:lnSpc>
              <a:spcAft>
                <a:spcPts val="600"/>
              </a:spcAft>
            </a:pPr>
            <a:r>
              <a:rPr lang="en-US" sz="2600" b="1" dirty="0">
                <a:effectLst/>
              </a:rPr>
              <a:t>     The day when wealth and sons shall not avail; </a:t>
            </a:r>
          </a:p>
          <a:p>
            <a:pPr marL="114300">
              <a:lnSpc>
                <a:spcPct val="90000"/>
              </a:lnSpc>
              <a:spcAft>
                <a:spcPts val="600"/>
              </a:spcAft>
            </a:pPr>
            <a:r>
              <a:rPr lang="en-US" sz="2600" b="1" dirty="0">
                <a:effectLst/>
              </a:rPr>
              <a:t>     Save him who comes to ALLAH with a sound heart. </a:t>
            </a:r>
          </a:p>
          <a:p>
            <a:pPr marL="114300" marR="0" algn="r">
              <a:lnSpc>
                <a:spcPct val="90000"/>
              </a:lnSpc>
              <a:spcBef>
                <a:spcPts val="0"/>
              </a:spcBef>
              <a:spcAft>
                <a:spcPts val="600"/>
              </a:spcAft>
            </a:pPr>
            <a:r>
              <a:rPr lang="en-US" sz="2200" b="1" dirty="0">
                <a:effectLst/>
              </a:rPr>
              <a:t>Islam, </a:t>
            </a:r>
            <a:r>
              <a:rPr lang="en-US" sz="2200" b="1" i="1" dirty="0">
                <a:effectLst/>
              </a:rPr>
              <a:t>Qur’án</a:t>
            </a:r>
            <a:r>
              <a:rPr lang="en-US" sz="2200" b="1" dirty="0">
                <a:effectLst/>
              </a:rPr>
              <a:t> 26: 84-90</a:t>
            </a:r>
          </a:p>
        </p:txBody>
      </p:sp>
    </p:spTree>
    <p:extLst>
      <p:ext uri="{BB962C8B-B14F-4D97-AF65-F5344CB8AC3E}">
        <p14:creationId xmlns:p14="http://schemas.microsoft.com/office/powerpoint/2010/main" val="328845186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appy family standing in front of a house">
            <a:extLst>
              <a:ext uri="{FF2B5EF4-FFF2-40B4-BE49-F238E27FC236}">
                <a16:creationId xmlns:a16="http://schemas.microsoft.com/office/drawing/2014/main" id="{94080910-90D1-0F42-58D9-94EB96B607A8}"/>
              </a:ext>
            </a:extLst>
          </p:cNvPr>
          <p:cNvPicPr>
            <a:picLocks noChangeAspect="1"/>
          </p:cNvPicPr>
          <p:nvPr/>
        </p:nvPicPr>
        <p:blipFill rotWithShape="1">
          <a:blip r:embed="rId2">
            <a:extLst>
              <a:ext uri="{28A0092B-C50C-407E-A947-70E740481C1C}">
                <a14:useLocalDpi xmlns:a14="http://schemas.microsoft.com/office/drawing/2010/main" val="0"/>
              </a:ext>
            </a:extLst>
          </a:blip>
          <a:srcRect l="14093" r="18393" b="-1"/>
          <a:stretch/>
        </p:blipFill>
        <p:spPr>
          <a:xfrm>
            <a:off x="1" y="10"/>
            <a:ext cx="6936390" cy="6857990"/>
          </a:xfrm>
          <a:prstGeom prst="rect">
            <a:avLst/>
          </a:prstGeom>
        </p:spPr>
      </p:pic>
      <p:sp>
        <p:nvSpPr>
          <p:cNvPr id="3" name="TextBox 2">
            <a:extLst>
              <a:ext uri="{FF2B5EF4-FFF2-40B4-BE49-F238E27FC236}">
                <a16:creationId xmlns:a16="http://schemas.microsoft.com/office/drawing/2014/main" id="{7FC153EA-E39C-A9C3-0159-6F6833C5D432}"/>
              </a:ext>
            </a:extLst>
          </p:cNvPr>
          <p:cNvSpPr txBox="1"/>
          <p:nvPr/>
        </p:nvSpPr>
        <p:spPr>
          <a:xfrm>
            <a:off x="7557398" y="1060542"/>
            <a:ext cx="4010545" cy="4736916"/>
          </a:xfrm>
          <a:prstGeom prst="rect">
            <a:avLst/>
          </a:prstGeom>
        </p:spPr>
        <p:txBody>
          <a:bodyPr vert="horz" lIns="91440" tIns="45720" rIns="91440" bIns="45720" rtlCol="0">
            <a:noAutofit/>
          </a:bodyPr>
          <a:lstStyle/>
          <a:p>
            <a:pPr marR="0">
              <a:lnSpc>
                <a:spcPct val="90000"/>
              </a:lnSpc>
              <a:spcBef>
                <a:spcPts val="0"/>
              </a:spcBef>
              <a:spcAft>
                <a:spcPts val="800"/>
              </a:spcAft>
              <a:tabLst>
                <a:tab pos="5943600" algn="r"/>
              </a:tabLst>
            </a:pPr>
            <a:r>
              <a:rPr lang="en-US" sz="2400" b="1" dirty="0">
                <a:effectLst/>
              </a:rPr>
              <a:t>Above all else, the greatest gift and the most wondrous blessing hath ever been and will continue to be wisdom. It is man’s unfailing Protector. It aideth him and strengtheneth him. Wisdom is God’s Emissary and the Revealer of His Name the Omniscient. Through it the loftiness of man’s station is made manifest and evident. </a:t>
            </a:r>
            <a:endParaRPr lang="en-US" sz="2400" dirty="0">
              <a:effectLst/>
            </a:endParaRPr>
          </a:p>
          <a:p>
            <a:pPr algn="r">
              <a:lnSpc>
                <a:spcPct val="90000"/>
              </a:lnSpc>
            </a:pPr>
            <a:r>
              <a:rPr lang="en-US" sz="2000" b="1" dirty="0">
                <a:effectLst/>
              </a:rPr>
              <a:t>Bahá’i, Bahá’u’lláh</a:t>
            </a:r>
            <a:r>
              <a:rPr lang="en-US" sz="2000" b="1" i="1" dirty="0">
                <a:effectLst/>
              </a:rPr>
              <a:t>, Tablets of Bahá’u’lláh</a:t>
            </a:r>
            <a:r>
              <a:rPr lang="en-US" sz="2000" b="1" dirty="0">
                <a:effectLst/>
              </a:rPr>
              <a:t>, p. 66</a:t>
            </a:r>
            <a:endParaRPr lang="en-US" sz="2000" dirty="0"/>
          </a:p>
        </p:txBody>
      </p:sp>
    </p:spTree>
    <p:extLst>
      <p:ext uri="{BB962C8B-B14F-4D97-AF65-F5344CB8AC3E}">
        <p14:creationId xmlns:p14="http://schemas.microsoft.com/office/powerpoint/2010/main" val="3411067829"/>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BA992C9-58BC-B9F3-8106-5D015109D98F}"/>
              </a:ext>
            </a:extLst>
          </p:cNvPr>
          <p:cNvSpPr txBox="1"/>
          <p:nvPr/>
        </p:nvSpPr>
        <p:spPr>
          <a:xfrm>
            <a:off x="478883" y="2807208"/>
            <a:ext cx="3979164" cy="3410712"/>
          </a:xfrm>
          <a:prstGeom prst="rect">
            <a:avLst/>
          </a:prstGeom>
        </p:spPr>
        <p:txBody>
          <a:bodyPr vert="horz" lIns="91440" tIns="45720" rIns="91440" bIns="45720" rtlCol="0" anchor="t">
            <a:normAutofit/>
          </a:bodyPr>
          <a:lstStyle/>
          <a:p>
            <a:pPr marR="0">
              <a:lnSpc>
                <a:spcPct val="90000"/>
              </a:lnSpc>
              <a:spcBef>
                <a:spcPts val="0"/>
              </a:spcBef>
              <a:spcAft>
                <a:spcPts val="800"/>
              </a:spcAft>
              <a:tabLst>
                <a:tab pos="5943600" algn="r"/>
              </a:tabLst>
            </a:pPr>
            <a:r>
              <a:rPr lang="en-US" sz="2800" b="1" dirty="0">
                <a:effectLst/>
              </a:rPr>
              <a:t>The essence of wisdom is the fear of God, the dread of His scourge and punishment, and the apprehension of His justice and decree.</a:t>
            </a:r>
            <a:endParaRPr lang="en-US" sz="2800" dirty="0">
              <a:effectLst/>
            </a:endParaRPr>
          </a:p>
          <a:p>
            <a:pPr marR="0" algn="r">
              <a:lnSpc>
                <a:spcPct val="90000"/>
              </a:lnSpc>
              <a:spcBef>
                <a:spcPts val="0"/>
              </a:spcBef>
              <a:spcAft>
                <a:spcPts val="0"/>
              </a:spcAft>
              <a:tabLst>
                <a:tab pos="5943600" algn="r"/>
              </a:tabLst>
            </a:pPr>
            <a:r>
              <a:rPr lang="en-US" sz="2400" b="1" dirty="0">
                <a:effectLst/>
              </a:rPr>
              <a:t>Bahá’i, Bahá’u’lláh</a:t>
            </a:r>
            <a:r>
              <a:rPr lang="en-US" sz="2400" b="1" i="1" dirty="0">
                <a:effectLst/>
              </a:rPr>
              <a:t>, </a:t>
            </a:r>
            <a:endParaRPr lang="en-US" sz="2400" dirty="0">
              <a:effectLst/>
            </a:endParaRPr>
          </a:p>
          <a:p>
            <a:pPr marR="0" algn="r">
              <a:lnSpc>
                <a:spcPct val="90000"/>
              </a:lnSpc>
              <a:spcBef>
                <a:spcPts val="0"/>
              </a:spcBef>
              <a:spcAft>
                <a:spcPts val="0"/>
              </a:spcAft>
              <a:tabLst>
                <a:tab pos="5943600" algn="r"/>
              </a:tabLst>
            </a:pPr>
            <a:r>
              <a:rPr lang="en-US" sz="2400" b="1" i="1" dirty="0">
                <a:effectLst/>
              </a:rPr>
              <a:t>Tablets of Bahá’u’lláh</a:t>
            </a:r>
            <a:r>
              <a:rPr lang="en-US" sz="2400" b="1" dirty="0">
                <a:effectLst/>
              </a:rPr>
              <a:t>, p. 155</a:t>
            </a:r>
            <a:endParaRPr lang="en-US" sz="2400" dirty="0">
              <a:effectLst/>
            </a:endParaRPr>
          </a:p>
        </p:txBody>
      </p:sp>
      <p:pic>
        <p:nvPicPr>
          <p:cNvPr id="4" name="Picture 3" descr="A picture containing sunset, water, sun, silhouette&#10;&#10;Description automatically generated">
            <a:extLst>
              <a:ext uri="{FF2B5EF4-FFF2-40B4-BE49-F238E27FC236}">
                <a16:creationId xmlns:a16="http://schemas.microsoft.com/office/drawing/2014/main" id="{C544499C-6B8B-5C8E-1995-B3541C5C7F2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36929" y="640080"/>
            <a:ext cx="6338454" cy="5577840"/>
          </a:xfrm>
          <a:prstGeom prst="rect">
            <a:avLst/>
          </a:prstGeom>
        </p:spPr>
      </p:pic>
    </p:spTree>
    <p:extLst>
      <p:ext uri="{BB962C8B-B14F-4D97-AF65-F5344CB8AC3E}">
        <p14:creationId xmlns:p14="http://schemas.microsoft.com/office/powerpoint/2010/main" val="145239348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D13614-3DB1-CAFC-D714-8D70FB918932}"/>
              </a:ext>
            </a:extLst>
          </p:cNvPr>
          <p:cNvSpPr txBox="1"/>
          <p:nvPr/>
        </p:nvSpPr>
        <p:spPr>
          <a:xfrm>
            <a:off x="1841754" y="3626930"/>
            <a:ext cx="8921496" cy="2800638"/>
          </a:xfrm>
          <a:prstGeom prst="rect">
            <a:avLst/>
          </a:prstGeom>
          <a:noFill/>
        </p:spPr>
        <p:txBody>
          <a:bodyPr wrap="square">
            <a:spAutoFit/>
          </a:bodyPr>
          <a:lstStyle/>
          <a:p>
            <a:pPr marL="0" marR="0">
              <a:lnSpc>
                <a:spcPct val="107000"/>
              </a:lnSpc>
              <a:spcBef>
                <a:spcPts val="0"/>
              </a:spcBef>
              <a:spcAft>
                <a:spcPts val="800"/>
              </a:spcAft>
              <a:tabLst>
                <a:tab pos="5943600" algn="r"/>
              </a:tabLst>
            </a:pPr>
            <a:r>
              <a:rPr lang="en-US" sz="2800" b="1" dirty="0">
                <a:effectLst/>
                <a:latin typeface="Arial" panose="020B0604020202020204" pitchFamily="34" charset="0"/>
                <a:ea typeface="Calibri" panose="020F0502020204030204" pitchFamily="34" charset="0"/>
              </a:rPr>
              <a:t>The heaven of divine wisdom is illumined with the two luminaries of consultation and compassion and the canopy of world order is upraised upon the two pillars of reward and punishment.</a:t>
            </a:r>
            <a:endParaRPr lang="en-US" sz="2800" dirty="0">
              <a:effectLst/>
              <a:latin typeface="Arial" panose="020B0604020202020204" pitchFamily="34" charset="0"/>
              <a:ea typeface="Calibri" panose="020F0502020204030204" pitchFamily="34" charset="0"/>
            </a:endParaRPr>
          </a:p>
          <a:p>
            <a:pPr marL="0" marR="0" algn="r">
              <a:lnSpc>
                <a:spcPct val="107000"/>
              </a:lnSpc>
              <a:spcBef>
                <a:spcPts val="0"/>
              </a:spcBef>
              <a:spcAft>
                <a:spcPts val="0"/>
              </a:spcAft>
              <a:tabLst>
                <a:tab pos="5943600" algn="r"/>
              </a:tabLst>
            </a:pPr>
            <a:r>
              <a:rPr lang="en-US" sz="2400" b="1" dirty="0">
                <a:effectLst/>
                <a:latin typeface="Arial" panose="020B0604020202020204" pitchFamily="34" charset="0"/>
                <a:ea typeface="Calibri" panose="020F0502020204030204" pitchFamily="34" charset="0"/>
              </a:rPr>
              <a:t>Bahá’i, Bahá’u’lláh</a:t>
            </a:r>
            <a:r>
              <a:rPr lang="en-US" sz="2400" b="1" i="1" dirty="0">
                <a:effectLst/>
                <a:latin typeface="Arial" panose="020B0604020202020204" pitchFamily="34" charset="0"/>
                <a:ea typeface="Calibri" panose="020F0502020204030204" pitchFamily="34" charset="0"/>
              </a:rPr>
              <a:t>, </a:t>
            </a:r>
            <a:endParaRPr lang="en-US" sz="2400" dirty="0">
              <a:effectLst/>
              <a:latin typeface="Arial" panose="020B0604020202020204" pitchFamily="34" charset="0"/>
              <a:ea typeface="Calibri" panose="020F0502020204030204" pitchFamily="34" charset="0"/>
            </a:endParaRPr>
          </a:p>
          <a:p>
            <a:pPr marL="0" marR="0" algn="r">
              <a:lnSpc>
                <a:spcPct val="107000"/>
              </a:lnSpc>
              <a:spcBef>
                <a:spcPts val="0"/>
              </a:spcBef>
              <a:spcAft>
                <a:spcPts val="0"/>
              </a:spcAft>
              <a:tabLst>
                <a:tab pos="5943600" algn="r"/>
              </a:tabLst>
            </a:pPr>
            <a:r>
              <a:rPr lang="en-US" sz="2400" b="1" i="1" dirty="0">
                <a:effectLst/>
                <a:latin typeface="Arial" panose="020B0604020202020204" pitchFamily="34" charset="0"/>
                <a:ea typeface="Calibri" panose="020F0502020204030204" pitchFamily="34" charset="0"/>
              </a:rPr>
              <a:t>Tablets of Bahá’u’lláh</a:t>
            </a:r>
            <a:r>
              <a:rPr lang="en-US" sz="2400" b="1" dirty="0">
                <a:effectLst/>
                <a:latin typeface="Arial" panose="020B0604020202020204" pitchFamily="34" charset="0"/>
                <a:ea typeface="Calibri" panose="020F0502020204030204" pitchFamily="34" charset="0"/>
              </a:rPr>
              <a:t>, p.126</a:t>
            </a:r>
            <a:endParaRPr lang="en-US" sz="2400" dirty="0">
              <a:effectLst/>
              <a:latin typeface="Arial" panose="020B0604020202020204" pitchFamily="34" charset="0"/>
              <a:ea typeface="Calibri" panose="020F0502020204030204" pitchFamily="34" charset="0"/>
            </a:endParaRPr>
          </a:p>
        </p:txBody>
      </p:sp>
      <p:pic>
        <p:nvPicPr>
          <p:cNvPr id="4" name="Picture 3" descr="A picture containing sky, outdoor, bicycle, clouds&#10;&#10;Description automatically generated">
            <a:extLst>
              <a:ext uri="{FF2B5EF4-FFF2-40B4-BE49-F238E27FC236}">
                <a16:creationId xmlns:a16="http://schemas.microsoft.com/office/drawing/2014/main" id="{99BAD06F-F7F6-EBBA-3EB2-6202F71DC91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22986" y="0"/>
            <a:ext cx="4843260" cy="3231070"/>
          </a:xfrm>
          <a:prstGeom prst="rect">
            <a:avLst/>
          </a:prstGeom>
        </p:spPr>
      </p:pic>
      <p:pic>
        <p:nvPicPr>
          <p:cNvPr id="6" name="Picture 5" descr="A picture containing person, indoor, child&#10;&#10;Description automatically generated">
            <a:extLst>
              <a:ext uri="{FF2B5EF4-FFF2-40B4-BE49-F238E27FC236}">
                <a16:creationId xmlns:a16="http://schemas.microsoft.com/office/drawing/2014/main" id="{55C80A04-5F1C-19A2-53A9-8C1E620957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3199" y="0"/>
            <a:ext cx="4615815" cy="3231071"/>
          </a:xfrm>
          <a:prstGeom prst="rect">
            <a:avLst/>
          </a:prstGeom>
        </p:spPr>
      </p:pic>
    </p:spTree>
    <p:extLst>
      <p:ext uri="{BB962C8B-B14F-4D97-AF65-F5344CB8AC3E}">
        <p14:creationId xmlns:p14="http://schemas.microsoft.com/office/powerpoint/2010/main" val="212627280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42CE1F-3B38-484A-0860-5143CFC8F85B}"/>
              </a:ext>
            </a:extLst>
          </p:cNvPr>
          <p:cNvSpPr txBox="1"/>
          <p:nvPr/>
        </p:nvSpPr>
        <p:spPr>
          <a:xfrm>
            <a:off x="2641600" y="5874645"/>
            <a:ext cx="6705600" cy="461665"/>
          </a:xfrm>
          <a:prstGeom prst="rect">
            <a:avLst/>
          </a:prstGeom>
          <a:noFill/>
        </p:spPr>
        <p:txBody>
          <a:bodyPr wrap="square">
            <a:spAutoFit/>
          </a:bodyPr>
          <a:lstStyle/>
          <a:p>
            <a:r>
              <a:rPr lang="en-US" sz="2400" b="1" dirty="0">
                <a:hlinkClick r:id="rId3"/>
              </a:rPr>
              <a:t>https://www.youtube.com/watch?v=TQ80C7i10EM</a:t>
            </a:r>
            <a:r>
              <a:rPr lang="en-US" sz="2400" b="1" dirty="0"/>
              <a:t> </a:t>
            </a:r>
          </a:p>
        </p:txBody>
      </p:sp>
      <p:pic>
        <p:nvPicPr>
          <p:cNvPr id="6" name="Online Media 5" title="The Beginning of Wisdom | Powerful Worship Song Inspired by Proverbs 9:10">
            <a:hlinkClick r:id="" action="ppaction://media"/>
            <a:extLst>
              <a:ext uri="{FF2B5EF4-FFF2-40B4-BE49-F238E27FC236}">
                <a16:creationId xmlns:a16="http://schemas.microsoft.com/office/drawing/2014/main" id="{DC99A2D3-56B0-DD29-118F-9C1ADEEA925E}"/>
              </a:ext>
            </a:extLst>
          </p:cNvPr>
          <p:cNvPicPr>
            <a:picLocks noRot="1" noChangeAspect="1"/>
          </p:cNvPicPr>
          <p:nvPr>
            <a:videoFile r:link="rId1"/>
          </p:nvPr>
        </p:nvPicPr>
        <p:blipFill>
          <a:blip r:embed="rId4"/>
          <a:stretch>
            <a:fillRect/>
          </a:stretch>
        </p:blipFill>
        <p:spPr>
          <a:xfrm>
            <a:off x="1416231" y="361245"/>
            <a:ext cx="9359538" cy="5288139"/>
          </a:xfrm>
          <a:prstGeom prst="rect">
            <a:avLst/>
          </a:prstGeom>
        </p:spPr>
      </p:pic>
    </p:spTree>
    <p:extLst>
      <p:ext uri="{BB962C8B-B14F-4D97-AF65-F5344CB8AC3E}">
        <p14:creationId xmlns:p14="http://schemas.microsoft.com/office/powerpoint/2010/main" val="167292663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AEB071-7578-1E22-AB60-D0DF952E10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311" y="318911"/>
            <a:ext cx="9979378" cy="5613400"/>
          </a:xfrm>
          <a:prstGeom prst="rect">
            <a:avLst/>
          </a:prstGeom>
        </p:spPr>
      </p:pic>
      <p:sp>
        <p:nvSpPr>
          <p:cNvPr id="6" name="TextBox 5">
            <a:extLst>
              <a:ext uri="{FF2B5EF4-FFF2-40B4-BE49-F238E27FC236}">
                <a16:creationId xmlns:a16="http://schemas.microsoft.com/office/drawing/2014/main" id="{807AA0F2-751B-E5AA-7781-D1E700FA589A}"/>
              </a:ext>
            </a:extLst>
          </p:cNvPr>
          <p:cNvSpPr txBox="1"/>
          <p:nvPr/>
        </p:nvSpPr>
        <p:spPr>
          <a:xfrm>
            <a:off x="2751666" y="6118578"/>
            <a:ext cx="6688667" cy="461665"/>
          </a:xfrm>
          <a:prstGeom prst="rect">
            <a:avLst/>
          </a:prstGeom>
          <a:noFill/>
        </p:spPr>
        <p:txBody>
          <a:bodyPr wrap="square">
            <a:spAutoFit/>
          </a:bodyPr>
          <a:lstStyle/>
          <a:p>
            <a:r>
              <a:rPr lang="en-US" sz="2400" b="1" dirty="0">
                <a:hlinkClick r:id="rId3"/>
              </a:rPr>
              <a:t>https://www.youtube.com/watch?v=uSrfckAQI3M</a:t>
            </a:r>
            <a:r>
              <a:rPr lang="en-US" sz="2400" b="1" dirty="0"/>
              <a:t> </a:t>
            </a:r>
          </a:p>
        </p:txBody>
      </p:sp>
    </p:spTree>
    <p:extLst>
      <p:ext uri="{BB962C8B-B14F-4D97-AF65-F5344CB8AC3E}">
        <p14:creationId xmlns:p14="http://schemas.microsoft.com/office/powerpoint/2010/main" val="25653115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F036F1D-ED5C-6F17-D613-E4B314BA9E5C}"/>
              </a:ext>
            </a:extLst>
          </p:cNvPr>
          <p:cNvSpPr txBox="1"/>
          <p:nvPr/>
        </p:nvSpPr>
        <p:spPr>
          <a:xfrm>
            <a:off x="2686755" y="5620646"/>
            <a:ext cx="6818489" cy="461665"/>
          </a:xfrm>
          <a:prstGeom prst="rect">
            <a:avLst/>
          </a:prstGeom>
          <a:noFill/>
        </p:spPr>
        <p:txBody>
          <a:bodyPr wrap="square">
            <a:spAutoFit/>
          </a:bodyPr>
          <a:lstStyle/>
          <a:p>
            <a:r>
              <a:rPr lang="en-US" sz="2400" b="1" dirty="0">
                <a:hlinkClick r:id="rId3"/>
              </a:rPr>
              <a:t>https://www.youtube.com/watch?v=L69BNAg3D9o</a:t>
            </a:r>
            <a:r>
              <a:rPr lang="en-US" sz="2400" b="1" dirty="0"/>
              <a:t>  </a:t>
            </a:r>
          </a:p>
        </p:txBody>
      </p:sp>
      <p:pic>
        <p:nvPicPr>
          <p:cNvPr id="5" name="Online Media 4" title="The Quintessence of Knowledge Bahá'í Song">
            <a:hlinkClick r:id="" action="ppaction://media"/>
            <a:extLst>
              <a:ext uri="{FF2B5EF4-FFF2-40B4-BE49-F238E27FC236}">
                <a16:creationId xmlns:a16="http://schemas.microsoft.com/office/drawing/2014/main" id="{A2E9D1FF-0FC2-2FC4-37E2-1DBF8BA388DE}"/>
              </a:ext>
            </a:extLst>
          </p:cNvPr>
          <p:cNvPicPr>
            <a:picLocks noRot="1" noChangeAspect="1"/>
          </p:cNvPicPr>
          <p:nvPr>
            <a:videoFile r:link="rId1"/>
          </p:nvPr>
        </p:nvPicPr>
        <p:blipFill>
          <a:blip r:embed="rId4"/>
          <a:stretch>
            <a:fillRect/>
          </a:stretch>
        </p:blipFill>
        <p:spPr>
          <a:xfrm>
            <a:off x="1621029" y="293510"/>
            <a:ext cx="8949942" cy="5056717"/>
          </a:xfrm>
          <a:prstGeom prst="rect">
            <a:avLst/>
          </a:prstGeom>
        </p:spPr>
      </p:pic>
    </p:spTree>
    <p:extLst>
      <p:ext uri="{BB962C8B-B14F-4D97-AF65-F5344CB8AC3E}">
        <p14:creationId xmlns:p14="http://schemas.microsoft.com/office/powerpoint/2010/main" val="345451691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37BC84F0-BF9A-027E-2C1E-A098E199C3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8625" y="0"/>
            <a:ext cx="4654751" cy="6857999"/>
          </a:xfrm>
          <a:prstGeom prst="rect">
            <a:avLst/>
          </a:prstGeom>
        </p:spPr>
      </p:pic>
    </p:spTree>
    <p:extLst>
      <p:ext uri="{BB962C8B-B14F-4D97-AF65-F5344CB8AC3E}">
        <p14:creationId xmlns:p14="http://schemas.microsoft.com/office/powerpoint/2010/main" val="206031141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building, outdoor, night&#10;&#10;Description automatically generated">
            <a:extLst>
              <a:ext uri="{FF2B5EF4-FFF2-40B4-BE49-F238E27FC236}">
                <a16:creationId xmlns:a16="http://schemas.microsoft.com/office/drawing/2014/main" id="{3077EB0D-997D-F8DA-5956-38992D73C6C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787" r="-2" b="-2"/>
          <a:stretch/>
        </p:blipFill>
        <p:spPr>
          <a:xfrm>
            <a:off x="20" y="431"/>
            <a:ext cx="8115280" cy="6408311"/>
          </a:xfrm>
          <a:prstGeom prst="rect">
            <a:avLst/>
          </a:prstGeom>
        </p:spPr>
      </p:pic>
      <p:sp>
        <p:nvSpPr>
          <p:cNvPr id="3" name="TextBox 2">
            <a:extLst>
              <a:ext uri="{FF2B5EF4-FFF2-40B4-BE49-F238E27FC236}">
                <a16:creationId xmlns:a16="http://schemas.microsoft.com/office/drawing/2014/main" id="{9505B05E-3B33-4891-417E-300D0A15A73C}"/>
              </a:ext>
            </a:extLst>
          </p:cNvPr>
          <p:cNvSpPr txBox="1"/>
          <p:nvPr/>
        </p:nvSpPr>
        <p:spPr>
          <a:xfrm>
            <a:off x="8536614" y="967596"/>
            <a:ext cx="3234068" cy="4473551"/>
          </a:xfrm>
          <a:prstGeom prst="rect">
            <a:avLst/>
          </a:prstGeom>
        </p:spPr>
        <p:txBody>
          <a:bodyPr vert="horz" lIns="91440" tIns="45720" rIns="91440" bIns="45720" rtlCol="0">
            <a:noAutofit/>
          </a:bodyPr>
          <a:lstStyle/>
          <a:p>
            <a:pPr marR="0">
              <a:lnSpc>
                <a:spcPct val="90000"/>
              </a:lnSpc>
              <a:spcBef>
                <a:spcPts val="0"/>
              </a:spcBef>
              <a:spcAft>
                <a:spcPts val="800"/>
              </a:spcAft>
              <a:tabLst>
                <a:tab pos="5943600" algn="r"/>
              </a:tabLst>
            </a:pPr>
            <a:r>
              <a:rPr lang="en-US" sz="2600" b="1" dirty="0">
                <a:effectLst/>
              </a:rPr>
              <a:t>The foolish run after outward pleasures and fall into the snares of vast-embracing death. But the wise have found immortality, and do not seek the Eternal in things that pass away.</a:t>
            </a:r>
          </a:p>
          <a:p>
            <a:pPr marR="0" algn="r">
              <a:lnSpc>
                <a:spcPct val="90000"/>
              </a:lnSpc>
              <a:spcBef>
                <a:spcPts val="0"/>
              </a:spcBef>
              <a:spcAft>
                <a:spcPts val="0"/>
              </a:spcAft>
              <a:tabLst>
                <a:tab pos="5943600" algn="r"/>
              </a:tabLst>
            </a:pPr>
            <a:r>
              <a:rPr lang="en-US" sz="2200" b="1" dirty="0">
                <a:effectLst/>
              </a:rPr>
              <a:t>Hinduism, </a:t>
            </a:r>
          </a:p>
          <a:p>
            <a:pPr marR="0" algn="r">
              <a:lnSpc>
                <a:spcPct val="90000"/>
              </a:lnSpc>
              <a:spcBef>
                <a:spcPts val="0"/>
              </a:spcBef>
              <a:spcAft>
                <a:spcPts val="0"/>
              </a:spcAft>
              <a:tabLst>
                <a:tab pos="5943600" algn="r"/>
              </a:tabLst>
            </a:pPr>
            <a:r>
              <a:rPr lang="en-US" sz="2200" b="1" i="1" dirty="0">
                <a:effectLst/>
              </a:rPr>
              <a:t>Katha Upanishad</a:t>
            </a:r>
            <a:r>
              <a:rPr lang="en-US" sz="2200" b="1" dirty="0">
                <a:effectLst/>
              </a:rPr>
              <a:t> 4: 2 </a:t>
            </a:r>
          </a:p>
        </p:txBody>
      </p:sp>
      <p:sp>
        <p:nvSpPr>
          <p:cNvPr id="14" name="Rectangle 13">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908661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96875B4-8B09-A1B2-BC43-7C0DF691110B}"/>
              </a:ext>
            </a:extLst>
          </p:cNvPr>
          <p:cNvSpPr txBox="1"/>
          <p:nvPr/>
        </p:nvSpPr>
        <p:spPr>
          <a:xfrm>
            <a:off x="534057" y="2899404"/>
            <a:ext cx="4243589" cy="3320668"/>
          </a:xfrm>
          <a:prstGeom prst="rect">
            <a:avLst/>
          </a:prstGeom>
        </p:spPr>
        <p:txBody>
          <a:bodyPr vert="horz" lIns="91440" tIns="45720" rIns="91440" bIns="45720" rtlCol="0">
            <a:normAutofit/>
          </a:bodyPr>
          <a:lstStyle/>
          <a:p>
            <a:pPr marR="0">
              <a:lnSpc>
                <a:spcPct val="90000"/>
              </a:lnSpc>
              <a:spcBef>
                <a:spcPts val="0"/>
              </a:spcBef>
              <a:spcAft>
                <a:spcPts val="800"/>
              </a:spcAft>
              <a:tabLst>
                <a:tab pos="5943600" algn="r"/>
              </a:tabLst>
            </a:pPr>
            <a:r>
              <a:rPr lang="en-US" sz="2800" b="1" dirty="0">
                <a:effectLst/>
              </a:rPr>
              <a:t>He who is without affection on any side, who does not rejoice or loathe as he obtains good or evil, his intelligence is firmly set (in wisdom).</a:t>
            </a:r>
            <a:endParaRPr lang="en-US" sz="2800" dirty="0">
              <a:effectLst/>
            </a:endParaRPr>
          </a:p>
          <a:p>
            <a:pPr marR="0" algn="r">
              <a:lnSpc>
                <a:spcPct val="90000"/>
              </a:lnSpc>
              <a:spcBef>
                <a:spcPts val="0"/>
              </a:spcBef>
              <a:spcAft>
                <a:spcPts val="0"/>
              </a:spcAft>
              <a:tabLst>
                <a:tab pos="5943600" algn="r"/>
              </a:tabLst>
            </a:pPr>
            <a:r>
              <a:rPr lang="en-US" sz="2400" b="1" dirty="0">
                <a:effectLst/>
              </a:rPr>
              <a:t>Hinduism, </a:t>
            </a:r>
          </a:p>
          <a:p>
            <a:pPr marR="0" algn="r">
              <a:lnSpc>
                <a:spcPct val="90000"/>
              </a:lnSpc>
              <a:spcBef>
                <a:spcPts val="0"/>
              </a:spcBef>
              <a:spcAft>
                <a:spcPts val="0"/>
              </a:spcAft>
              <a:tabLst>
                <a:tab pos="5943600" algn="r"/>
              </a:tabLst>
            </a:pPr>
            <a:r>
              <a:rPr lang="en-US" sz="2400" b="1" i="1" dirty="0">
                <a:effectLst/>
              </a:rPr>
              <a:t>Bhagavad Gita</a:t>
            </a:r>
            <a:r>
              <a:rPr lang="en-US" sz="2400" b="1" dirty="0">
                <a:effectLst/>
              </a:rPr>
              <a:t> 2: 57 </a:t>
            </a:r>
            <a:endParaRPr lang="en-US" sz="2400" dirty="0">
              <a:effectLst/>
            </a:endParaRPr>
          </a:p>
        </p:txBody>
      </p:sp>
      <p:pic>
        <p:nvPicPr>
          <p:cNvPr id="4" name="Picture 3" descr="A picture containing person, wall, indoor, crowd&#10;&#10;Description automatically generated">
            <a:extLst>
              <a:ext uri="{FF2B5EF4-FFF2-40B4-BE49-F238E27FC236}">
                <a16:creationId xmlns:a16="http://schemas.microsoft.com/office/drawing/2014/main" id="{258A0846-F518-DB73-9627-B48DB087568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9940"/>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12290654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ky, outdoor, nature, beach&#10;&#10;Description automatically generated">
            <a:extLst>
              <a:ext uri="{FF2B5EF4-FFF2-40B4-BE49-F238E27FC236}">
                <a16:creationId xmlns:a16="http://schemas.microsoft.com/office/drawing/2014/main" id="{CCAD38E8-9BA4-EBD1-B641-AF4CD2FDFF5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811" r="5162" b="1"/>
          <a:stretch/>
        </p:blipFill>
        <p:spPr>
          <a:xfrm>
            <a:off x="20" y="431"/>
            <a:ext cx="8115280" cy="6408311"/>
          </a:xfrm>
          <a:prstGeom prst="rect">
            <a:avLst/>
          </a:prstGeom>
        </p:spPr>
      </p:pic>
      <p:sp>
        <p:nvSpPr>
          <p:cNvPr id="3" name="TextBox 2">
            <a:extLst>
              <a:ext uri="{FF2B5EF4-FFF2-40B4-BE49-F238E27FC236}">
                <a16:creationId xmlns:a16="http://schemas.microsoft.com/office/drawing/2014/main" id="{5E1C548B-747A-5DC9-0FA3-1D0F27E1A066}"/>
              </a:ext>
            </a:extLst>
          </p:cNvPr>
          <p:cNvSpPr txBox="1"/>
          <p:nvPr/>
        </p:nvSpPr>
        <p:spPr>
          <a:xfrm>
            <a:off x="8330232" y="1470979"/>
            <a:ext cx="3646833" cy="3467214"/>
          </a:xfrm>
          <a:prstGeom prst="rect">
            <a:avLst/>
          </a:prstGeom>
        </p:spPr>
        <p:txBody>
          <a:bodyPr vert="horz" lIns="91440" tIns="45720" rIns="91440" bIns="45720" rtlCol="0">
            <a:noAutofit/>
          </a:bodyPr>
          <a:lstStyle/>
          <a:p>
            <a:pPr marR="0">
              <a:lnSpc>
                <a:spcPct val="90000"/>
              </a:lnSpc>
              <a:spcBef>
                <a:spcPts val="0"/>
              </a:spcBef>
              <a:spcAft>
                <a:spcPts val="800"/>
              </a:spcAft>
              <a:tabLst>
                <a:tab pos="5943600" algn="r"/>
              </a:tabLst>
            </a:pPr>
            <a:r>
              <a:rPr lang="en-US" sz="2600" b="1" dirty="0">
                <a:effectLst/>
              </a:rPr>
              <a:t>My son, attend unto my wisdom; incline thine ear to my understanding; That thou mayest preserve discretion, and that thy lips may keep knowledge. </a:t>
            </a:r>
            <a:endParaRPr lang="en-US" sz="2600" dirty="0">
              <a:effectLst/>
            </a:endParaRPr>
          </a:p>
          <a:p>
            <a:pPr marR="0" algn="r">
              <a:lnSpc>
                <a:spcPct val="90000"/>
              </a:lnSpc>
              <a:spcBef>
                <a:spcPts val="0"/>
              </a:spcBef>
              <a:spcAft>
                <a:spcPts val="0"/>
              </a:spcAft>
              <a:tabLst>
                <a:tab pos="5943600" algn="r"/>
              </a:tabLst>
            </a:pPr>
            <a:r>
              <a:rPr lang="en-US" sz="2200" b="1" dirty="0">
                <a:effectLst/>
              </a:rPr>
              <a:t>Judaism, </a:t>
            </a:r>
            <a:r>
              <a:rPr lang="en-US" sz="2200" b="1" i="1" dirty="0">
                <a:effectLst/>
              </a:rPr>
              <a:t>Misheli </a:t>
            </a:r>
          </a:p>
          <a:p>
            <a:pPr marR="0" algn="r">
              <a:lnSpc>
                <a:spcPct val="90000"/>
              </a:lnSpc>
              <a:spcBef>
                <a:spcPts val="0"/>
              </a:spcBef>
              <a:spcAft>
                <a:spcPts val="0"/>
              </a:spcAft>
              <a:tabLst>
                <a:tab pos="5943600" algn="r"/>
              </a:tabLst>
            </a:pPr>
            <a:r>
              <a:rPr lang="en-US" sz="2200" b="1" dirty="0">
                <a:effectLst/>
              </a:rPr>
              <a:t>(</a:t>
            </a:r>
            <a:r>
              <a:rPr lang="en-US" sz="2200" b="1" i="1" dirty="0">
                <a:effectLst/>
              </a:rPr>
              <a:t>Proverbs</a:t>
            </a:r>
            <a:r>
              <a:rPr lang="en-US" sz="2200" b="1" dirty="0">
                <a:effectLst/>
              </a:rPr>
              <a:t>) 5: 1-2</a:t>
            </a:r>
            <a:endParaRPr lang="en-US" sz="2200" dirty="0">
              <a:effectLst/>
            </a:endParaRPr>
          </a:p>
        </p:txBody>
      </p:sp>
      <p:sp>
        <p:nvSpPr>
          <p:cNvPr id="11" name="Rectangle 10">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919336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3AA3B19-4B21-A71A-C1C8-2BB1C5EE0BBB}"/>
              </a:ext>
            </a:extLst>
          </p:cNvPr>
          <p:cNvSpPr txBox="1"/>
          <p:nvPr/>
        </p:nvSpPr>
        <p:spPr>
          <a:xfrm>
            <a:off x="821215" y="3164729"/>
            <a:ext cx="3669273" cy="2517392"/>
          </a:xfrm>
          <a:prstGeom prst="rect">
            <a:avLst/>
          </a:prstGeom>
        </p:spPr>
        <p:txBody>
          <a:bodyPr vert="horz" lIns="91440" tIns="45720" rIns="91440" bIns="45720" rtlCol="0">
            <a:normAutofit/>
          </a:bodyPr>
          <a:lstStyle/>
          <a:p>
            <a:pPr marR="0">
              <a:lnSpc>
                <a:spcPct val="90000"/>
              </a:lnSpc>
              <a:spcBef>
                <a:spcPts val="0"/>
              </a:spcBef>
              <a:spcAft>
                <a:spcPts val="800"/>
              </a:spcAft>
              <a:tabLst>
                <a:tab pos="5943600" algn="r"/>
              </a:tabLst>
            </a:pPr>
            <a:r>
              <a:rPr lang="en-US" sz="2800" b="1" dirty="0">
                <a:effectLst/>
              </a:rPr>
              <a:t>He that walketh with wise men shall be wise; but the companion of fools shall smart for it. </a:t>
            </a:r>
            <a:endParaRPr lang="en-US" sz="2800" dirty="0">
              <a:effectLst/>
            </a:endParaRPr>
          </a:p>
          <a:p>
            <a:pPr marR="0" algn="r">
              <a:lnSpc>
                <a:spcPct val="90000"/>
              </a:lnSpc>
              <a:spcBef>
                <a:spcPts val="0"/>
              </a:spcBef>
              <a:spcAft>
                <a:spcPts val="0"/>
              </a:spcAft>
              <a:tabLst>
                <a:tab pos="5943600" algn="r"/>
              </a:tabLst>
            </a:pPr>
            <a:r>
              <a:rPr lang="en-US" sz="2400" b="1" dirty="0">
                <a:effectLst/>
              </a:rPr>
              <a:t>Judaism, </a:t>
            </a:r>
          </a:p>
          <a:p>
            <a:pPr marR="0" algn="r">
              <a:lnSpc>
                <a:spcPct val="90000"/>
              </a:lnSpc>
              <a:spcBef>
                <a:spcPts val="0"/>
              </a:spcBef>
              <a:spcAft>
                <a:spcPts val="0"/>
              </a:spcAft>
              <a:tabLst>
                <a:tab pos="5943600" algn="r"/>
              </a:tabLst>
            </a:pPr>
            <a:r>
              <a:rPr lang="en-US" sz="2400" b="1" i="1" dirty="0">
                <a:effectLst/>
              </a:rPr>
              <a:t>Misheli </a:t>
            </a:r>
            <a:r>
              <a:rPr lang="en-US" sz="2400" b="1" dirty="0">
                <a:effectLst/>
              </a:rPr>
              <a:t>(</a:t>
            </a:r>
            <a:r>
              <a:rPr lang="en-US" sz="2400" b="1" i="1" dirty="0">
                <a:effectLst/>
              </a:rPr>
              <a:t>Proverbs</a:t>
            </a:r>
            <a:r>
              <a:rPr lang="en-US" sz="2400" b="1" dirty="0">
                <a:effectLst/>
              </a:rPr>
              <a:t>) 13: 20</a:t>
            </a:r>
            <a:endParaRPr lang="en-US" sz="2400" dirty="0">
              <a:effectLst/>
            </a:endParaRPr>
          </a:p>
        </p:txBody>
      </p:sp>
      <p:pic>
        <p:nvPicPr>
          <p:cNvPr id="7" name="Picture 6" descr="A group of people walking on a dirt path in the woods&#10;&#10;Description automatically generated with medium confidence">
            <a:extLst>
              <a:ext uri="{FF2B5EF4-FFF2-40B4-BE49-F238E27FC236}">
                <a16:creationId xmlns:a16="http://schemas.microsoft.com/office/drawing/2014/main" id="{998A2974-0C95-E482-0BF6-74133591E3B3}"/>
              </a:ext>
            </a:extLst>
          </p:cNvPr>
          <p:cNvPicPr>
            <a:picLocks noChangeAspect="1"/>
          </p:cNvPicPr>
          <p:nvPr/>
        </p:nvPicPr>
        <p:blipFill rotWithShape="1">
          <a:blip r:embed="rId2">
            <a:extLst>
              <a:ext uri="{28A0092B-C50C-407E-A947-70E740481C1C}">
                <a14:useLocalDpi xmlns:a14="http://schemas.microsoft.com/office/drawing/2010/main" val="0"/>
              </a:ext>
            </a:extLst>
          </a:blip>
          <a:srcRect l="19867" r="1343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7747930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outdoor&#10;&#10;Description automatically generated">
            <a:extLst>
              <a:ext uri="{FF2B5EF4-FFF2-40B4-BE49-F238E27FC236}">
                <a16:creationId xmlns:a16="http://schemas.microsoft.com/office/drawing/2014/main" id="{0F92BD6E-5418-5836-73A3-BC97F379FEE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1069"/>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2"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sX0" fmla="*/ 0 w 1371600"/>
              <a:gd name="csY0" fmla="*/ 0 h 18288"/>
              <a:gd name="csX1" fmla="*/ 685800 w 1371600"/>
              <a:gd name="csY1" fmla="*/ 0 h 18288"/>
              <a:gd name="csX2" fmla="*/ 1371600 w 1371600"/>
              <a:gd name="csY2" fmla="*/ 0 h 18288"/>
              <a:gd name="csX3" fmla="*/ 1371600 w 1371600"/>
              <a:gd name="csY3" fmla="*/ 18288 h 18288"/>
              <a:gd name="csX4" fmla="*/ 713232 w 1371600"/>
              <a:gd name="csY4" fmla="*/ 18288 h 18288"/>
              <a:gd name="csX5" fmla="*/ 0 w 1371600"/>
              <a:gd name="csY5" fmla="*/ 18288 h 18288"/>
              <a:gd name="csX6" fmla="*/ 0 w 1371600"/>
              <a:gd name="csY6" fmla="*/ 0 h 1828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DF2D08A-D356-2DEB-483C-DFA9A03670CE}"/>
              </a:ext>
            </a:extLst>
          </p:cNvPr>
          <p:cNvSpPr txBox="1"/>
          <p:nvPr/>
        </p:nvSpPr>
        <p:spPr>
          <a:xfrm>
            <a:off x="5197633" y="4791550"/>
            <a:ext cx="5582745" cy="1880206"/>
          </a:xfrm>
          <a:prstGeom prst="rect">
            <a:avLst/>
          </a:prstGeom>
        </p:spPr>
        <p:txBody>
          <a:bodyPr vert="horz" lIns="91440" tIns="45720" rIns="91440" bIns="45720" rtlCol="0" anchor="ctr">
            <a:noAutofit/>
          </a:bodyPr>
          <a:lstStyle/>
          <a:p>
            <a:pPr marR="0">
              <a:lnSpc>
                <a:spcPct val="90000"/>
              </a:lnSpc>
              <a:spcBef>
                <a:spcPts val="0"/>
              </a:spcBef>
              <a:spcAft>
                <a:spcPts val="800"/>
              </a:spcAft>
              <a:tabLst>
                <a:tab pos="5943600" algn="r"/>
              </a:tabLst>
            </a:pPr>
            <a:r>
              <a:rPr lang="en-US" sz="3000" b="1" dirty="0">
                <a:effectLst/>
              </a:rPr>
              <a:t>Knowing others is intelligence;</a:t>
            </a:r>
          </a:p>
          <a:p>
            <a:pPr marR="0">
              <a:lnSpc>
                <a:spcPct val="90000"/>
              </a:lnSpc>
              <a:spcBef>
                <a:spcPts val="0"/>
              </a:spcBef>
              <a:spcAft>
                <a:spcPts val="800"/>
              </a:spcAft>
              <a:tabLst>
                <a:tab pos="5943600" algn="r"/>
              </a:tabLst>
            </a:pPr>
            <a:r>
              <a:rPr lang="en-US" sz="3000" b="1" dirty="0">
                <a:effectLst/>
              </a:rPr>
              <a:t>knowing yourself is true wisdom. </a:t>
            </a:r>
            <a:endParaRPr lang="en-US" sz="3000" dirty="0">
              <a:effectLst/>
            </a:endParaRPr>
          </a:p>
          <a:p>
            <a:pPr lvl="1" algn="r">
              <a:lnSpc>
                <a:spcPct val="90000"/>
              </a:lnSpc>
              <a:tabLst>
                <a:tab pos="5943600" algn="r"/>
              </a:tabLst>
            </a:pPr>
            <a:r>
              <a:rPr lang="en-US" sz="2600" b="1" dirty="0">
                <a:effectLst/>
              </a:rPr>
              <a:t>Taoism, </a:t>
            </a:r>
          </a:p>
          <a:p>
            <a:pPr lvl="1" algn="r">
              <a:lnSpc>
                <a:spcPct val="90000"/>
              </a:lnSpc>
              <a:tabLst>
                <a:tab pos="5943600" algn="r"/>
              </a:tabLst>
            </a:pPr>
            <a:r>
              <a:rPr lang="en-US" sz="2600" b="1" i="1" dirty="0">
                <a:effectLst/>
              </a:rPr>
              <a:t>Tao Te Ching</a:t>
            </a:r>
            <a:r>
              <a:rPr lang="en-US" sz="2600" b="1" dirty="0">
                <a:effectLst/>
              </a:rPr>
              <a:t>, Chap 33</a:t>
            </a:r>
            <a:endParaRPr lang="en-US" sz="2600" dirty="0">
              <a:effectLst/>
            </a:endParaRPr>
          </a:p>
        </p:txBody>
      </p:sp>
    </p:spTree>
    <p:extLst>
      <p:ext uri="{BB962C8B-B14F-4D97-AF65-F5344CB8AC3E}">
        <p14:creationId xmlns:p14="http://schemas.microsoft.com/office/powerpoint/2010/main" val="103875864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78A3918-EE3C-90DF-11D4-CADB4183A860}"/>
              </a:ext>
            </a:extLst>
          </p:cNvPr>
          <p:cNvSpPr txBox="1"/>
          <p:nvPr/>
        </p:nvSpPr>
        <p:spPr>
          <a:xfrm>
            <a:off x="640080" y="3005856"/>
            <a:ext cx="4243589" cy="3451569"/>
          </a:xfrm>
          <a:prstGeom prst="rect">
            <a:avLst/>
          </a:prstGeom>
        </p:spPr>
        <p:txBody>
          <a:bodyPr vert="horz" lIns="91440" tIns="45720" rIns="91440" bIns="45720" rtlCol="0">
            <a:normAutofit/>
          </a:bodyPr>
          <a:lstStyle/>
          <a:p>
            <a:pPr marR="0">
              <a:lnSpc>
                <a:spcPct val="90000"/>
              </a:lnSpc>
              <a:spcBef>
                <a:spcPts val="0"/>
              </a:spcBef>
              <a:spcAft>
                <a:spcPts val="800"/>
              </a:spcAft>
              <a:tabLst>
                <a:tab pos="5943600" algn="r"/>
              </a:tabLst>
            </a:pPr>
            <a:r>
              <a:rPr lang="en-US" sz="3000" b="1" dirty="0">
                <a:effectLst/>
              </a:rPr>
              <a:t>If you need wisdom--if you want to know what God wants you to do--ask him, and he will gladly tell you. He will not resent your asking.</a:t>
            </a:r>
            <a:endParaRPr lang="en-US" sz="3000" dirty="0">
              <a:effectLst/>
            </a:endParaRPr>
          </a:p>
          <a:p>
            <a:pPr marR="0" algn="r">
              <a:lnSpc>
                <a:spcPct val="90000"/>
              </a:lnSpc>
              <a:spcBef>
                <a:spcPts val="0"/>
              </a:spcBef>
              <a:spcAft>
                <a:spcPts val="0"/>
              </a:spcAft>
              <a:tabLst>
                <a:tab pos="5943600" algn="r"/>
              </a:tabLst>
            </a:pPr>
            <a:r>
              <a:rPr lang="en-US" sz="2600" b="1" dirty="0">
                <a:effectLst/>
              </a:rPr>
              <a:t>Christianity, </a:t>
            </a:r>
          </a:p>
          <a:p>
            <a:pPr marR="0" algn="r">
              <a:lnSpc>
                <a:spcPct val="90000"/>
              </a:lnSpc>
              <a:spcBef>
                <a:spcPts val="0"/>
              </a:spcBef>
              <a:spcAft>
                <a:spcPts val="0"/>
              </a:spcAft>
              <a:tabLst>
                <a:tab pos="5943600" algn="r"/>
              </a:tabLst>
            </a:pPr>
            <a:r>
              <a:rPr lang="en-US" sz="2600" b="1" i="1" dirty="0">
                <a:effectLst/>
              </a:rPr>
              <a:t>James</a:t>
            </a:r>
            <a:r>
              <a:rPr lang="en-US" sz="2600" b="1" dirty="0">
                <a:effectLst/>
              </a:rPr>
              <a:t> 1: 5</a:t>
            </a:r>
            <a:endParaRPr lang="en-US" sz="2600" dirty="0">
              <a:effectLst/>
            </a:endParaRPr>
          </a:p>
        </p:txBody>
      </p:sp>
      <p:pic>
        <p:nvPicPr>
          <p:cNvPr id="4" name="Picture 3" descr="Person at a waterfall">
            <a:extLst>
              <a:ext uri="{FF2B5EF4-FFF2-40B4-BE49-F238E27FC236}">
                <a16:creationId xmlns:a16="http://schemas.microsoft.com/office/drawing/2014/main" id="{B4CE792C-A5CB-D321-E563-9D555E7CD222}"/>
              </a:ext>
            </a:extLst>
          </p:cNvPr>
          <p:cNvPicPr>
            <a:picLocks noChangeAspect="1"/>
          </p:cNvPicPr>
          <p:nvPr/>
        </p:nvPicPr>
        <p:blipFill rotWithShape="1">
          <a:blip r:embed="rId2">
            <a:extLst>
              <a:ext uri="{28A0092B-C50C-407E-A947-70E740481C1C}">
                <a14:useLocalDpi xmlns:a14="http://schemas.microsoft.com/office/drawing/2010/main" val="0"/>
              </a:ext>
            </a:extLst>
          </a:blip>
          <a:srcRect l="22512" r="1053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1099190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483</TotalTime>
  <Words>551</Words>
  <Application>Microsoft Office PowerPoint</Application>
  <PresentationFormat>Widescreen</PresentationFormat>
  <Paragraphs>44</Paragraphs>
  <Slides>16</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Wisdom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&amp; Religion</dc:title>
  <dc:creator>Bill Huitt</dc:creator>
  <cp:lastModifiedBy>Bill Huitt</cp:lastModifiedBy>
  <cp:revision>50</cp:revision>
  <dcterms:created xsi:type="dcterms:W3CDTF">2022-03-07T03:26:47Z</dcterms:created>
  <dcterms:modified xsi:type="dcterms:W3CDTF">2026-07-03T01:57:42Z</dcterms:modified>
</cp:coreProperties>
</file>