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1" r:id="rId3"/>
    <p:sldId id="258" r:id="rId4"/>
    <p:sldId id="259" r:id="rId5"/>
    <p:sldId id="261" r:id="rId6"/>
    <p:sldId id="262" r:id="rId7"/>
    <p:sldId id="263" r:id="rId8"/>
    <p:sldId id="265" r:id="rId9"/>
    <p:sldId id="266" r:id="rId10"/>
    <p:sldId id="267" r:id="rId11"/>
    <p:sldId id="268" r:id="rId12"/>
    <p:sldId id="269" r:id="rId13"/>
    <p:sldId id="273" r:id="rId14"/>
    <p:sldId id="274" r:id="rId15"/>
    <p:sldId id="270" r:id="rId16"/>
    <p:sldId id="275" r:id="rId17"/>
    <p:sldId id="257"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6" autoAdjust="0"/>
    <p:restoredTop sz="94660"/>
  </p:normalViewPr>
  <p:slideViewPr>
    <p:cSldViewPr snapToGrid="0">
      <p:cViewPr varScale="1">
        <p:scale>
          <a:sx n="107" d="100"/>
          <a:sy n="107" d="100"/>
        </p:scale>
        <p:origin x="391" y="69"/>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8DD52-5211-49E1-B0EA-AE3A13CAC82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5BF1B28-E477-4232-91FE-19453609630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E143796-4096-4297-AB45-EB7ACB0CD15C}"/>
              </a:ext>
            </a:extLst>
          </p:cNvPr>
          <p:cNvSpPr>
            <a:spLocks noGrp="1"/>
          </p:cNvSpPr>
          <p:nvPr>
            <p:ph type="dt" sz="half" idx="10"/>
          </p:nvPr>
        </p:nvSpPr>
        <p:spPr/>
        <p:txBody>
          <a:bodyPr/>
          <a:lstStyle/>
          <a:p>
            <a:fld id="{3BA4F9EC-809D-4D41-9B06-87E3F580E0B8}" type="datetimeFigureOut">
              <a:rPr lang="en-US" smtClean="0"/>
              <a:t>5/28/2026</a:t>
            </a:fld>
            <a:endParaRPr lang="en-US"/>
          </a:p>
        </p:txBody>
      </p:sp>
      <p:sp>
        <p:nvSpPr>
          <p:cNvPr id="5" name="Footer Placeholder 4">
            <a:extLst>
              <a:ext uri="{FF2B5EF4-FFF2-40B4-BE49-F238E27FC236}">
                <a16:creationId xmlns:a16="http://schemas.microsoft.com/office/drawing/2014/main" id="{B8DECBCC-B0C1-4777-B979-C97DB4404A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540603-1CB7-41D7-984D-D4C60C41C5E4}"/>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4204266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B43E7-4696-46C7-83BF-5CFBA34751F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2AE14FB-106B-4508-B652-8E6470CB883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DF3590-F8EB-4C9B-A5A7-8556ABA77611}"/>
              </a:ext>
            </a:extLst>
          </p:cNvPr>
          <p:cNvSpPr>
            <a:spLocks noGrp="1"/>
          </p:cNvSpPr>
          <p:nvPr>
            <p:ph type="dt" sz="half" idx="10"/>
          </p:nvPr>
        </p:nvSpPr>
        <p:spPr/>
        <p:txBody>
          <a:bodyPr/>
          <a:lstStyle/>
          <a:p>
            <a:fld id="{3BA4F9EC-809D-4D41-9B06-87E3F580E0B8}" type="datetimeFigureOut">
              <a:rPr lang="en-US" smtClean="0"/>
              <a:t>5/28/2026</a:t>
            </a:fld>
            <a:endParaRPr lang="en-US"/>
          </a:p>
        </p:txBody>
      </p:sp>
      <p:sp>
        <p:nvSpPr>
          <p:cNvPr id="5" name="Footer Placeholder 4">
            <a:extLst>
              <a:ext uri="{FF2B5EF4-FFF2-40B4-BE49-F238E27FC236}">
                <a16:creationId xmlns:a16="http://schemas.microsoft.com/office/drawing/2014/main" id="{90D18231-50C3-490C-9164-D4445F4672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AC0501-4496-43CE-83B3-7F780A928F1E}"/>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2426344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D8BBF59-43F7-4E74-A208-E1505B2AB96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FE4B590-01A6-4A5E-864A-5F86A011C7D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996EC3-5468-417F-B552-AB06C1752C4B}"/>
              </a:ext>
            </a:extLst>
          </p:cNvPr>
          <p:cNvSpPr>
            <a:spLocks noGrp="1"/>
          </p:cNvSpPr>
          <p:nvPr>
            <p:ph type="dt" sz="half" idx="10"/>
          </p:nvPr>
        </p:nvSpPr>
        <p:spPr/>
        <p:txBody>
          <a:bodyPr/>
          <a:lstStyle/>
          <a:p>
            <a:fld id="{3BA4F9EC-809D-4D41-9B06-87E3F580E0B8}" type="datetimeFigureOut">
              <a:rPr lang="en-US" smtClean="0"/>
              <a:t>5/28/2026</a:t>
            </a:fld>
            <a:endParaRPr lang="en-US"/>
          </a:p>
        </p:txBody>
      </p:sp>
      <p:sp>
        <p:nvSpPr>
          <p:cNvPr id="5" name="Footer Placeholder 4">
            <a:extLst>
              <a:ext uri="{FF2B5EF4-FFF2-40B4-BE49-F238E27FC236}">
                <a16:creationId xmlns:a16="http://schemas.microsoft.com/office/drawing/2014/main" id="{378CEEDA-4627-4985-8D7F-EADBCF095B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F4B4EF-552A-46AD-9D2C-02FC4F778F8E}"/>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18788265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5F9289-EA39-472E-9D14-8062D60E90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2DFD06F-4897-4948-A108-D8C0B2375E3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05DEB0-6F5D-4675-AA0F-81D461672C29}"/>
              </a:ext>
            </a:extLst>
          </p:cNvPr>
          <p:cNvSpPr>
            <a:spLocks noGrp="1"/>
          </p:cNvSpPr>
          <p:nvPr>
            <p:ph type="dt" sz="half" idx="10"/>
          </p:nvPr>
        </p:nvSpPr>
        <p:spPr/>
        <p:txBody>
          <a:bodyPr/>
          <a:lstStyle/>
          <a:p>
            <a:fld id="{3BA4F9EC-809D-4D41-9B06-87E3F580E0B8}" type="datetimeFigureOut">
              <a:rPr lang="en-US" smtClean="0"/>
              <a:t>5/28/2026</a:t>
            </a:fld>
            <a:endParaRPr lang="en-US"/>
          </a:p>
        </p:txBody>
      </p:sp>
      <p:sp>
        <p:nvSpPr>
          <p:cNvPr id="5" name="Footer Placeholder 4">
            <a:extLst>
              <a:ext uri="{FF2B5EF4-FFF2-40B4-BE49-F238E27FC236}">
                <a16:creationId xmlns:a16="http://schemas.microsoft.com/office/drawing/2014/main" id="{FB4B62C6-031B-4FAB-92C8-7AED42924D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0E918D-F94D-4AE6-A0C0-718160B9B084}"/>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33005337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9FC3D9-18D6-4CAC-BC1C-B008D81F69F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3512DDF-A6C0-4921-A658-DED2622AF90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4896949-5014-4121-B8D7-BEBF4C5DBAA6}"/>
              </a:ext>
            </a:extLst>
          </p:cNvPr>
          <p:cNvSpPr>
            <a:spLocks noGrp="1"/>
          </p:cNvSpPr>
          <p:nvPr>
            <p:ph type="dt" sz="half" idx="10"/>
          </p:nvPr>
        </p:nvSpPr>
        <p:spPr/>
        <p:txBody>
          <a:bodyPr/>
          <a:lstStyle/>
          <a:p>
            <a:fld id="{3BA4F9EC-809D-4D41-9B06-87E3F580E0B8}" type="datetimeFigureOut">
              <a:rPr lang="en-US" smtClean="0"/>
              <a:t>5/28/2026</a:t>
            </a:fld>
            <a:endParaRPr lang="en-US"/>
          </a:p>
        </p:txBody>
      </p:sp>
      <p:sp>
        <p:nvSpPr>
          <p:cNvPr id="5" name="Footer Placeholder 4">
            <a:extLst>
              <a:ext uri="{FF2B5EF4-FFF2-40B4-BE49-F238E27FC236}">
                <a16:creationId xmlns:a16="http://schemas.microsoft.com/office/drawing/2014/main" id="{3531F7B6-FBE8-4241-BC78-0C7AC587E4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F31B03-994F-46D8-A15E-3D68829213BC}"/>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23956127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9696-5460-472C-9EB1-7D5EB313D9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DEA6F7-5638-4D38-98D0-F5A3433FDC0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C1575C6-2C5A-433B-A94D-DCC5C51679B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FC89B4D-49D0-467B-8833-402F5C60BC5D}"/>
              </a:ext>
            </a:extLst>
          </p:cNvPr>
          <p:cNvSpPr>
            <a:spLocks noGrp="1"/>
          </p:cNvSpPr>
          <p:nvPr>
            <p:ph type="dt" sz="half" idx="10"/>
          </p:nvPr>
        </p:nvSpPr>
        <p:spPr/>
        <p:txBody>
          <a:bodyPr/>
          <a:lstStyle/>
          <a:p>
            <a:fld id="{3BA4F9EC-809D-4D41-9B06-87E3F580E0B8}" type="datetimeFigureOut">
              <a:rPr lang="en-US" smtClean="0"/>
              <a:t>5/28/2026</a:t>
            </a:fld>
            <a:endParaRPr lang="en-US"/>
          </a:p>
        </p:txBody>
      </p:sp>
      <p:sp>
        <p:nvSpPr>
          <p:cNvPr id="6" name="Footer Placeholder 5">
            <a:extLst>
              <a:ext uri="{FF2B5EF4-FFF2-40B4-BE49-F238E27FC236}">
                <a16:creationId xmlns:a16="http://schemas.microsoft.com/office/drawing/2014/main" id="{8E8B54E6-028B-4AE8-9BB1-F840338120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296D1C-632D-432E-B313-FF72864A692B}"/>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485965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D5EB1-9EFC-4890-8042-F8928261A4B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D15C8CD-0553-415C-9C92-CFBB9A5CC53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5153477-5962-427A-B67E-938D5603296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C080812-C1C3-41DD-945D-9338725DF1A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44807A7-2967-4BB1-8A21-27A8A07577E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FC348B5-6BE2-43E1-85C1-755AF41BE63D}"/>
              </a:ext>
            </a:extLst>
          </p:cNvPr>
          <p:cNvSpPr>
            <a:spLocks noGrp="1"/>
          </p:cNvSpPr>
          <p:nvPr>
            <p:ph type="dt" sz="half" idx="10"/>
          </p:nvPr>
        </p:nvSpPr>
        <p:spPr/>
        <p:txBody>
          <a:bodyPr/>
          <a:lstStyle/>
          <a:p>
            <a:fld id="{3BA4F9EC-809D-4D41-9B06-87E3F580E0B8}" type="datetimeFigureOut">
              <a:rPr lang="en-US" smtClean="0"/>
              <a:t>5/28/2026</a:t>
            </a:fld>
            <a:endParaRPr lang="en-US"/>
          </a:p>
        </p:txBody>
      </p:sp>
      <p:sp>
        <p:nvSpPr>
          <p:cNvPr id="8" name="Footer Placeholder 7">
            <a:extLst>
              <a:ext uri="{FF2B5EF4-FFF2-40B4-BE49-F238E27FC236}">
                <a16:creationId xmlns:a16="http://schemas.microsoft.com/office/drawing/2014/main" id="{D1AB9143-C20C-47E0-85AD-8B77D6F49A7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DB3CBF4-F6AC-4679-92F7-92657E6F2EDC}"/>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381336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1D7C9-A406-49FD-B7A3-8E9656093B5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1CD3A63-8980-4C83-9266-59D1AB1B7451}"/>
              </a:ext>
            </a:extLst>
          </p:cNvPr>
          <p:cNvSpPr>
            <a:spLocks noGrp="1"/>
          </p:cNvSpPr>
          <p:nvPr>
            <p:ph type="dt" sz="half" idx="10"/>
          </p:nvPr>
        </p:nvSpPr>
        <p:spPr/>
        <p:txBody>
          <a:bodyPr/>
          <a:lstStyle/>
          <a:p>
            <a:fld id="{3BA4F9EC-809D-4D41-9B06-87E3F580E0B8}" type="datetimeFigureOut">
              <a:rPr lang="en-US" smtClean="0"/>
              <a:t>5/28/2026</a:t>
            </a:fld>
            <a:endParaRPr lang="en-US"/>
          </a:p>
        </p:txBody>
      </p:sp>
      <p:sp>
        <p:nvSpPr>
          <p:cNvPr id="4" name="Footer Placeholder 3">
            <a:extLst>
              <a:ext uri="{FF2B5EF4-FFF2-40B4-BE49-F238E27FC236}">
                <a16:creationId xmlns:a16="http://schemas.microsoft.com/office/drawing/2014/main" id="{7CB2109E-36F6-4032-9B61-B4933003A5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232673B-B74F-4777-8FB8-9E66C8C30753}"/>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3755436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A7BFD2-A0CC-4D34-A19A-CEEE194D390A}"/>
              </a:ext>
            </a:extLst>
          </p:cNvPr>
          <p:cNvSpPr>
            <a:spLocks noGrp="1"/>
          </p:cNvSpPr>
          <p:nvPr>
            <p:ph type="dt" sz="half" idx="10"/>
          </p:nvPr>
        </p:nvSpPr>
        <p:spPr/>
        <p:txBody>
          <a:bodyPr/>
          <a:lstStyle/>
          <a:p>
            <a:fld id="{3BA4F9EC-809D-4D41-9B06-87E3F580E0B8}" type="datetimeFigureOut">
              <a:rPr lang="en-US" smtClean="0"/>
              <a:t>5/28/2026</a:t>
            </a:fld>
            <a:endParaRPr lang="en-US"/>
          </a:p>
        </p:txBody>
      </p:sp>
      <p:sp>
        <p:nvSpPr>
          <p:cNvPr id="3" name="Footer Placeholder 2">
            <a:extLst>
              <a:ext uri="{FF2B5EF4-FFF2-40B4-BE49-F238E27FC236}">
                <a16:creationId xmlns:a16="http://schemas.microsoft.com/office/drawing/2014/main" id="{7BA69A46-C2B9-4977-B2BD-D69F3FEE6DE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AEF4C8E-D6BA-43B6-A410-8D09D1145B3B}"/>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13041653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77C3D-1758-49F2-8DE2-8014D2FEC5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8F59DCB-7583-41D5-BA2C-8CAC66319D0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4DF1F18-2F36-410F-B30B-9F492785B8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80ED94-AADA-4DB9-BAE0-A5324FDB862E}"/>
              </a:ext>
            </a:extLst>
          </p:cNvPr>
          <p:cNvSpPr>
            <a:spLocks noGrp="1"/>
          </p:cNvSpPr>
          <p:nvPr>
            <p:ph type="dt" sz="half" idx="10"/>
          </p:nvPr>
        </p:nvSpPr>
        <p:spPr/>
        <p:txBody>
          <a:bodyPr/>
          <a:lstStyle/>
          <a:p>
            <a:fld id="{3BA4F9EC-809D-4D41-9B06-87E3F580E0B8}" type="datetimeFigureOut">
              <a:rPr lang="en-US" smtClean="0"/>
              <a:t>5/28/2026</a:t>
            </a:fld>
            <a:endParaRPr lang="en-US"/>
          </a:p>
        </p:txBody>
      </p:sp>
      <p:sp>
        <p:nvSpPr>
          <p:cNvPr id="6" name="Footer Placeholder 5">
            <a:extLst>
              <a:ext uri="{FF2B5EF4-FFF2-40B4-BE49-F238E27FC236}">
                <a16:creationId xmlns:a16="http://schemas.microsoft.com/office/drawing/2014/main" id="{980AA31E-4626-491A-9BB2-7FCDE100ACA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C78004-D041-4829-9A07-D9C517C0D7AB}"/>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33033739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AFEC5-F0BF-4A1F-87A0-A1506EDC41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6FB208B-0EEF-4336-A206-2A42D2682F4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16AB967-F732-4906-8681-0FD3607A6D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1DF5149-2060-4B1D-8963-DF29100F061E}"/>
              </a:ext>
            </a:extLst>
          </p:cNvPr>
          <p:cNvSpPr>
            <a:spLocks noGrp="1"/>
          </p:cNvSpPr>
          <p:nvPr>
            <p:ph type="dt" sz="half" idx="10"/>
          </p:nvPr>
        </p:nvSpPr>
        <p:spPr/>
        <p:txBody>
          <a:bodyPr/>
          <a:lstStyle/>
          <a:p>
            <a:fld id="{3BA4F9EC-809D-4D41-9B06-87E3F580E0B8}" type="datetimeFigureOut">
              <a:rPr lang="en-US" smtClean="0"/>
              <a:t>5/28/2026</a:t>
            </a:fld>
            <a:endParaRPr lang="en-US"/>
          </a:p>
        </p:txBody>
      </p:sp>
      <p:sp>
        <p:nvSpPr>
          <p:cNvPr id="6" name="Footer Placeholder 5">
            <a:extLst>
              <a:ext uri="{FF2B5EF4-FFF2-40B4-BE49-F238E27FC236}">
                <a16:creationId xmlns:a16="http://schemas.microsoft.com/office/drawing/2014/main" id="{9F41CEAB-E4EA-4652-B2DB-9732FE6D5A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245BC16-3E23-452C-A1A7-CF6CA3435337}"/>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16831233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58516D-06B2-484E-BDAE-F5CF708737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6D66E01-1D0C-4C7B-99B1-EB71C263681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C19706-72BC-4D4D-90A0-B483AC9BC7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A4F9EC-809D-4D41-9B06-87E3F580E0B8}" type="datetimeFigureOut">
              <a:rPr lang="en-US" smtClean="0"/>
              <a:t>5/28/2026</a:t>
            </a:fld>
            <a:endParaRPr lang="en-US"/>
          </a:p>
        </p:txBody>
      </p:sp>
      <p:sp>
        <p:nvSpPr>
          <p:cNvPr id="5" name="Footer Placeholder 4">
            <a:extLst>
              <a:ext uri="{FF2B5EF4-FFF2-40B4-BE49-F238E27FC236}">
                <a16:creationId xmlns:a16="http://schemas.microsoft.com/office/drawing/2014/main" id="{9FB54820-D488-4906-B445-B54E209080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44DD8F5-3B82-4CA3-8448-BE8540CCFCF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AB33D9-C86E-4293-8517-F31EAB871996}" type="slidenum">
              <a:rPr lang="en-US" smtClean="0"/>
              <a:t>‹#›</a:t>
            </a:fld>
            <a:endParaRPr lang="en-US"/>
          </a:p>
        </p:txBody>
      </p:sp>
    </p:spTree>
    <p:extLst>
      <p:ext uri="{BB962C8B-B14F-4D97-AF65-F5344CB8AC3E}">
        <p14:creationId xmlns:p14="http://schemas.microsoft.com/office/powerpoint/2010/main" val="38186542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courses.lumenlearning.com/ivytech-econ201-master/chapter/reading-rationality-and-self-interest/" TargetMode="External"/><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www.flickr.com/photos/oh_darling/571708983" TargetMode="External"/><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proofmart.com/product-category/earth-png/" TargetMode="External"/><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press.rebus.community/blueprint2/chapter/17-world-view-and-self-efficacy/" TargetMode="External"/><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s://wellcomecollection.org/articles/W1bqBSYAACYAqxCK" TargetMode="External"/><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7.xml"/><Relationship Id="rId1" Type="http://schemas.openxmlformats.org/officeDocument/2006/relationships/video" Target="https://www.youtube.com/embed/8jYnPr065-4?feature=oembed" TargetMode="External"/><Relationship Id="rId4" Type="http://schemas.openxmlformats.org/officeDocument/2006/relationships/hyperlink" Target="https://www.youtube.com/watch?v=8jYnPr065-4"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youtube.com/watch?v=PgWAsPIHtQg" TargetMode="External"/><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video" Target="https://www.youtube.com/embed/4zo0XIvxKo8?feature=oembed" TargetMode="External"/><Relationship Id="rId4" Type="http://schemas.openxmlformats.org/officeDocument/2006/relationships/hyperlink" Target="https://www.youtube.com/watch?v=4zo0XIvxKo8"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intercontinentalcry.org/nuclear-war-australias-aboriginal-people-25148/" TargetMode="External"/><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hyperlink" Target="https://creativecommons.org/licenses/by-nc-nd/3.0/"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www.flickr.com/photos/mogret/2855270127/" TargetMode="External"/><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www.publicdomainpictures.net/view-image.php?image=236192&amp;picture=ombre-humaine" TargetMode="External"/><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statue of a person&#10;&#10;Description automatically generated with low confidence">
            <a:extLst>
              <a:ext uri="{FF2B5EF4-FFF2-40B4-BE49-F238E27FC236}">
                <a16:creationId xmlns:a16="http://schemas.microsoft.com/office/drawing/2014/main" id="{4B5001AC-660C-B0AB-84AE-C962B3A96EE7}"/>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14602" b="812"/>
          <a:stretch/>
        </p:blipFill>
        <p:spPr>
          <a:xfrm>
            <a:off x="20" y="10"/>
            <a:ext cx="12191980" cy="6857990"/>
          </a:xfrm>
          <a:prstGeom prst="rect">
            <a:avLst/>
          </a:prstGeom>
        </p:spPr>
      </p:pic>
      <p:sp>
        <p:nvSpPr>
          <p:cNvPr id="11"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B33FC32D-E0B5-430B-823C-3ABFA6DED295}"/>
              </a:ext>
            </a:extLst>
          </p:cNvPr>
          <p:cNvSpPr>
            <a:spLocks noGrp="1"/>
          </p:cNvSpPr>
          <p:nvPr>
            <p:ph type="ctrTitle"/>
          </p:nvPr>
        </p:nvSpPr>
        <p:spPr>
          <a:xfrm>
            <a:off x="8022020" y="3125602"/>
            <a:ext cx="3852041" cy="1718779"/>
          </a:xfrm>
        </p:spPr>
        <p:txBody>
          <a:bodyPr>
            <a:normAutofit/>
          </a:bodyPr>
          <a:lstStyle/>
          <a:p>
            <a:r>
              <a:rPr lang="en-US" sz="5400" b="1" dirty="0">
                <a:latin typeface="Arial" panose="020B0604020202020204" pitchFamily="34" charset="0"/>
                <a:cs typeface="Arial" panose="020B0604020202020204" pitchFamily="34" charset="0"/>
              </a:rPr>
              <a:t>Thought &amp; Thinking</a:t>
            </a:r>
          </a:p>
        </p:txBody>
      </p:sp>
      <p:sp>
        <p:nvSpPr>
          <p:cNvPr id="3" name="Subtitle 2">
            <a:extLst>
              <a:ext uri="{FF2B5EF4-FFF2-40B4-BE49-F238E27FC236}">
                <a16:creationId xmlns:a16="http://schemas.microsoft.com/office/drawing/2014/main" id="{9F9DF4EE-3BB9-492A-9046-A1A46A4ECAC6}"/>
              </a:ext>
            </a:extLst>
          </p:cNvPr>
          <p:cNvSpPr>
            <a:spLocks noGrp="1"/>
          </p:cNvSpPr>
          <p:nvPr>
            <p:ph type="subTitle" idx="1"/>
          </p:nvPr>
        </p:nvSpPr>
        <p:spPr>
          <a:xfrm>
            <a:off x="9370503" y="5992194"/>
            <a:ext cx="1392042" cy="386338"/>
          </a:xfrm>
        </p:spPr>
        <p:txBody>
          <a:bodyPr>
            <a:normAutofit/>
          </a:bodyPr>
          <a:lstStyle/>
          <a:p>
            <a:r>
              <a:rPr lang="en-US" sz="2000" b="1" dirty="0"/>
              <a:t>Tucker, GA</a:t>
            </a:r>
          </a:p>
        </p:txBody>
      </p:sp>
      <p:cxnSp>
        <p:nvCxnSpPr>
          <p:cNvPr id="13" name="Straight Connector 12">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29017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181FC64-B306-4821-98E2-780662EFC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4" name="Picture 3" descr="Wooden front door with plants at side">
            <a:extLst>
              <a:ext uri="{FF2B5EF4-FFF2-40B4-BE49-F238E27FC236}">
                <a16:creationId xmlns:a16="http://schemas.microsoft.com/office/drawing/2014/main" id="{693EA440-261A-607B-0B2E-6ECC1D7A615D}"/>
              </a:ext>
            </a:extLst>
          </p:cNvPr>
          <p:cNvPicPr>
            <a:picLocks noChangeAspect="1"/>
          </p:cNvPicPr>
          <p:nvPr/>
        </p:nvPicPr>
        <p:blipFill rotWithShape="1">
          <a:blip r:embed="rId2">
            <a:extLst>
              <a:ext uri="{28A0092B-C50C-407E-A947-70E740481C1C}">
                <a14:useLocalDpi xmlns:a14="http://schemas.microsoft.com/office/drawing/2010/main" val="0"/>
              </a:ext>
            </a:extLst>
          </a:blip>
          <a:srcRect l="3184" r="-1" b="-1"/>
          <a:stretch/>
        </p:blipFill>
        <p:spPr>
          <a:xfrm>
            <a:off x="20" y="10"/>
            <a:ext cx="9947062" cy="6857990"/>
          </a:xfrm>
          <a:prstGeom prst="rect">
            <a:avLst/>
          </a:prstGeom>
        </p:spPr>
      </p:pic>
      <p:sp>
        <p:nvSpPr>
          <p:cNvPr id="11" name="Freeform: Shape 10">
            <a:extLst>
              <a:ext uri="{FF2B5EF4-FFF2-40B4-BE49-F238E27FC236}">
                <a16:creationId xmlns:a16="http://schemas.microsoft.com/office/drawing/2014/main" id="{5871FC61-DD4E-47D4-81FD-8A7E7D12B3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86049" y="0"/>
            <a:ext cx="5205951" cy="6858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useBgFill="1">
        <p:nvSpPr>
          <p:cNvPr id="13" name="Freeform: Shape 12">
            <a:extLst>
              <a:ext uri="{FF2B5EF4-FFF2-40B4-BE49-F238E27FC236}">
                <a16:creationId xmlns:a16="http://schemas.microsoft.com/office/drawing/2014/main" id="{F9EC3F91-A75C-4F74-867E-E4C28C135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8226" y="0"/>
            <a:ext cx="5043774" cy="6858000"/>
          </a:xfrm>
          <a:custGeom>
            <a:avLst/>
            <a:gdLst>
              <a:gd name="connsiteX0" fmla="*/ 1648981 w 5043774"/>
              <a:gd name="connsiteY0" fmla="*/ 0 h 6858000"/>
              <a:gd name="connsiteX1" fmla="*/ 2759699 w 5043774"/>
              <a:gd name="connsiteY1" fmla="*/ 0 h 6858000"/>
              <a:gd name="connsiteX2" fmla="*/ 3379301 w 5043774"/>
              <a:gd name="connsiteY2" fmla="*/ 0 h 6858000"/>
              <a:gd name="connsiteX3" fmla="*/ 3552342 w 5043774"/>
              <a:gd name="connsiteY3" fmla="*/ 0 h 6858000"/>
              <a:gd name="connsiteX4" fmla="*/ 4617166 w 5043774"/>
              <a:gd name="connsiteY4" fmla="*/ 0 h 6858000"/>
              <a:gd name="connsiteX5" fmla="*/ 4786130 w 5043774"/>
              <a:gd name="connsiteY5" fmla="*/ 0 h 6858000"/>
              <a:gd name="connsiteX6" fmla="*/ 4980168 w 5043774"/>
              <a:gd name="connsiteY6" fmla="*/ 0 h 6858000"/>
              <a:gd name="connsiteX7" fmla="*/ 5043774 w 5043774"/>
              <a:gd name="connsiteY7" fmla="*/ 0 h 6858000"/>
              <a:gd name="connsiteX8" fmla="*/ 5043774 w 5043774"/>
              <a:gd name="connsiteY8" fmla="*/ 6858000 h 6858000"/>
              <a:gd name="connsiteX9" fmla="*/ 4980168 w 5043774"/>
              <a:gd name="connsiteY9" fmla="*/ 6858000 h 6858000"/>
              <a:gd name="connsiteX10" fmla="*/ 4786130 w 5043774"/>
              <a:gd name="connsiteY10" fmla="*/ 6858000 h 6858000"/>
              <a:gd name="connsiteX11" fmla="*/ 4617166 w 5043774"/>
              <a:gd name="connsiteY11" fmla="*/ 6858000 h 6858000"/>
              <a:gd name="connsiteX12" fmla="*/ 3552342 w 5043774"/>
              <a:gd name="connsiteY12" fmla="*/ 6858000 h 6858000"/>
              <a:gd name="connsiteX13" fmla="*/ 3379301 w 5043774"/>
              <a:gd name="connsiteY13" fmla="*/ 6858000 h 6858000"/>
              <a:gd name="connsiteX14" fmla="*/ 2759699 w 5043774"/>
              <a:gd name="connsiteY14" fmla="*/ 6858000 h 6858000"/>
              <a:gd name="connsiteX15" fmla="*/ 2542782 w 5043774"/>
              <a:gd name="connsiteY15" fmla="*/ 6858000 h 6858000"/>
              <a:gd name="connsiteX16" fmla="*/ 2429239 w 5043774"/>
              <a:gd name="connsiteY16" fmla="*/ 6780599 h 6858000"/>
              <a:gd name="connsiteX17" fmla="*/ 1904328 w 5043774"/>
              <a:gd name="connsiteY17" fmla="*/ 6374814 h 6858000"/>
              <a:gd name="connsiteX18" fmla="*/ 0 w 5043774"/>
              <a:gd name="connsiteY18" fmla="*/ 3621656 h 6858000"/>
              <a:gd name="connsiteX19" fmla="*/ 1626503 w 5043774"/>
              <a:gd name="connsiteY19"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043774" h="6858000">
                <a:moveTo>
                  <a:pt x="1648981" y="0"/>
                </a:moveTo>
                <a:lnTo>
                  <a:pt x="2759699" y="0"/>
                </a:lnTo>
                <a:lnTo>
                  <a:pt x="3379301" y="0"/>
                </a:lnTo>
                <a:lnTo>
                  <a:pt x="3552342" y="0"/>
                </a:lnTo>
                <a:lnTo>
                  <a:pt x="4617166" y="0"/>
                </a:lnTo>
                <a:lnTo>
                  <a:pt x="4786130" y="0"/>
                </a:lnTo>
                <a:lnTo>
                  <a:pt x="4980168" y="0"/>
                </a:lnTo>
                <a:lnTo>
                  <a:pt x="5043774" y="0"/>
                </a:lnTo>
                <a:lnTo>
                  <a:pt x="5043774" y="6858000"/>
                </a:lnTo>
                <a:lnTo>
                  <a:pt x="4980168" y="6858000"/>
                </a:lnTo>
                <a:lnTo>
                  <a:pt x="4786130" y="6858000"/>
                </a:lnTo>
                <a:lnTo>
                  <a:pt x="4617166" y="6858000"/>
                </a:lnTo>
                <a:lnTo>
                  <a:pt x="3552342" y="6858000"/>
                </a:lnTo>
                <a:lnTo>
                  <a:pt x="3379301" y="6858000"/>
                </a:lnTo>
                <a:lnTo>
                  <a:pt x="2759699" y="6858000"/>
                </a:lnTo>
                <a:lnTo>
                  <a:pt x="2542782" y="6858000"/>
                </a:lnTo>
                <a:lnTo>
                  <a:pt x="2429239" y="6780599"/>
                </a:lnTo>
                <a:cubicBezTo>
                  <a:pt x="2252641" y="6653108"/>
                  <a:pt x="2079285" y="6515397"/>
                  <a:pt x="1904328" y="6374814"/>
                </a:cubicBezTo>
                <a:cubicBezTo>
                  <a:pt x="943579" y="5602839"/>
                  <a:pt x="0" y="4969131"/>
                  <a:pt x="0" y="3621656"/>
                </a:cubicBezTo>
                <a:cubicBezTo>
                  <a:pt x="0" y="2093192"/>
                  <a:pt x="582912" y="754641"/>
                  <a:pt x="1626503" y="14997"/>
                </a:cubicBezTo>
                <a:close/>
              </a:path>
            </a:pathLst>
          </a:cu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Meiryo"/>
            </a:endParaRPr>
          </a:p>
        </p:txBody>
      </p:sp>
      <p:sp>
        <p:nvSpPr>
          <p:cNvPr id="15" name="Freeform: Shape 14">
            <a:extLst>
              <a:ext uri="{FF2B5EF4-FFF2-40B4-BE49-F238E27FC236}">
                <a16:creationId xmlns:a16="http://schemas.microsoft.com/office/drawing/2014/main" id="{829A1E2C-5AC8-40FC-99E9-832069D397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97013"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 name="TextBox 2">
            <a:extLst>
              <a:ext uri="{FF2B5EF4-FFF2-40B4-BE49-F238E27FC236}">
                <a16:creationId xmlns:a16="http://schemas.microsoft.com/office/drawing/2014/main" id="{5BCDDA44-BEA9-F3F3-6FCE-40BD46220D0A}"/>
              </a:ext>
            </a:extLst>
          </p:cNvPr>
          <p:cNvSpPr txBox="1"/>
          <p:nvPr/>
        </p:nvSpPr>
        <p:spPr>
          <a:xfrm>
            <a:off x="8130208" y="1486949"/>
            <a:ext cx="3633747" cy="3884102"/>
          </a:xfrm>
          <a:prstGeom prst="rect">
            <a:avLst/>
          </a:prstGeom>
        </p:spPr>
        <p:txBody>
          <a:bodyPr vert="horz" lIns="91440" tIns="45720" rIns="91440" bIns="45720" rtlCol="0">
            <a:normAutofit/>
          </a:bodyPr>
          <a:lstStyle/>
          <a:p>
            <a:pPr marR="0">
              <a:spcBef>
                <a:spcPts val="0"/>
              </a:spcBef>
              <a:spcAft>
                <a:spcPts val="800"/>
              </a:spcAft>
              <a:tabLst>
                <a:tab pos="5943600" algn="r"/>
              </a:tabLst>
            </a:pPr>
            <a:r>
              <a:rPr lang="en-US" sz="2400" b="1" dirty="0">
                <a:solidFill>
                  <a:srgbClr val="000000"/>
                </a:solidFill>
                <a:effectLst/>
              </a:rPr>
              <a:t>Ask, and it will be given you; seek, and you will find; knock, and it will be opened to you. For every one who asks receives, and he who seeks finds, and to him who knocks it will be opened.</a:t>
            </a:r>
            <a:endParaRPr lang="en-US" sz="2400" dirty="0">
              <a:solidFill>
                <a:srgbClr val="000000"/>
              </a:solidFill>
              <a:effectLst/>
            </a:endParaRPr>
          </a:p>
          <a:p>
            <a:pPr marL="228600" marR="0" algn="r">
              <a:spcBef>
                <a:spcPts val="0"/>
              </a:spcBef>
              <a:spcAft>
                <a:spcPts val="0"/>
              </a:spcAft>
              <a:tabLst>
                <a:tab pos="5943600" algn="r"/>
              </a:tabLst>
            </a:pPr>
            <a:r>
              <a:rPr lang="en-US" sz="2000" b="1" dirty="0">
                <a:solidFill>
                  <a:srgbClr val="000000"/>
                </a:solidFill>
                <a:effectLst/>
              </a:rPr>
              <a:t>Christianity, </a:t>
            </a:r>
          </a:p>
          <a:p>
            <a:pPr marL="228600" marR="0" algn="r">
              <a:spcBef>
                <a:spcPts val="0"/>
              </a:spcBef>
              <a:spcAft>
                <a:spcPts val="0"/>
              </a:spcAft>
              <a:tabLst>
                <a:tab pos="5943600" algn="r"/>
              </a:tabLst>
            </a:pPr>
            <a:r>
              <a:rPr lang="en-US" sz="2000" b="1" i="1" dirty="0">
                <a:solidFill>
                  <a:srgbClr val="000000"/>
                </a:solidFill>
                <a:effectLst/>
              </a:rPr>
              <a:t>Matthew</a:t>
            </a:r>
            <a:r>
              <a:rPr lang="en-US" sz="2000" b="1" dirty="0">
                <a:solidFill>
                  <a:srgbClr val="000000"/>
                </a:solidFill>
                <a:effectLst/>
              </a:rPr>
              <a:t> 7: 7-8</a:t>
            </a:r>
            <a:endParaRPr lang="en-US" sz="2000" dirty="0">
              <a:solidFill>
                <a:srgbClr val="000000"/>
              </a:solidFill>
              <a:effectLst/>
            </a:endParaRPr>
          </a:p>
        </p:txBody>
      </p:sp>
    </p:spTree>
    <p:extLst>
      <p:ext uri="{BB962C8B-B14F-4D97-AF65-F5344CB8AC3E}">
        <p14:creationId xmlns:p14="http://schemas.microsoft.com/office/powerpoint/2010/main" val="1172830916"/>
      </p:ext>
    </p:extLst>
  </p:cSld>
  <p:clrMapOvr>
    <a:masterClrMapping/>
  </p:clrMapOvr>
  <mc:AlternateContent xmlns:mc="http://schemas.openxmlformats.org/markup-compatibility/2006">
    <mc:Choice xmlns:p14="http://schemas.microsoft.com/office/powerpoint/2010/main" Requires="p14">
      <p:transition spd="slow" p14:dur="1200">
        <p:zoom dir="in"/>
      </p:transition>
    </mc:Choice>
    <mc:Fallback>
      <p:transition spd="slow">
        <p:zoom dir="in"/>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677591D-1DCF-F524-3BCA-CB3FC769F061}"/>
              </a:ext>
            </a:extLst>
          </p:cNvPr>
          <p:cNvSpPr txBox="1"/>
          <p:nvPr/>
        </p:nvSpPr>
        <p:spPr>
          <a:xfrm>
            <a:off x="193710" y="2908701"/>
            <a:ext cx="4924283" cy="3388411"/>
          </a:xfrm>
          <a:prstGeom prst="rect">
            <a:avLst/>
          </a:prstGeom>
        </p:spPr>
        <p:txBody>
          <a:bodyPr vert="horz" lIns="91440" tIns="45720" rIns="91440" bIns="45720" rtlCol="0">
            <a:normAutofit lnSpcReduction="10000"/>
          </a:bodyPr>
          <a:lstStyle/>
          <a:p>
            <a:pPr marR="0">
              <a:spcBef>
                <a:spcPts val="0"/>
              </a:spcBef>
              <a:spcAft>
                <a:spcPts val="800"/>
              </a:spcAft>
              <a:tabLst>
                <a:tab pos="5943600" algn="r"/>
              </a:tabLst>
            </a:pPr>
            <a:r>
              <a:rPr lang="en-US" sz="2600" b="1" dirty="0">
                <a:effectLst/>
              </a:rPr>
              <a:t>Finally, brethren, whatever is true, whatever is honorable, whatever is just, whatever is pure, whatever is lovely, whatever is gracious, if there is any excellence, if there is anything worthy of praise, think about these things.</a:t>
            </a:r>
            <a:endParaRPr lang="en-US" sz="2600" dirty="0">
              <a:effectLst/>
            </a:endParaRPr>
          </a:p>
          <a:p>
            <a:pPr marL="228600" marR="0" algn="r">
              <a:spcBef>
                <a:spcPts val="0"/>
              </a:spcBef>
              <a:spcAft>
                <a:spcPts val="0"/>
              </a:spcAft>
              <a:tabLst>
                <a:tab pos="5943600" algn="r"/>
              </a:tabLst>
            </a:pPr>
            <a:r>
              <a:rPr lang="en-US" sz="2200" b="1" dirty="0">
                <a:effectLst/>
              </a:rPr>
              <a:t>Christianity, </a:t>
            </a:r>
          </a:p>
          <a:p>
            <a:pPr marL="228600" marR="0" algn="r">
              <a:spcBef>
                <a:spcPts val="0"/>
              </a:spcBef>
              <a:spcAft>
                <a:spcPts val="0"/>
              </a:spcAft>
              <a:tabLst>
                <a:tab pos="5943600" algn="r"/>
              </a:tabLst>
            </a:pPr>
            <a:r>
              <a:rPr lang="en-US" sz="2200" b="1" i="1" dirty="0">
                <a:effectLst/>
              </a:rPr>
              <a:t>Philippians</a:t>
            </a:r>
            <a:r>
              <a:rPr lang="en-US" sz="2200" b="1" dirty="0">
                <a:effectLst/>
              </a:rPr>
              <a:t> 4: 8</a:t>
            </a:r>
            <a:endParaRPr lang="en-US" sz="2200" dirty="0">
              <a:effectLst/>
            </a:endParaRPr>
          </a:p>
        </p:txBody>
      </p:sp>
      <p:pic>
        <p:nvPicPr>
          <p:cNvPr id="4" name="Picture 3" descr="A group of people dancing&#10;&#10;Description automatically generated with medium confidence">
            <a:extLst>
              <a:ext uri="{FF2B5EF4-FFF2-40B4-BE49-F238E27FC236}">
                <a16:creationId xmlns:a16="http://schemas.microsoft.com/office/drawing/2014/main" id="{1BA5F4DD-68C7-267B-CB55-776FCD9D0211}"/>
              </a:ext>
            </a:extLst>
          </p:cNvPr>
          <p:cNvPicPr>
            <a:picLocks noChangeAspect="1"/>
          </p:cNvPicPr>
          <p:nvPr/>
        </p:nvPicPr>
        <p:blipFill rotWithShape="1">
          <a:blip r:embed="rId2">
            <a:extLst>
              <a:ext uri="{28A0092B-C50C-407E-A947-70E740481C1C}">
                <a14:useLocalDpi xmlns:a14="http://schemas.microsoft.com/office/drawing/2010/main" val="0"/>
              </a:ext>
            </a:extLst>
          </a:blip>
          <a:srcRect l="12537" r="23019"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5070811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white building with a domed roof&#10;&#10;Description automatically generated with low confidence">
            <a:extLst>
              <a:ext uri="{FF2B5EF4-FFF2-40B4-BE49-F238E27FC236}">
                <a16:creationId xmlns:a16="http://schemas.microsoft.com/office/drawing/2014/main" id="{A70A18A0-BB21-9812-DDA5-A59D7D109DF2}"/>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15909" r="-2" b="-2"/>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TextBox 2">
            <a:extLst>
              <a:ext uri="{FF2B5EF4-FFF2-40B4-BE49-F238E27FC236}">
                <a16:creationId xmlns:a16="http://schemas.microsoft.com/office/drawing/2014/main" id="{EBAF1DC1-B8DA-FF09-5E03-1A0B0298FF3E}"/>
              </a:ext>
            </a:extLst>
          </p:cNvPr>
          <p:cNvSpPr txBox="1"/>
          <p:nvPr/>
        </p:nvSpPr>
        <p:spPr>
          <a:xfrm>
            <a:off x="6732755" y="1804791"/>
            <a:ext cx="4840010" cy="3438329"/>
          </a:xfrm>
          <a:prstGeom prst="rect">
            <a:avLst/>
          </a:prstGeom>
        </p:spPr>
        <p:txBody>
          <a:bodyPr vert="horz" lIns="91440" tIns="45720" rIns="91440" bIns="45720" rtlCol="0">
            <a:normAutofit fontScale="92500" lnSpcReduction="10000"/>
          </a:bodyPr>
          <a:lstStyle/>
          <a:p>
            <a:pPr marR="0">
              <a:lnSpc>
                <a:spcPct val="110000"/>
              </a:lnSpc>
              <a:spcBef>
                <a:spcPts val="0"/>
              </a:spcBef>
              <a:spcAft>
                <a:spcPts val="800"/>
              </a:spcAft>
              <a:tabLst>
                <a:tab pos="5943600" algn="r"/>
              </a:tabLst>
            </a:pPr>
            <a:r>
              <a:rPr lang="en-US" sz="2600" b="1" dirty="0">
                <a:effectLst/>
              </a:rPr>
              <a:t>Call unto the way of thy Lord with wisdom and goodly exhortation and argue with them in a way that is best. Surely, thy Lord knows best who has strayed from HIS way; and HE also knows those who are rightly guided. </a:t>
            </a:r>
            <a:endParaRPr lang="en-US" sz="2600" dirty="0">
              <a:effectLst/>
            </a:endParaRPr>
          </a:p>
          <a:p>
            <a:pPr marR="0" algn="r">
              <a:lnSpc>
                <a:spcPct val="110000"/>
              </a:lnSpc>
              <a:spcBef>
                <a:spcPts val="0"/>
              </a:spcBef>
              <a:spcAft>
                <a:spcPts val="0"/>
              </a:spcAft>
              <a:tabLst>
                <a:tab pos="5943600" algn="r"/>
              </a:tabLst>
            </a:pPr>
            <a:r>
              <a:rPr lang="en-US" sz="2200" b="1" dirty="0">
                <a:effectLst/>
              </a:rPr>
              <a:t>Islam, </a:t>
            </a:r>
          </a:p>
          <a:p>
            <a:pPr marR="0" algn="r">
              <a:lnSpc>
                <a:spcPct val="110000"/>
              </a:lnSpc>
              <a:spcBef>
                <a:spcPts val="0"/>
              </a:spcBef>
              <a:spcAft>
                <a:spcPts val="0"/>
              </a:spcAft>
              <a:tabLst>
                <a:tab pos="5943600" algn="r"/>
              </a:tabLst>
            </a:pPr>
            <a:r>
              <a:rPr lang="en-US" sz="2200" b="1" i="1" dirty="0">
                <a:effectLst/>
              </a:rPr>
              <a:t>Qur’án</a:t>
            </a:r>
            <a:r>
              <a:rPr lang="en-US" sz="2200" b="1" dirty="0">
                <a:effectLst/>
              </a:rPr>
              <a:t> 16: 126</a:t>
            </a:r>
            <a:endParaRPr lang="en-US" sz="2200" dirty="0">
              <a:effectLst/>
            </a:endParaRPr>
          </a:p>
        </p:txBody>
      </p:sp>
    </p:spTree>
    <p:extLst>
      <p:ext uri="{BB962C8B-B14F-4D97-AF65-F5344CB8AC3E}">
        <p14:creationId xmlns:p14="http://schemas.microsoft.com/office/powerpoint/2010/main" val="530153185"/>
      </p:ext>
    </p:extLst>
  </p:cSld>
  <p:clrMapOvr>
    <a:masterClrMapping/>
  </p:clrMapOvr>
  <mc:AlternateContent xmlns:mc="http://schemas.openxmlformats.org/markup-compatibility/2006">
    <mc:Choice xmlns:p14="http://schemas.microsoft.com/office/powerpoint/2010/main" Requires="p14">
      <p:transition spd="slow" p14:dur="1200">
        <p:zoom dir="in"/>
      </p:transition>
    </mc:Choice>
    <mc:Fallback>
      <p:transition spd="slow">
        <p:zoom dir="in"/>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38A9CCA-A823-E1CD-CC62-D2090A089EC3}"/>
              </a:ext>
            </a:extLst>
          </p:cNvPr>
          <p:cNvSpPr txBox="1"/>
          <p:nvPr/>
        </p:nvSpPr>
        <p:spPr>
          <a:xfrm>
            <a:off x="505857" y="3141347"/>
            <a:ext cx="4561656" cy="2959799"/>
          </a:xfrm>
          <a:prstGeom prst="rect">
            <a:avLst/>
          </a:prstGeom>
        </p:spPr>
        <p:txBody>
          <a:bodyPr vert="horz" lIns="91440" tIns="45720" rIns="91440" bIns="45720" rtlCol="0">
            <a:normAutofit/>
          </a:bodyPr>
          <a:lstStyle/>
          <a:p>
            <a:pPr marR="0">
              <a:spcBef>
                <a:spcPts val="0"/>
              </a:spcBef>
              <a:spcAft>
                <a:spcPts val="800"/>
              </a:spcAft>
              <a:tabLst>
                <a:tab pos="5943600" algn="r"/>
              </a:tabLst>
            </a:pPr>
            <a:r>
              <a:rPr lang="en-US" sz="2600" b="1" dirty="0">
                <a:effectLst/>
              </a:rPr>
              <a:t>Say: “Travel through the earth and see how Allah did originate creation; so will Allah produce a later creation: for Allah has power over all things. </a:t>
            </a:r>
            <a:endParaRPr lang="en-US" sz="2600" dirty="0">
              <a:effectLst/>
            </a:endParaRPr>
          </a:p>
          <a:p>
            <a:pPr marR="0" algn="r">
              <a:spcBef>
                <a:spcPts val="0"/>
              </a:spcBef>
              <a:spcAft>
                <a:spcPts val="0"/>
              </a:spcAft>
              <a:tabLst>
                <a:tab pos="5943600" algn="r"/>
              </a:tabLst>
            </a:pPr>
            <a:r>
              <a:rPr lang="en-US" sz="2200" b="1" dirty="0">
                <a:effectLst/>
              </a:rPr>
              <a:t>Islam, </a:t>
            </a:r>
          </a:p>
          <a:p>
            <a:pPr marR="0" algn="r">
              <a:spcBef>
                <a:spcPts val="0"/>
              </a:spcBef>
              <a:spcAft>
                <a:spcPts val="0"/>
              </a:spcAft>
              <a:tabLst>
                <a:tab pos="5943600" algn="r"/>
              </a:tabLst>
            </a:pPr>
            <a:r>
              <a:rPr lang="en-US" sz="2200" b="1" i="1" dirty="0">
                <a:effectLst/>
              </a:rPr>
              <a:t>Qur’án</a:t>
            </a:r>
            <a:r>
              <a:rPr lang="en-US" sz="2200" b="1" dirty="0">
                <a:effectLst/>
              </a:rPr>
              <a:t> 29: 20</a:t>
            </a:r>
            <a:endParaRPr lang="en-US" sz="2200" dirty="0">
              <a:effectLst/>
            </a:endParaRPr>
          </a:p>
        </p:txBody>
      </p:sp>
      <p:pic>
        <p:nvPicPr>
          <p:cNvPr id="6" name="Picture 5" descr="A picture containing blue, painted, colorful&#10;&#10;Description automatically generated">
            <a:extLst>
              <a:ext uri="{FF2B5EF4-FFF2-40B4-BE49-F238E27FC236}">
                <a16:creationId xmlns:a16="http://schemas.microsoft.com/office/drawing/2014/main" id="{C576946B-DE39-B0D3-7EC1-C66273E63A0D}"/>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b="303"/>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609127666"/>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4AF9B17-FBAF-70A1-7F45-74EC66DD976B}"/>
              </a:ext>
            </a:extLst>
          </p:cNvPr>
          <p:cNvSpPr txBox="1"/>
          <p:nvPr/>
        </p:nvSpPr>
        <p:spPr>
          <a:xfrm>
            <a:off x="534057" y="3120462"/>
            <a:ext cx="4243589" cy="2264513"/>
          </a:xfrm>
          <a:prstGeom prst="rect">
            <a:avLst/>
          </a:prstGeom>
        </p:spPr>
        <p:txBody>
          <a:bodyPr vert="horz" lIns="91440" tIns="45720" rIns="91440" bIns="45720" rtlCol="0">
            <a:normAutofit/>
          </a:bodyPr>
          <a:lstStyle/>
          <a:p>
            <a:pPr marR="0">
              <a:spcBef>
                <a:spcPts val="0"/>
              </a:spcBef>
            </a:pPr>
            <a:r>
              <a:rPr lang="en-US" sz="2800" b="1" dirty="0">
                <a:effectLst/>
              </a:rPr>
              <a:t>Let your vision be world-embracing, rather than confined to your own self.</a:t>
            </a:r>
            <a:endParaRPr lang="en-US" sz="2800" dirty="0">
              <a:effectLst/>
            </a:endParaRPr>
          </a:p>
          <a:p>
            <a:pPr marR="0" algn="r">
              <a:spcBef>
                <a:spcPts val="0"/>
              </a:spcBef>
            </a:pPr>
            <a:r>
              <a:rPr lang="en-US" sz="2200" b="1" dirty="0">
                <a:effectLst/>
              </a:rPr>
              <a:t>Bahá’i, Bahá’u’lláh, </a:t>
            </a:r>
          </a:p>
          <a:p>
            <a:pPr marR="0" algn="r">
              <a:spcBef>
                <a:spcPts val="0"/>
              </a:spcBef>
            </a:pPr>
            <a:r>
              <a:rPr lang="en-US" sz="2200" b="1" i="1" dirty="0">
                <a:effectLst/>
              </a:rPr>
              <a:t>Tablets of Bahá’u’lláh</a:t>
            </a:r>
            <a:r>
              <a:rPr lang="en-US" sz="2200" b="1" dirty="0">
                <a:effectLst/>
              </a:rPr>
              <a:t>, p. 87</a:t>
            </a:r>
            <a:endParaRPr lang="en-US" sz="2200" dirty="0">
              <a:effectLst/>
            </a:endParaRPr>
          </a:p>
        </p:txBody>
      </p:sp>
      <p:pic>
        <p:nvPicPr>
          <p:cNvPr id="4" name="Picture 3" descr="A close up of a person's eye&#10;&#10;Description automatically generated">
            <a:extLst>
              <a:ext uri="{FF2B5EF4-FFF2-40B4-BE49-F238E27FC236}">
                <a16:creationId xmlns:a16="http://schemas.microsoft.com/office/drawing/2014/main" id="{912996F0-3D05-E8F6-DD7C-ADBA97B69D4B}"/>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5503" r="18328"/>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626509192"/>
      </p:ext>
    </p:extLst>
  </p:cSld>
  <p:clrMapOvr>
    <a:masterClrMapping/>
  </p:clrMapOvr>
  <mc:AlternateContent xmlns:mc="http://schemas.openxmlformats.org/markup-compatibility/2006">
    <mc:Choice xmlns:p14="http://schemas.microsoft.com/office/powerpoint/2010/main" Requires="p14">
      <p:transition spd="slow" p14:dur="1200">
        <p:zoom dir="in"/>
      </p:transition>
    </mc:Choice>
    <mc:Fallback>
      <p:transition spd="slow">
        <p:zoom dir="in"/>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4050B82-C4B0-4667-AA54-CF0B1C6F37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C9E83AF-030E-4F9E-A53E-41FDC8659D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685800" y="480060"/>
            <a:ext cx="6592824" cy="5737860"/>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picture containing person, outdoor, people&#10;&#10;Description automatically generated">
            <a:extLst>
              <a:ext uri="{FF2B5EF4-FFF2-40B4-BE49-F238E27FC236}">
                <a16:creationId xmlns:a16="http://schemas.microsoft.com/office/drawing/2014/main" id="{ACB796CE-F1CD-B178-6C8F-9FF1D8A8447E}"/>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8879" r="2" b="2"/>
          <a:stretch/>
        </p:blipFill>
        <p:spPr>
          <a:xfrm>
            <a:off x="699516" y="495300"/>
            <a:ext cx="6565392" cy="5705856"/>
          </a:xfrm>
          <a:prstGeom prst="rect">
            <a:avLst/>
          </a:prstGeom>
        </p:spPr>
      </p:pic>
      <p:sp>
        <p:nvSpPr>
          <p:cNvPr id="3" name="TextBox 2">
            <a:extLst>
              <a:ext uri="{FF2B5EF4-FFF2-40B4-BE49-F238E27FC236}">
                <a16:creationId xmlns:a16="http://schemas.microsoft.com/office/drawing/2014/main" id="{0FB172C3-29FA-D54F-49BD-A5831126DD24}"/>
              </a:ext>
            </a:extLst>
          </p:cNvPr>
          <p:cNvSpPr txBox="1"/>
          <p:nvPr/>
        </p:nvSpPr>
        <p:spPr>
          <a:xfrm>
            <a:off x="7616594" y="955192"/>
            <a:ext cx="4295773" cy="4947616"/>
          </a:xfrm>
          <a:prstGeom prst="rect">
            <a:avLst/>
          </a:prstGeom>
        </p:spPr>
        <p:txBody>
          <a:bodyPr vert="horz" lIns="91440" tIns="45720" rIns="91440" bIns="45720" rtlCol="0">
            <a:normAutofit lnSpcReduction="10000"/>
          </a:bodyPr>
          <a:lstStyle/>
          <a:p>
            <a:pPr marR="0">
              <a:spcBef>
                <a:spcPts val="0"/>
              </a:spcBef>
              <a:spcAft>
                <a:spcPts val="800"/>
              </a:spcAft>
            </a:pPr>
            <a:r>
              <a:rPr lang="en-US" sz="2000" b="1" dirty="0">
                <a:effectLst/>
              </a:rPr>
              <a:t>Every soul of the friends of God must concentrate his mind on this, that he may manifest the mercy of God and the bounty of the Forgiving One. He must do good to every soul whom he encounters, and render benefit to him, becoming the cause of improving the morals and correcting the thoughts so that the light of guidance may shine forth and the bounty of His Holiness the Merciful One may encompass. Love is light in whatsoever house it may shine and enmity is darkness in whatsoever abode it dwell.</a:t>
            </a:r>
            <a:endParaRPr lang="en-US" sz="2000" dirty="0">
              <a:effectLst/>
            </a:endParaRPr>
          </a:p>
          <a:p>
            <a:pPr marR="0" algn="r">
              <a:spcBef>
                <a:spcPts val="0"/>
              </a:spcBef>
              <a:spcAft>
                <a:spcPts val="0"/>
              </a:spcAft>
            </a:pPr>
            <a:r>
              <a:rPr lang="en-US" sz="1500" b="1" dirty="0">
                <a:effectLst/>
              </a:rPr>
              <a:t>	</a:t>
            </a:r>
            <a:r>
              <a:rPr lang="en-US" sz="1700" b="1" dirty="0">
                <a:effectLst/>
              </a:rPr>
              <a:t>Bahá’i, Abdu’l-Bahá, </a:t>
            </a:r>
            <a:r>
              <a:rPr lang="en-US" sz="1700" b="1" i="1" dirty="0">
                <a:effectLst/>
              </a:rPr>
              <a:t>Baha'i World Faith</a:t>
            </a:r>
            <a:r>
              <a:rPr lang="en-US" sz="1700" b="1" dirty="0">
                <a:effectLst/>
              </a:rPr>
              <a:t>, p. 217</a:t>
            </a:r>
            <a:endParaRPr lang="en-US" sz="1700" dirty="0">
              <a:effectLst/>
            </a:endParaRPr>
          </a:p>
        </p:txBody>
      </p:sp>
    </p:spTree>
    <p:extLst>
      <p:ext uri="{BB962C8B-B14F-4D97-AF65-F5344CB8AC3E}">
        <p14:creationId xmlns:p14="http://schemas.microsoft.com/office/powerpoint/2010/main" val="1940029715"/>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Kalolin Johnson - We Shall Remain (It Wasn't Taken Away)">
            <a:hlinkClick r:id="" action="ppaction://media"/>
            <a:extLst>
              <a:ext uri="{FF2B5EF4-FFF2-40B4-BE49-F238E27FC236}">
                <a16:creationId xmlns:a16="http://schemas.microsoft.com/office/drawing/2014/main" id="{0BBFB1CE-CCBC-425F-800C-05888334AE36}"/>
              </a:ext>
            </a:extLst>
          </p:cNvPr>
          <p:cNvPicPr>
            <a:picLocks noRot="1" noChangeAspect="1"/>
          </p:cNvPicPr>
          <p:nvPr>
            <a:videoFile r:link="rId1"/>
          </p:nvPr>
        </p:nvPicPr>
        <p:blipFill>
          <a:blip r:embed="rId3"/>
          <a:stretch>
            <a:fillRect/>
          </a:stretch>
        </p:blipFill>
        <p:spPr>
          <a:xfrm>
            <a:off x="1304520" y="516436"/>
            <a:ext cx="9582955" cy="5414370"/>
          </a:xfrm>
          <a:prstGeom prst="rect">
            <a:avLst/>
          </a:prstGeom>
        </p:spPr>
      </p:pic>
      <p:sp>
        <p:nvSpPr>
          <p:cNvPr id="4" name="TextBox 3">
            <a:extLst>
              <a:ext uri="{FF2B5EF4-FFF2-40B4-BE49-F238E27FC236}">
                <a16:creationId xmlns:a16="http://schemas.microsoft.com/office/drawing/2014/main" id="{A0F1278F-C8D0-8D6E-85B7-AB8022EE7F21}"/>
              </a:ext>
            </a:extLst>
          </p:cNvPr>
          <p:cNvSpPr txBox="1"/>
          <p:nvPr/>
        </p:nvSpPr>
        <p:spPr>
          <a:xfrm>
            <a:off x="2863695" y="6092195"/>
            <a:ext cx="6464607" cy="461665"/>
          </a:xfrm>
          <a:prstGeom prst="rect">
            <a:avLst/>
          </a:prstGeom>
          <a:noFill/>
        </p:spPr>
        <p:txBody>
          <a:bodyPr wrap="square">
            <a:spAutoFit/>
          </a:bodyPr>
          <a:lstStyle/>
          <a:p>
            <a:r>
              <a:rPr lang="en-US" sz="2400" b="1" dirty="0">
                <a:hlinkClick r:id="rId4"/>
              </a:rPr>
              <a:t>https://www.youtube.com/watch?v=8jYnPr065-4</a:t>
            </a:r>
            <a:r>
              <a:rPr lang="en-US" sz="2400" b="1" dirty="0"/>
              <a:t> </a:t>
            </a:r>
          </a:p>
        </p:txBody>
      </p:sp>
    </p:spTree>
    <p:extLst>
      <p:ext uri="{BB962C8B-B14F-4D97-AF65-F5344CB8AC3E}">
        <p14:creationId xmlns:p14="http://schemas.microsoft.com/office/powerpoint/2010/main" val="3371396558"/>
      </p:ext>
    </p:extLst>
  </p:cSld>
  <p:clrMapOvr>
    <a:masterClrMapping/>
  </p:clrMapOvr>
  <mc:AlternateContent xmlns:mc="http://schemas.openxmlformats.org/markup-compatibility/2006">
    <mc:Choice xmlns:p14="http://schemas.microsoft.com/office/powerpoint/2010/main" Requires="p14">
      <p:transition spd="slow" p14:dur="1200">
        <p:zoom dir="in"/>
      </p:transition>
    </mc:Choice>
    <mc:Fallback>
      <p:transition spd="slow">
        <p:zoom dir="in"/>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88BD59D-76ED-0AE8-57C1-47F9894D46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0272" y="301387"/>
            <a:ext cx="10091451" cy="5676441"/>
          </a:xfrm>
          <a:prstGeom prst="rect">
            <a:avLst/>
          </a:prstGeom>
        </p:spPr>
      </p:pic>
      <p:sp>
        <p:nvSpPr>
          <p:cNvPr id="7" name="TextBox 6">
            <a:extLst>
              <a:ext uri="{FF2B5EF4-FFF2-40B4-BE49-F238E27FC236}">
                <a16:creationId xmlns:a16="http://schemas.microsoft.com/office/drawing/2014/main" id="{00CEA33C-9A77-A7D4-411F-B6185E99B540}"/>
              </a:ext>
            </a:extLst>
          </p:cNvPr>
          <p:cNvSpPr txBox="1"/>
          <p:nvPr/>
        </p:nvSpPr>
        <p:spPr>
          <a:xfrm>
            <a:off x="2717263" y="6094948"/>
            <a:ext cx="6757471" cy="461665"/>
          </a:xfrm>
          <a:prstGeom prst="rect">
            <a:avLst/>
          </a:prstGeom>
          <a:noFill/>
        </p:spPr>
        <p:txBody>
          <a:bodyPr wrap="square">
            <a:spAutoFit/>
          </a:bodyPr>
          <a:lstStyle/>
          <a:p>
            <a:r>
              <a:rPr lang="en-US" sz="2400" b="1" dirty="0">
                <a:hlinkClick r:id="rId3"/>
              </a:rPr>
              <a:t>https://www.youtube.com/watch?v=PgWAsPIHtQg</a:t>
            </a:r>
            <a:r>
              <a:rPr lang="en-US" sz="2400" b="1" dirty="0"/>
              <a:t> </a:t>
            </a:r>
          </a:p>
        </p:txBody>
      </p:sp>
    </p:spTree>
    <p:extLst>
      <p:ext uri="{BB962C8B-B14F-4D97-AF65-F5344CB8AC3E}">
        <p14:creationId xmlns:p14="http://schemas.microsoft.com/office/powerpoint/2010/main" val="3454516913"/>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All Things Are Of God">
            <a:hlinkClick r:id="" action="ppaction://media"/>
            <a:extLst>
              <a:ext uri="{FF2B5EF4-FFF2-40B4-BE49-F238E27FC236}">
                <a16:creationId xmlns:a16="http://schemas.microsoft.com/office/drawing/2014/main" id="{6E469E0C-DDAB-4117-BC3B-A87AC22F93E0}"/>
              </a:ext>
            </a:extLst>
          </p:cNvPr>
          <p:cNvPicPr>
            <a:picLocks noRot="1" noChangeAspect="1"/>
          </p:cNvPicPr>
          <p:nvPr>
            <a:videoFile r:link="rId1"/>
          </p:nvPr>
        </p:nvPicPr>
        <p:blipFill>
          <a:blip r:embed="rId3"/>
          <a:stretch>
            <a:fillRect/>
          </a:stretch>
        </p:blipFill>
        <p:spPr>
          <a:xfrm>
            <a:off x="1281737" y="318781"/>
            <a:ext cx="9626685" cy="5439077"/>
          </a:xfrm>
          <a:prstGeom prst="rect">
            <a:avLst/>
          </a:prstGeom>
        </p:spPr>
      </p:pic>
      <p:sp>
        <p:nvSpPr>
          <p:cNvPr id="4" name="TextBox 3">
            <a:extLst>
              <a:ext uri="{FF2B5EF4-FFF2-40B4-BE49-F238E27FC236}">
                <a16:creationId xmlns:a16="http://schemas.microsoft.com/office/drawing/2014/main" id="{35739984-ED9B-17C2-0FCB-E9899E80A9A8}"/>
              </a:ext>
            </a:extLst>
          </p:cNvPr>
          <p:cNvSpPr txBox="1"/>
          <p:nvPr/>
        </p:nvSpPr>
        <p:spPr>
          <a:xfrm>
            <a:off x="2798971" y="6009568"/>
            <a:ext cx="6592219" cy="461665"/>
          </a:xfrm>
          <a:prstGeom prst="rect">
            <a:avLst/>
          </a:prstGeom>
          <a:noFill/>
        </p:spPr>
        <p:txBody>
          <a:bodyPr wrap="square">
            <a:spAutoFit/>
          </a:bodyPr>
          <a:lstStyle/>
          <a:p>
            <a:r>
              <a:rPr lang="en-US" sz="2400" b="1" dirty="0">
                <a:hlinkClick r:id="rId4"/>
              </a:rPr>
              <a:t>https://www.youtube.com/watch?v=4zo0XIvxKo8</a:t>
            </a:r>
            <a:r>
              <a:rPr lang="en-US" sz="2400" b="1" dirty="0"/>
              <a:t> </a:t>
            </a:r>
          </a:p>
        </p:txBody>
      </p:sp>
    </p:spTree>
    <p:extLst>
      <p:ext uri="{BB962C8B-B14F-4D97-AF65-F5344CB8AC3E}">
        <p14:creationId xmlns:p14="http://schemas.microsoft.com/office/powerpoint/2010/main" val="1790259901"/>
      </p:ext>
    </p:extLst>
  </p:cSld>
  <p:clrMapOvr>
    <a:masterClrMapping/>
  </p:clrMapOvr>
  <mc:AlternateContent xmlns:mc="http://schemas.openxmlformats.org/markup-compatibility/2006">
    <mc:Choice xmlns:p14="http://schemas.microsoft.com/office/powerpoint/2010/main" Requires="p14">
      <p:transition spd="slow" p14:dur="1200">
        <p:zoom dir="in"/>
      </p:transition>
    </mc:Choice>
    <mc:Fallback>
      <p:transition spd="slow">
        <p:zoom dir="in"/>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F540EF9-93F1-8EF2-0173-8B61868BE12B}"/>
              </a:ext>
            </a:extLst>
          </p:cNvPr>
          <p:cNvSpPr txBox="1"/>
          <p:nvPr/>
        </p:nvSpPr>
        <p:spPr>
          <a:xfrm>
            <a:off x="640080" y="3351821"/>
            <a:ext cx="4243589" cy="1379820"/>
          </a:xfrm>
          <a:prstGeom prst="rect">
            <a:avLst/>
          </a:prstGeom>
        </p:spPr>
        <p:txBody>
          <a:bodyPr vert="horz" lIns="91440" tIns="45720" rIns="91440" bIns="45720" rtlCol="0">
            <a:normAutofit/>
          </a:bodyPr>
          <a:lstStyle/>
          <a:p>
            <a:pPr marR="0">
              <a:spcBef>
                <a:spcPts val="0"/>
              </a:spcBef>
              <a:spcAft>
                <a:spcPts val="0"/>
              </a:spcAft>
            </a:pPr>
            <a:r>
              <a:rPr lang="en-US" sz="2800" b="1" dirty="0">
                <a:effectLst/>
              </a:rPr>
              <a:t>The more you know, the less you need.</a:t>
            </a:r>
          </a:p>
          <a:p>
            <a:pPr marL="114300" marR="0" algn="r">
              <a:spcBef>
                <a:spcPts val="0"/>
              </a:spcBef>
              <a:spcAft>
                <a:spcPts val="800"/>
              </a:spcAft>
            </a:pPr>
            <a:r>
              <a:rPr lang="en-US" sz="2200" b="1" dirty="0">
                <a:effectLst/>
              </a:rPr>
              <a:t>Australian Aboriginal Wisdom</a:t>
            </a:r>
          </a:p>
        </p:txBody>
      </p:sp>
      <p:pic>
        <p:nvPicPr>
          <p:cNvPr id="4" name="Picture 3" descr="A group of women smiling&#10;&#10;Description automatically generated with low confidence">
            <a:extLst>
              <a:ext uri="{FF2B5EF4-FFF2-40B4-BE49-F238E27FC236}">
                <a16:creationId xmlns:a16="http://schemas.microsoft.com/office/drawing/2014/main" id="{CFCEAD7B-4909-32B8-6703-C91389ED9EAE}"/>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465" r="23308"/>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5" name="TextBox 4">
            <a:extLst>
              <a:ext uri="{FF2B5EF4-FFF2-40B4-BE49-F238E27FC236}">
                <a16:creationId xmlns:a16="http://schemas.microsoft.com/office/drawing/2014/main" id="{A61CB00D-B88B-12D3-FE61-D2A226DE68D4}"/>
              </a:ext>
            </a:extLst>
          </p:cNvPr>
          <p:cNvSpPr txBox="1"/>
          <p:nvPr/>
        </p:nvSpPr>
        <p:spPr>
          <a:xfrm>
            <a:off x="9732673" y="6657945"/>
            <a:ext cx="2459327"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s://intercontinentalcry.org/nuclear-war-australias-aboriginal-people-25148/">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tooltip="https://creativecommons.org/licenses/by-nc-nd/3.0/">
                  <a:extLst>
                    <a:ext uri="{A12FA001-AC4F-418D-AE19-62706E023703}">
                      <ahyp:hlinkClr xmlns:ahyp="http://schemas.microsoft.com/office/drawing/2018/hyperlinkcolor" val="tx"/>
                    </a:ext>
                  </a:extLst>
                </a:hlinkClick>
              </a:rPr>
              <a:t>CC BY-NC-ND</a:t>
            </a:r>
            <a:endParaRPr lang="en-US" sz="700">
              <a:solidFill>
                <a:srgbClr val="FFFFFF"/>
              </a:solidFill>
            </a:endParaRPr>
          </a:p>
        </p:txBody>
      </p:sp>
    </p:spTree>
    <p:extLst>
      <p:ext uri="{BB962C8B-B14F-4D97-AF65-F5344CB8AC3E}">
        <p14:creationId xmlns:p14="http://schemas.microsoft.com/office/powerpoint/2010/main" val="2467315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5E52985E-2553-471E-82AA-5ED7A32989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93308" y="4462044"/>
            <a:ext cx="11438793" cy="1844256"/>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descr="Milky way galaxy with stars and space dust in the universe">
            <a:extLst>
              <a:ext uri="{FF2B5EF4-FFF2-40B4-BE49-F238E27FC236}">
                <a16:creationId xmlns:a16="http://schemas.microsoft.com/office/drawing/2014/main" id="{FB484C17-1E3D-AA1C-9950-20B28AAD2654}"/>
              </a:ext>
            </a:extLst>
          </p:cNvPr>
          <p:cNvPicPr>
            <a:picLocks noChangeAspect="1"/>
          </p:cNvPicPr>
          <p:nvPr/>
        </p:nvPicPr>
        <p:blipFill rotWithShape="1">
          <a:blip r:embed="rId2">
            <a:extLst>
              <a:ext uri="{28A0092B-C50C-407E-A947-70E740481C1C}">
                <a14:useLocalDpi xmlns:a14="http://schemas.microsoft.com/office/drawing/2010/main" val="0"/>
              </a:ext>
            </a:extLst>
          </a:blip>
          <a:srcRect l="646" r="367" b="-2"/>
          <a:stretch/>
        </p:blipFill>
        <p:spPr>
          <a:xfrm>
            <a:off x="393308" y="352931"/>
            <a:ext cx="5559480" cy="3749040"/>
          </a:xfrm>
          <a:prstGeom prst="rect">
            <a:avLst/>
          </a:prstGeom>
        </p:spPr>
      </p:pic>
      <p:pic>
        <p:nvPicPr>
          <p:cNvPr id="7" name="Picture 6" descr="Spiral shell pattern">
            <a:extLst>
              <a:ext uri="{FF2B5EF4-FFF2-40B4-BE49-F238E27FC236}">
                <a16:creationId xmlns:a16="http://schemas.microsoft.com/office/drawing/2014/main" id="{A0D7F536-3124-FAAF-534A-E65927F1FBA3}"/>
              </a:ext>
            </a:extLst>
          </p:cNvPr>
          <p:cNvPicPr>
            <a:picLocks noChangeAspect="1"/>
          </p:cNvPicPr>
          <p:nvPr/>
        </p:nvPicPr>
        <p:blipFill rotWithShape="1">
          <a:blip r:embed="rId3">
            <a:extLst>
              <a:ext uri="{28A0092B-C50C-407E-A947-70E740481C1C}">
                <a14:useLocalDpi xmlns:a14="http://schemas.microsoft.com/office/drawing/2010/main" val="0"/>
              </a:ext>
            </a:extLst>
          </a:blip>
          <a:srcRect t="11662" r="-3" b="3851"/>
          <a:stretch/>
        </p:blipFill>
        <p:spPr>
          <a:xfrm>
            <a:off x="6251736" y="357013"/>
            <a:ext cx="5546955" cy="3749040"/>
          </a:xfrm>
          <a:prstGeom prst="rect">
            <a:avLst/>
          </a:prstGeom>
        </p:spPr>
      </p:pic>
      <p:cxnSp>
        <p:nvCxnSpPr>
          <p:cNvPr id="28" name="Straight Connector 27">
            <a:extLst>
              <a:ext uri="{FF2B5EF4-FFF2-40B4-BE49-F238E27FC236}">
                <a16:creationId xmlns:a16="http://schemas.microsoft.com/office/drawing/2014/main" id="{DAE3ABC6-4042-4293-A7DF-F01181363B7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4739873" y="4690076"/>
            <a:ext cx="0" cy="137160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E7872EBD-C6AD-AE95-5B75-B629651CBD19}"/>
              </a:ext>
            </a:extLst>
          </p:cNvPr>
          <p:cNvSpPr txBox="1"/>
          <p:nvPr/>
        </p:nvSpPr>
        <p:spPr>
          <a:xfrm>
            <a:off x="4945336" y="4563611"/>
            <a:ext cx="6609921" cy="1627463"/>
          </a:xfrm>
          <a:prstGeom prst="rect">
            <a:avLst/>
          </a:prstGeom>
        </p:spPr>
        <p:txBody>
          <a:bodyPr vert="horz" lIns="91440" tIns="45720" rIns="91440" bIns="45720" rtlCol="0" anchor="ctr">
            <a:normAutofit/>
          </a:bodyPr>
          <a:lstStyle/>
          <a:p>
            <a:pPr marR="0">
              <a:spcBef>
                <a:spcPts val="0"/>
              </a:spcBef>
              <a:spcAft>
                <a:spcPts val="800"/>
              </a:spcAft>
              <a:tabLst>
                <a:tab pos="5943600" algn="r"/>
              </a:tabLst>
            </a:pPr>
            <a:r>
              <a:rPr lang="en-US" sz="2400" b="1" dirty="0">
                <a:solidFill>
                  <a:schemeClr val="bg1"/>
                </a:solidFill>
                <a:effectLst/>
              </a:rPr>
              <a:t>If the thoughts of a man were so fixed on Brahman as they are on the things of this world, who would not then be freed from bondage?</a:t>
            </a:r>
          </a:p>
          <a:p>
            <a:pPr marR="0" algn="r">
              <a:spcBef>
                <a:spcPts val="0"/>
              </a:spcBef>
              <a:spcAft>
                <a:spcPts val="0"/>
              </a:spcAft>
              <a:tabLst>
                <a:tab pos="5943600" algn="r"/>
              </a:tabLst>
            </a:pPr>
            <a:r>
              <a:rPr lang="en-US" sz="2000" b="1" dirty="0">
                <a:solidFill>
                  <a:schemeClr val="bg1"/>
                </a:solidFill>
                <a:effectLst/>
              </a:rPr>
              <a:t>Hinduism, </a:t>
            </a:r>
            <a:r>
              <a:rPr lang="en-US" sz="2000" b="1" i="1" dirty="0">
                <a:solidFill>
                  <a:schemeClr val="bg1"/>
                </a:solidFill>
                <a:effectLst/>
              </a:rPr>
              <a:t>Maitri Upanishad</a:t>
            </a:r>
            <a:r>
              <a:rPr lang="en-US" sz="2000" b="1" dirty="0">
                <a:solidFill>
                  <a:schemeClr val="bg1"/>
                </a:solidFill>
                <a:effectLst/>
              </a:rPr>
              <a:t> 6.34: 5 </a:t>
            </a:r>
          </a:p>
        </p:txBody>
      </p:sp>
    </p:spTree>
    <p:extLst>
      <p:ext uri="{BB962C8B-B14F-4D97-AF65-F5344CB8AC3E}">
        <p14:creationId xmlns:p14="http://schemas.microsoft.com/office/powerpoint/2010/main" val="2856511424"/>
      </p:ext>
    </p:extLst>
  </p:cSld>
  <p:clrMapOvr>
    <a:masterClrMapping/>
  </p:clrMapOvr>
  <mc:AlternateContent xmlns:mc="http://schemas.openxmlformats.org/markup-compatibility/2006">
    <mc:Choice xmlns:p14="http://schemas.microsoft.com/office/powerpoint/2010/main" Requires="p14">
      <p:transition spd="slow" p14:dur="1200">
        <p:zoom dir="in"/>
      </p:transition>
    </mc:Choice>
    <mc:Fallback>
      <p:transition spd="slow">
        <p:zoom dir="in"/>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0DF40B2-80F7-4E71-B46C-284163F365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A38CEBF2-3E50-E1E6-C922-CB2A6793B331}"/>
              </a:ext>
            </a:extLst>
          </p:cNvPr>
          <p:cNvSpPr txBox="1"/>
          <p:nvPr/>
        </p:nvSpPr>
        <p:spPr>
          <a:xfrm>
            <a:off x="670421" y="2187912"/>
            <a:ext cx="3799425" cy="2482176"/>
          </a:xfrm>
          <a:prstGeom prst="rect">
            <a:avLst/>
          </a:prstGeom>
        </p:spPr>
        <p:txBody>
          <a:bodyPr vert="horz" lIns="91440" tIns="45720" rIns="91440" bIns="45720" rtlCol="0">
            <a:normAutofit lnSpcReduction="10000"/>
          </a:bodyPr>
          <a:lstStyle/>
          <a:p>
            <a:pPr marR="0">
              <a:spcBef>
                <a:spcPts val="0"/>
              </a:spcBef>
              <a:spcAft>
                <a:spcPts val="800"/>
              </a:spcAft>
              <a:tabLst>
                <a:tab pos="5943600" algn="r"/>
              </a:tabLst>
            </a:pPr>
            <a:r>
              <a:rPr lang="en-US" sz="2800" b="1" dirty="0">
                <a:effectLst/>
              </a:rPr>
              <a:t>For My thoughts are not your thoughts, neither are your ways My ways, saith the Lord. </a:t>
            </a:r>
            <a:endParaRPr lang="en-US" sz="2800" dirty="0">
              <a:effectLst/>
            </a:endParaRPr>
          </a:p>
          <a:p>
            <a:pPr marR="0" algn="r">
              <a:spcBef>
                <a:spcPts val="0"/>
              </a:spcBef>
              <a:spcAft>
                <a:spcPts val="0"/>
              </a:spcAft>
              <a:tabLst>
                <a:tab pos="5943600" algn="r"/>
              </a:tabLst>
            </a:pPr>
            <a:r>
              <a:rPr lang="en-US" sz="2200" b="1" dirty="0">
                <a:effectLst/>
              </a:rPr>
              <a:t>Judaism, </a:t>
            </a:r>
          </a:p>
          <a:p>
            <a:pPr marR="0" algn="r">
              <a:spcBef>
                <a:spcPts val="0"/>
              </a:spcBef>
              <a:spcAft>
                <a:spcPts val="0"/>
              </a:spcAft>
              <a:tabLst>
                <a:tab pos="5943600" algn="r"/>
              </a:tabLst>
            </a:pPr>
            <a:r>
              <a:rPr lang="en-US" sz="2200" b="1" i="1" dirty="0">
                <a:effectLst/>
              </a:rPr>
              <a:t>Yisheyah</a:t>
            </a:r>
            <a:r>
              <a:rPr lang="en-US" sz="2200" b="1" dirty="0">
                <a:effectLst/>
              </a:rPr>
              <a:t> (</a:t>
            </a:r>
            <a:r>
              <a:rPr lang="en-US" sz="2200" b="1" i="1" dirty="0">
                <a:effectLst/>
              </a:rPr>
              <a:t>Isaiah</a:t>
            </a:r>
            <a:r>
              <a:rPr lang="en-US" sz="2200" b="1" dirty="0">
                <a:effectLst/>
              </a:rPr>
              <a:t>) 55: 8</a:t>
            </a:r>
            <a:endParaRPr lang="en-US" sz="2200" dirty="0">
              <a:effectLst/>
            </a:endParaRPr>
          </a:p>
        </p:txBody>
      </p:sp>
      <p:pic>
        <p:nvPicPr>
          <p:cNvPr id="4" name="Picture 3" descr="Aerial view of skyscrapers and city">
            <a:extLst>
              <a:ext uri="{FF2B5EF4-FFF2-40B4-BE49-F238E27FC236}">
                <a16:creationId xmlns:a16="http://schemas.microsoft.com/office/drawing/2014/main" id="{9AB93B4F-15F4-C5CC-3CAD-475E20F4D5EE}"/>
              </a:ext>
            </a:extLst>
          </p:cNvPr>
          <p:cNvPicPr>
            <a:picLocks noChangeAspect="1"/>
          </p:cNvPicPr>
          <p:nvPr/>
        </p:nvPicPr>
        <p:blipFill rotWithShape="1">
          <a:blip r:embed="rId2">
            <a:extLst>
              <a:ext uri="{28A0092B-C50C-407E-A947-70E740481C1C}">
                <a14:useLocalDpi xmlns:a14="http://schemas.microsoft.com/office/drawing/2010/main" val="0"/>
              </a:ext>
            </a:extLst>
          </a:blip>
          <a:srcRect l="17860" r="20095" b="1"/>
          <a:stretch/>
        </p:blipFill>
        <p:spPr>
          <a:xfrm>
            <a:off x="5010386" y="10"/>
            <a:ext cx="7181613" cy="6857990"/>
          </a:xfrm>
          <a:prstGeom prst="rect">
            <a:avLst/>
          </a:prstGeom>
          <a:effectLst/>
        </p:spPr>
      </p:pic>
    </p:spTree>
    <p:extLst>
      <p:ext uri="{BB962C8B-B14F-4D97-AF65-F5344CB8AC3E}">
        <p14:creationId xmlns:p14="http://schemas.microsoft.com/office/powerpoint/2010/main" val="14749301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0A1ED06-4733-4020-9C60-81D4D80140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0CA3509-3AF9-45FE-93ED-57BB5D5E8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7388" y="181576"/>
            <a:ext cx="11823637" cy="6501088"/>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Group of students working in library">
            <a:extLst>
              <a:ext uri="{FF2B5EF4-FFF2-40B4-BE49-F238E27FC236}">
                <a16:creationId xmlns:a16="http://schemas.microsoft.com/office/drawing/2014/main" id="{BEAE2299-5A28-BA7B-0815-30775FE8B20E}"/>
              </a:ext>
            </a:extLst>
          </p:cNvPr>
          <p:cNvPicPr>
            <a:picLocks noChangeAspect="1"/>
          </p:cNvPicPr>
          <p:nvPr/>
        </p:nvPicPr>
        <p:blipFill rotWithShape="1">
          <a:blip r:embed="rId2">
            <a:alphaModFix amt="60000"/>
            <a:extLst>
              <a:ext uri="{28A0092B-C50C-407E-A947-70E740481C1C}">
                <a14:useLocalDpi xmlns:a14="http://schemas.microsoft.com/office/drawing/2010/main" val="0"/>
              </a:ext>
            </a:extLst>
          </a:blip>
          <a:srcRect b="17643"/>
          <a:stretch/>
        </p:blipFill>
        <p:spPr>
          <a:xfrm>
            <a:off x="180975" y="182880"/>
            <a:ext cx="11823637" cy="6499784"/>
          </a:xfrm>
          <a:prstGeom prst="rect">
            <a:avLst/>
          </a:prstGeom>
        </p:spPr>
      </p:pic>
      <p:sp>
        <p:nvSpPr>
          <p:cNvPr id="3" name="TextBox 2">
            <a:extLst>
              <a:ext uri="{FF2B5EF4-FFF2-40B4-BE49-F238E27FC236}">
                <a16:creationId xmlns:a16="http://schemas.microsoft.com/office/drawing/2014/main" id="{B68F5103-32F0-C084-4768-6E66A626A322}"/>
              </a:ext>
            </a:extLst>
          </p:cNvPr>
          <p:cNvSpPr txBox="1"/>
          <p:nvPr/>
        </p:nvSpPr>
        <p:spPr>
          <a:xfrm>
            <a:off x="1090641" y="5259822"/>
            <a:ext cx="10165218" cy="1255907"/>
          </a:xfrm>
          <a:prstGeom prst="rect">
            <a:avLst/>
          </a:prstGeom>
        </p:spPr>
        <p:txBody>
          <a:bodyPr vert="horz" lIns="91440" tIns="45720" rIns="91440" bIns="45720" rtlCol="0">
            <a:normAutofit/>
          </a:bodyPr>
          <a:lstStyle/>
          <a:p>
            <a:pPr marR="0">
              <a:spcBef>
                <a:spcPts val="0"/>
              </a:spcBef>
              <a:spcAft>
                <a:spcPts val="800"/>
              </a:spcAft>
              <a:tabLst>
                <a:tab pos="5943600" algn="r"/>
              </a:tabLst>
            </a:pPr>
            <a:r>
              <a:rPr lang="en-US" sz="2400" b="1" dirty="0">
                <a:solidFill>
                  <a:srgbClr val="FFFFFF"/>
                </a:solidFill>
                <a:effectLst/>
              </a:rPr>
              <a:t>My son, attend unto my wisdom; incline thine ear to my understanding; That thou mayest preserve discretion, and that thy lips may keep knowledge. </a:t>
            </a:r>
            <a:endParaRPr lang="en-US" sz="2400" dirty="0">
              <a:solidFill>
                <a:srgbClr val="FFFFFF"/>
              </a:solidFill>
              <a:effectLst/>
            </a:endParaRPr>
          </a:p>
          <a:p>
            <a:pPr marR="0" algn="r">
              <a:spcBef>
                <a:spcPts val="0"/>
              </a:spcBef>
              <a:spcAft>
                <a:spcPts val="0"/>
              </a:spcAft>
              <a:tabLst>
                <a:tab pos="5943600" algn="r"/>
              </a:tabLst>
            </a:pPr>
            <a:r>
              <a:rPr lang="en-US" sz="2000" b="1" dirty="0">
                <a:solidFill>
                  <a:srgbClr val="FFFFFF"/>
                </a:solidFill>
                <a:effectLst/>
              </a:rPr>
              <a:t>Judaism, </a:t>
            </a:r>
            <a:r>
              <a:rPr lang="en-US" sz="2000" b="1" i="1" dirty="0">
                <a:solidFill>
                  <a:srgbClr val="FFFFFF"/>
                </a:solidFill>
                <a:effectLst/>
              </a:rPr>
              <a:t>Misheli </a:t>
            </a:r>
            <a:r>
              <a:rPr lang="en-US" sz="2000" b="1" dirty="0">
                <a:solidFill>
                  <a:srgbClr val="FFFFFF"/>
                </a:solidFill>
                <a:effectLst/>
              </a:rPr>
              <a:t>(</a:t>
            </a:r>
            <a:r>
              <a:rPr lang="en-US" sz="2000" b="1" i="1" dirty="0">
                <a:solidFill>
                  <a:srgbClr val="FFFFFF"/>
                </a:solidFill>
                <a:effectLst/>
              </a:rPr>
              <a:t>Proverbs</a:t>
            </a:r>
            <a:r>
              <a:rPr lang="en-US" sz="2000" b="1" dirty="0">
                <a:solidFill>
                  <a:srgbClr val="FFFFFF"/>
                </a:solidFill>
                <a:effectLst/>
              </a:rPr>
              <a:t>) 5: 1-2</a:t>
            </a:r>
            <a:endParaRPr lang="en-US" sz="2000" dirty="0">
              <a:solidFill>
                <a:srgbClr val="FFFFFF"/>
              </a:solidFill>
              <a:effectLst/>
            </a:endParaRPr>
          </a:p>
        </p:txBody>
      </p:sp>
    </p:spTree>
    <p:extLst>
      <p:ext uri="{BB962C8B-B14F-4D97-AF65-F5344CB8AC3E}">
        <p14:creationId xmlns:p14="http://schemas.microsoft.com/office/powerpoint/2010/main" val="327250383"/>
      </p:ext>
    </p:extLst>
  </p:cSld>
  <p:clrMapOvr>
    <a:masterClrMapping/>
  </p:clrMapOvr>
  <mc:AlternateContent xmlns:mc="http://schemas.openxmlformats.org/markup-compatibility/2006">
    <mc:Choice xmlns:p14="http://schemas.microsoft.com/office/powerpoint/2010/main" Requires="p14">
      <p:transition spd="slow" p14:dur="1200">
        <p:zoom dir="in"/>
      </p:transition>
    </mc:Choice>
    <mc:Fallback>
      <p:transition spd="slow">
        <p:zoom dir="in"/>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BE57D69-7AC6-8BD5-C381-87C6CA897132}"/>
              </a:ext>
            </a:extLst>
          </p:cNvPr>
          <p:cNvSpPr txBox="1"/>
          <p:nvPr/>
        </p:nvSpPr>
        <p:spPr>
          <a:xfrm>
            <a:off x="432131" y="3283959"/>
            <a:ext cx="4447441" cy="2282801"/>
          </a:xfrm>
          <a:prstGeom prst="rect">
            <a:avLst/>
          </a:prstGeom>
        </p:spPr>
        <p:txBody>
          <a:bodyPr vert="horz" lIns="91440" tIns="45720" rIns="91440" bIns="45720" rtlCol="0">
            <a:normAutofit/>
          </a:bodyPr>
          <a:lstStyle/>
          <a:p>
            <a:pPr marR="0">
              <a:spcBef>
                <a:spcPts val="0"/>
              </a:spcBef>
              <a:spcAft>
                <a:spcPts val="800"/>
              </a:spcAft>
              <a:tabLst>
                <a:tab pos="5943600" algn="r"/>
              </a:tabLst>
            </a:pPr>
            <a:r>
              <a:rPr lang="en-US" sz="2800" b="1" dirty="0">
                <a:effectLst/>
              </a:rPr>
              <a:t>Wise men lay up knowledge; but the mouth of the foolish is an imminent ruin. </a:t>
            </a:r>
            <a:endParaRPr lang="en-US" sz="2800" dirty="0">
              <a:effectLst/>
            </a:endParaRPr>
          </a:p>
          <a:p>
            <a:pPr marR="0" algn="r">
              <a:spcBef>
                <a:spcPts val="0"/>
              </a:spcBef>
              <a:spcAft>
                <a:spcPts val="0"/>
              </a:spcAft>
              <a:tabLst>
                <a:tab pos="5943600" algn="r"/>
              </a:tabLst>
            </a:pPr>
            <a:r>
              <a:rPr lang="en-US" sz="2200" b="1" dirty="0">
                <a:effectLst/>
              </a:rPr>
              <a:t>Judaism, </a:t>
            </a:r>
          </a:p>
          <a:p>
            <a:pPr marR="0" algn="r">
              <a:spcBef>
                <a:spcPts val="0"/>
              </a:spcBef>
              <a:spcAft>
                <a:spcPts val="0"/>
              </a:spcAft>
              <a:tabLst>
                <a:tab pos="5943600" algn="r"/>
              </a:tabLst>
            </a:pPr>
            <a:r>
              <a:rPr lang="en-US" sz="2200" b="1" i="1" dirty="0">
                <a:effectLst/>
              </a:rPr>
              <a:t>Misheli </a:t>
            </a:r>
            <a:r>
              <a:rPr lang="en-US" sz="2200" b="1" dirty="0">
                <a:effectLst/>
              </a:rPr>
              <a:t>(</a:t>
            </a:r>
            <a:r>
              <a:rPr lang="en-US" sz="2200" b="1" i="1" dirty="0">
                <a:effectLst/>
              </a:rPr>
              <a:t>Proverbs</a:t>
            </a:r>
            <a:r>
              <a:rPr lang="en-US" sz="2200" b="1" dirty="0">
                <a:effectLst/>
              </a:rPr>
              <a:t>) 10: 14</a:t>
            </a:r>
            <a:endParaRPr lang="en-US" sz="2200" dirty="0">
              <a:effectLst/>
            </a:endParaRPr>
          </a:p>
        </p:txBody>
      </p:sp>
      <p:pic>
        <p:nvPicPr>
          <p:cNvPr id="4" name="Picture 3" descr="A couple of horses stand near each other&#10;&#10;Description automatically generated with medium confidence">
            <a:extLst>
              <a:ext uri="{FF2B5EF4-FFF2-40B4-BE49-F238E27FC236}">
                <a16:creationId xmlns:a16="http://schemas.microsoft.com/office/drawing/2014/main" id="{7004700B-2342-1B53-5987-CECB7A9711EE}"/>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2612" r="12160"/>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5448308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shadow of a person on a dirt road&#10;&#10;Description automatically generated with low confidence">
            <a:extLst>
              <a:ext uri="{FF2B5EF4-FFF2-40B4-BE49-F238E27FC236}">
                <a16:creationId xmlns:a16="http://schemas.microsoft.com/office/drawing/2014/main" id="{328BB3C8-F708-B61F-DB22-04A1101E652C}"/>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4113" b="1322"/>
          <a:stretch/>
        </p:blipFill>
        <p:spPr>
          <a:xfrm>
            <a:off x="1" y="10"/>
            <a:ext cx="9669642" cy="6857990"/>
          </a:xfrm>
          <a:prstGeom prst="rect">
            <a:avLst/>
          </a:prstGeom>
        </p:spPr>
      </p:pic>
      <p:sp>
        <p:nvSpPr>
          <p:cNvPr id="11" name="Rectangle 1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1C3314C4-2815-4AB2-DFF6-2EB018F22104}"/>
              </a:ext>
            </a:extLst>
          </p:cNvPr>
          <p:cNvSpPr txBox="1"/>
          <p:nvPr/>
        </p:nvSpPr>
        <p:spPr>
          <a:xfrm>
            <a:off x="8001393" y="1469468"/>
            <a:ext cx="3822189" cy="3714928"/>
          </a:xfrm>
          <a:prstGeom prst="rect">
            <a:avLst/>
          </a:prstGeom>
        </p:spPr>
        <p:txBody>
          <a:bodyPr vert="horz" lIns="91440" tIns="45720" rIns="91440" bIns="45720" rtlCol="0">
            <a:normAutofit/>
          </a:bodyPr>
          <a:lstStyle/>
          <a:p>
            <a:pPr marR="0">
              <a:spcBef>
                <a:spcPts val="0"/>
              </a:spcBef>
              <a:tabLst>
                <a:tab pos="5943600" algn="r"/>
              </a:tabLst>
            </a:pPr>
            <a:r>
              <a:rPr lang="en-US" sz="2400" b="1" dirty="0">
                <a:effectLst/>
              </a:rPr>
              <a:t>What we are is the result of what we have thought, is built by our thoughts, is made up of our thoughts. If one speaks or acts with a pure thought, happiness follows one, like a shadow that never leaves. </a:t>
            </a:r>
            <a:endParaRPr lang="en-US" sz="2400" dirty="0">
              <a:effectLst/>
            </a:endParaRPr>
          </a:p>
          <a:p>
            <a:pPr marL="228600" marR="0" algn="r">
              <a:spcBef>
                <a:spcPts val="0"/>
              </a:spcBef>
              <a:tabLst>
                <a:tab pos="5943600" algn="r"/>
              </a:tabLst>
            </a:pPr>
            <a:r>
              <a:rPr lang="en-US" sz="2000" b="1" dirty="0">
                <a:effectLst/>
              </a:rPr>
              <a:t>Buddhism, </a:t>
            </a:r>
          </a:p>
          <a:p>
            <a:pPr marL="228600" marR="0" algn="r">
              <a:spcBef>
                <a:spcPts val="0"/>
              </a:spcBef>
              <a:tabLst>
                <a:tab pos="5943600" algn="r"/>
              </a:tabLst>
            </a:pPr>
            <a:r>
              <a:rPr lang="en-US" sz="2000" b="1" i="1" dirty="0">
                <a:effectLst/>
              </a:rPr>
              <a:t>Dhammapada</a:t>
            </a:r>
            <a:r>
              <a:rPr lang="en-US" sz="2000" b="1" dirty="0">
                <a:effectLst/>
              </a:rPr>
              <a:t> 2</a:t>
            </a:r>
            <a:endParaRPr lang="en-US" sz="2000" dirty="0">
              <a:effectLst/>
            </a:endParaRPr>
          </a:p>
        </p:txBody>
      </p:sp>
    </p:spTree>
    <p:extLst>
      <p:ext uri="{BB962C8B-B14F-4D97-AF65-F5344CB8AC3E}">
        <p14:creationId xmlns:p14="http://schemas.microsoft.com/office/powerpoint/2010/main" val="18954365"/>
      </p:ext>
    </p:extLst>
  </p:cSld>
  <p:clrMapOvr>
    <a:masterClrMapping/>
  </p:clrMapOvr>
  <mc:AlternateContent xmlns:mc="http://schemas.openxmlformats.org/markup-compatibility/2006">
    <mc:Choice xmlns:p14="http://schemas.microsoft.com/office/powerpoint/2010/main" Requires="p14">
      <p:transition spd="slow" p14:dur="1200">
        <p:zoom dir="in"/>
      </p:transition>
    </mc:Choice>
    <mc:Fallback>
      <p:transition spd="slow">
        <p:zoom dir="in"/>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79630B-0F0B-446E-A637-38FA8F61D1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3437C99-FC8E-4311-B48A-F0C4C329B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28" y="-1"/>
            <a:ext cx="12192000"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B09B332A-09DB-7F01-A681-4A063BC93AC0}"/>
              </a:ext>
            </a:extLst>
          </p:cNvPr>
          <p:cNvSpPr txBox="1"/>
          <p:nvPr/>
        </p:nvSpPr>
        <p:spPr>
          <a:xfrm>
            <a:off x="540174" y="1078365"/>
            <a:ext cx="4065382" cy="4106031"/>
          </a:xfrm>
          <a:prstGeom prst="rect">
            <a:avLst/>
          </a:prstGeom>
        </p:spPr>
        <p:txBody>
          <a:bodyPr vert="horz" lIns="91440" tIns="45720" rIns="91440" bIns="45720" rtlCol="0">
            <a:normAutofit fontScale="92500" lnSpcReduction="10000"/>
          </a:bodyPr>
          <a:lstStyle/>
          <a:p>
            <a:pPr marR="0">
              <a:lnSpc>
                <a:spcPct val="110000"/>
              </a:lnSpc>
              <a:spcBef>
                <a:spcPts val="0"/>
              </a:spcBef>
              <a:tabLst>
                <a:tab pos="5943600" algn="r"/>
              </a:tabLst>
            </a:pPr>
            <a:r>
              <a:rPr lang="en-US" sz="2600" b="1" dirty="0">
                <a:effectLst/>
              </a:rPr>
              <a:t>Like a beautiful flower, full of color, but without scent, are the fine but fruitless words of those who do not act accordingly. But like a beautiful flower, full of color and full of scent, are the fine and fruitful words of those who do act accordingly. </a:t>
            </a:r>
            <a:endParaRPr lang="en-US" sz="2600" dirty="0">
              <a:effectLst/>
            </a:endParaRPr>
          </a:p>
          <a:p>
            <a:pPr marL="228600" marR="0" algn="r">
              <a:lnSpc>
                <a:spcPct val="110000"/>
              </a:lnSpc>
              <a:spcBef>
                <a:spcPts val="0"/>
              </a:spcBef>
              <a:tabLst>
                <a:tab pos="5943600" algn="r"/>
              </a:tabLst>
            </a:pPr>
            <a:r>
              <a:rPr lang="en-US" sz="2400" b="1" dirty="0">
                <a:effectLst/>
              </a:rPr>
              <a:t>Buddhism, </a:t>
            </a:r>
          </a:p>
          <a:p>
            <a:pPr marL="228600" marR="0" algn="r">
              <a:lnSpc>
                <a:spcPct val="110000"/>
              </a:lnSpc>
              <a:spcBef>
                <a:spcPts val="0"/>
              </a:spcBef>
              <a:tabLst>
                <a:tab pos="5943600" algn="r"/>
              </a:tabLst>
            </a:pPr>
            <a:r>
              <a:rPr lang="en-US" sz="2400" b="1" i="1" dirty="0">
                <a:effectLst/>
              </a:rPr>
              <a:t>Dhammapada</a:t>
            </a:r>
            <a:r>
              <a:rPr lang="en-US" sz="2400" b="1" dirty="0">
                <a:effectLst/>
              </a:rPr>
              <a:t> 36</a:t>
            </a:r>
            <a:endParaRPr lang="en-US" sz="2400" dirty="0">
              <a:effectLst/>
            </a:endParaRPr>
          </a:p>
        </p:txBody>
      </p:sp>
      <p:pic>
        <p:nvPicPr>
          <p:cNvPr id="4" name="Picture 3" descr="Arrangement of flowers and greenery, roses, eucalyptus,">
            <a:extLst>
              <a:ext uri="{FF2B5EF4-FFF2-40B4-BE49-F238E27FC236}">
                <a16:creationId xmlns:a16="http://schemas.microsoft.com/office/drawing/2014/main" id="{DD7F4F19-3CF6-8D35-AA33-FB1E40E69249}"/>
              </a:ext>
            </a:extLst>
          </p:cNvPr>
          <p:cNvPicPr>
            <a:picLocks noChangeAspect="1"/>
          </p:cNvPicPr>
          <p:nvPr/>
        </p:nvPicPr>
        <p:blipFill rotWithShape="1">
          <a:blip r:embed="rId2">
            <a:extLst>
              <a:ext uri="{28A0092B-C50C-407E-A947-70E740481C1C}">
                <a14:useLocalDpi xmlns:a14="http://schemas.microsoft.com/office/drawing/2010/main" val="0"/>
              </a:ext>
            </a:extLst>
          </a:blip>
          <a:srcRect l="15987" r="13507" b="-2"/>
          <a:stretch/>
        </p:blipFill>
        <p:spPr>
          <a:xfrm>
            <a:off x="4948188" y="1"/>
            <a:ext cx="7243812" cy="6857999"/>
          </a:xfrm>
          <a:custGeom>
            <a:avLst/>
            <a:gdLst/>
            <a:ahLst/>
            <a:cxnLst/>
            <a:rect l="l" t="t" r="r" b="b"/>
            <a:pathLst>
              <a:path w="7243812" h="6857999">
                <a:moveTo>
                  <a:pt x="609803" y="0"/>
                </a:moveTo>
                <a:lnTo>
                  <a:pt x="1222601" y="0"/>
                </a:lnTo>
                <a:lnTo>
                  <a:pt x="1223032" y="1645"/>
                </a:lnTo>
                <a:lnTo>
                  <a:pt x="1343371" y="1645"/>
                </a:lnTo>
                <a:lnTo>
                  <a:pt x="1343665" y="0"/>
                </a:lnTo>
                <a:lnTo>
                  <a:pt x="1884172" y="0"/>
                </a:lnTo>
                <a:lnTo>
                  <a:pt x="1884280" y="1645"/>
                </a:lnTo>
                <a:lnTo>
                  <a:pt x="7243812" y="1645"/>
                </a:lnTo>
                <a:lnTo>
                  <a:pt x="7243812" y="6857999"/>
                </a:lnTo>
                <a:lnTo>
                  <a:pt x="133676" y="6857999"/>
                </a:lnTo>
                <a:lnTo>
                  <a:pt x="114609" y="6843646"/>
                </a:lnTo>
                <a:cubicBezTo>
                  <a:pt x="106811" y="6836369"/>
                  <a:pt x="103243" y="6828354"/>
                  <a:pt x="111459" y="6817746"/>
                </a:cubicBezTo>
                <a:cubicBezTo>
                  <a:pt x="93943" y="6769544"/>
                  <a:pt x="97901" y="6796071"/>
                  <a:pt x="113412" y="6759582"/>
                </a:cubicBezTo>
                <a:cubicBezTo>
                  <a:pt x="110188" y="6732087"/>
                  <a:pt x="99653" y="6727133"/>
                  <a:pt x="100729" y="6705297"/>
                </a:cubicBezTo>
                <a:cubicBezTo>
                  <a:pt x="94563" y="6675394"/>
                  <a:pt x="99792" y="6669536"/>
                  <a:pt x="87662" y="6640957"/>
                </a:cubicBezTo>
                <a:cubicBezTo>
                  <a:pt x="74199" y="6591883"/>
                  <a:pt x="82185" y="6576319"/>
                  <a:pt x="83084" y="6541313"/>
                </a:cubicBezTo>
                <a:cubicBezTo>
                  <a:pt x="82225" y="6490855"/>
                  <a:pt x="67640" y="6422980"/>
                  <a:pt x="59444" y="6370251"/>
                </a:cubicBezTo>
                <a:cubicBezTo>
                  <a:pt x="51248" y="6317522"/>
                  <a:pt x="30729" y="6270972"/>
                  <a:pt x="33908" y="6224938"/>
                </a:cubicBezTo>
                <a:lnTo>
                  <a:pt x="30063" y="6089693"/>
                </a:lnTo>
                <a:cubicBezTo>
                  <a:pt x="25730" y="6032039"/>
                  <a:pt x="3474" y="5997051"/>
                  <a:pt x="29101" y="5973994"/>
                </a:cubicBezTo>
                <a:cubicBezTo>
                  <a:pt x="17018" y="5940131"/>
                  <a:pt x="41135" y="5955713"/>
                  <a:pt x="33855" y="5939847"/>
                </a:cubicBezTo>
                <a:lnTo>
                  <a:pt x="12982" y="5906467"/>
                </a:lnTo>
                <a:lnTo>
                  <a:pt x="8416" y="5862699"/>
                </a:lnTo>
                <a:cubicBezTo>
                  <a:pt x="7895" y="5838948"/>
                  <a:pt x="8409" y="5853058"/>
                  <a:pt x="12052" y="5823324"/>
                </a:cubicBezTo>
                <a:cubicBezTo>
                  <a:pt x="11631" y="5805291"/>
                  <a:pt x="11213" y="5787258"/>
                  <a:pt x="10793" y="5769225"/>
                </a:cubicBezTo>
                <a:cubicBezTo>
                  <a:pt x="17866" y="5738356"/>
                  <a:pt x="19121" y="5696311"/>
                  <a:pt x="25986" y="5667896"/>
                </a:cubicBezTo>
                <a:cubicBezTo>
                  <a:pt x="16329" y="5647975"/>
                  <a:pt x="42195" y="5619318"/>
                  <a:pt x="43687" y="5594585"/>
                </a:cubicBezTo>
                <a:cubicBezTo>
                  <a:pt x="32512" y="5517959"/>
                  <a:pt x="44052" y="5536542"/>
                  <a:pt x="40019" y="5464225"/>
                </a:cubicBezTo>
                <a:cubicBezTo>
                  <a:pt x="32676" y="5400671"/>
                  <a:pt x="26469" y="5311951"/>
                  <a:pt x="22904" y="5269726"/>
                </a:cubicBezTo>
                <a:cubicBezTo>
                  <a:pt x="19341" y="5227501"/>
                  <a:pt x="14742" y="5212581"/>
                  <a:pt x="18628" y="5210876"/>
                </a:cubicBezTo>
                <a:cubicBezTo>
                  <a:pt x="-20300" y="5161742"/>
                  <a:pt x="15511" y="5141336"/>
                  <a:pt x="5392" y="5111369"/>
                </a:cubicBezTo>
                <a:cubicBezTo>
                  <a:pt x="10662" y="5053859"/>
                  <a:pt x="15546" y="5034036"/>
                  <a:pt x="13324" y="5009272"/>
                </a:cubicBezTo>
                <a:cubicBezTo>
                  <a:pt x="25126" y="4982633"/>
                  <a:pt x="74251" y="4956261"/>
                  <a:pt x="48699" y="4925805"/>
                </a:cubicBezTo>
                <a:cubicBezTo>
                  <a:pt x="76704" y="4931200"/>
                  <a:pt x="39437" y="4888353"/>
                  <a:pt x="62925" y="4877992"/>
                </a:cubicBezTo>
                <a:cubicBezTo>
                  <a:pt x="82480" y="4871554"/>
                  <a:pt x="75731" y="4857054"/>
                  <a:pt x="79496" y="4844323"/>
                </a:cubicBezTo>
                <a:cubicBezTo>
                  <a:pt x="97657" y="4832308"/>
                  <a:pt x="110974" y="4752352"/>
                  <a:pt x="101400" y="4733115"/>
                </a:cubicBezTo>
                <a:cubicBezTo>
                  <a:pt x="108185" y="4679357"/>
                  <a:pt x="119720" y="4662889"/>
                  <a:pt x="111223" y="4625153"/>
                </a:cubicBezTo>
                <a:cubicBezTo>
                  <a:pt x="106592" y="4588197"/>
                  <a:pt x="114401" y="4567830"/>
                  <a:pt x="126359" y="4539168"/>
                </a:cubicBezTo>
                <a:cubicBezTo>
                  <a:pt x="126535" y="4522289"/>
                  <a:pt x="126710" y="4505410"/>
                  <a:pt x="126886" y="4488531"/>
                </a:cubicBezTo>
                <a:cubicBezTo>
                  <a:pt x="126165" y="4473140"/>
                  <a:pt x="132917" y="4437329"/>
                  <a:pt x="135099" y="4411258"/>
                </a:cubicBezTo>
                <a:cubicBezTo>
                  <a:pt x="107667" y="4345686"/>
                  <a:pt x="146840" y="4280033"/>
                  <a:pt x="132327" y="4219510"/>
                </a:cubicBezTo>
                <a:cubicBezTo>
                  <a:pt x="138549" y="4158987"/>
                  <a:pt x="124091" y="4192084"/>
                  <a:pt x="172424" y="4048117"/>
                </a:cubicBezTo>
                <a:cubicBezTo>
                  <a:pt x="167703" y="4015047"/>
                  <a:pt x="203806" y="3905047"/>
                  <a:pt x="177666" y="3878222"/>
                </a:cubicBezTo>
                <a:cubicBezTo>
                  <a:pt x="167714" y="3821305"/>
                  <a:pt x="183914" y="3845122"/>
                  <a:pt x="156982" y="3778166"/>
                </a:cubicBezTo>
                <a:cubicBezTo>
                  <a:pt x="160365" y="3760234"/>
                  <a:pt x="142791" y="3724716"/>
                  <a:pt x="142115" y="3707357"/>
                </a:cubicBezTo>
                <a:cubicBezTo>
                  <a:pt x="139253" y="3688591"/>
                  <a:pt x="140202" y="3672776"/>
                  <a:pt x="139805" y="3665569"/>
                </a:cubicBezTo>
                <a:cubicBezTo>
                  <a:pt x="139778" y="3665084"/>
                  <a:pt x="139750" y="3664599"/>
                  <a:pt x="139723" y="3664114"/>
                </a:cubicBezTo>
                <a:lnTo>
                  <a:pt x="134134" y="3653088"/>
                </a:lnTo>
                <a:lnTo>
                  <a:pt x="126568" y="3641228"/>
                </a:lnTo>
                <a:cubicBezTo>
                  <a:pt x="126560" y="3629488"/>
                  <a:pt x="126549" y="3617747"/>
                  <a:pt x="126540" y="3606007"/>
                </a:cubicBezTo>
                <a:lnTo>
                  <a:pt x="134645" y="3597336"/>
                </a:lnTo>
                <a:lnTo>
                  <a:pt x="131649" y="3586412"/>
                </a:lnTo>
                <a:lnTo>
                  <a:pt x="134221" y="3569719"/>
                </a:lnTo>
                <a:lnTo>
                  <a:pt x="133795" y="3568021"/>
                </a:lnTo>
                <a:lnTo>
                  <a:pt x="130189" y="3553678"/>
                </a:lnTo>
                <a:lnTo>
                  <a:pt x="129827" y="3552249"/>
                </a:lnTo>
                <a:lnTo>
                  <a:pt x="122183" y="3542019"/>
                </a:lnTo>
                <a:lnTo>
                  <a:pt x="112426" y="3531201"/>
                </a:lnTo>
                <a:lnTo>
                  <a:pt x="105626" y="3496391"/>
                </a:lnTo>
                <a:lnTo>
                  <a:pt x="111971" y="3486850"/>
                </a:lnTo>
                <a:lnTo>
                  <a:pt x="106910" y="3476412"/>
                </a:lnTo>
                <a:cubicBezTo>
                  <a:pt x="105781" y="3466028"/>
                  <a:pt x="105824" y="3433967"/>
                  <a:pt x="105209" y="3424545"/>
                </a:cubicBezTo>
                <a:lnTo>
                  <a:pt x="103215" y="3419880"/>
                </a:lnTo>
                <a:lnTo>
                  <a:pt x="104953" y="3415218"/>
                </a:lnTo>
                <a:lnTo>
                  <a:pt x="101255" y="3409825"/>
                </a:lnTo>
                <a:lnTo>
                  <a:pt x="103044" y="3407057"/>
                </a:lnTo>
                <a:lnTo>
                  <a:pt x="89764" y="3378959"/>
                </a:lnTo>
                <a:lnTo>
                  <a:pt x="83991" y="3362948"/>
                </a:lnTo>
                <a:lnTo>
                  <a:pt x="66858" y="3332072"/>
                </a:lnTo>
                <a:lnTo>
                  <a:pt x="69057" y="3325671"/>
                </a:lnTo>
                <a:lnTo>
                  <a:pt x="51631" y="3278130"/>
                </a:lnTo>
                <a:lnTo>
                  <a:pt x="53959" y="3277179"/>
                </a:lnTo>
                <a:lnTo>
                  <a:pt x="60205" y="3262610"/>
                </a:lnTo>
                <a:lnTo>
                  <a:pt x="58998" y="3258677"/>
                </a:lnTo>
                <a:cubicBezTo>
                  <a:pt x="46010" y="3210316"/>
                  <a:pt x="80872" y="3236545"/>
                  <a:pt x="45170" y="3180546"/>
                </a:cubicBezTo>
                <a:cubicBezTo>
                  <a:pt x="53643" y="3171780"/>
                  <a:pt x="52550" y="3163902"/>
                  <a:pt x="45228" y="3151828"/>
                </a:cubicBezTo>
                <a:cubicBezTo>
                  <a:pt x="39651" y="3128169"/>
                  <a:pt x="64667" y="3124610"/>
                  <a:pt x="45020" y="3103777"/>
                </a:cubicBezTo>
                <a:cubicBezTo>
                  <a:pt x="59127" y="3105196"/>
                  <a:pt x="41123" y="3057428"/>
                  <a:pt x="57092" y="3065434"/>
                </a:cubicBezTo>
                <a:cubicBezTo>
                  <a:pt x="55435" y="3051512"/>
                  <a:pt x="40803" y="3032637"/>
                  <a:pt x="35088" y="3020247"/>
                </a:cubicBezTo>
                <a:cubicBezTo>
                  <a:pt x="32503" y="3002537"/>
                  <a:pt x="18197" y="3001119"/>
                  <a:pt x="22803" y="2991092"/>
                </a:cubicBezTo>
                <a:cubicBezTo>
                  <a:pt x="24338" y="2987749"/>
                  <a:pt x="27975" y="2983455"/>
                  <a:pt x="34850" y="2977278"/>
                </a:cubicBezTo>
                <a:cubicBezTo>
                  <a:pt x="22587" y="2954448"/>
                  <a:pt x="35600" y="2946689"/>
                  <a:pt x="36223" y="2911749"/>
                </a:cubicBezTo>
                <a:cubicBezTo>
                  <a:pt x="35158" y="2886513"/>
                  <a:pt x="29761" y="2843788"/>
                  <a:pt x="28462" y="2825860"/>
                </a:cubicBezTo>
                <a:cubicBezTo>
                  <a:pt x="28449" y="2818634"/>
                  <a:pt x="28437" y="2811409"/>
                  <a:pt x="28424" y="2804183"/>
                </a:cubicBezTo>
                <a:lnTo>
                  <a:pt x="21292" y="2790136"/>
                </a:lnTo>
                <a:lnTo>
                  <a:pt x="16179" y="2760208"/>
                </a:lnTo>
                <a:lnTo>
                  <a:pt x="22858" y="2751112"/>
                </a:lnTo>
                <a:lnTo>
                  <a:pt x="18505" y="2740278"/>
                </a:lnTo>
                <a:lnTo>
                  <a:pt x="22482" y="2726489"/>
                </a:lnTo>
                <a:lnTo>
                  <a:pt x="18175" y="2725052"/>
                </a:lnTo>
                <a:lnTo>
                  <a:pt x="10521" y="2715895"/>
                </a:lnTo>
                <a:lnTo>
                  <a:pt x="25499" y="2665666"/>
                </a:lnTo>
                <a:lnTo>
                  <a:pt x="30658" y="2635351"/>
                </a:lnTo>
                <a:cubicBezTo>
                  <a:pt x="30723" y="2625597"/>
                  <a:pt x="30791" y="2615842"/>
                  <a:pt x="30857" y="2606088"/>
                </a:cubicBezTo>
                <a:lnTo>
                  <a:pt x="37532" y="2596456"/>
                </a:lnTo>
                <a:cubicBezTo>
                  <a:pt x="41239" y="2582253"/>
                  <a:pt x="34640" y="2564757"/>
                  <a:pt x="36511" y="2549900"/>
                </a:cubicBezTo>
                <a:lnTo>
                  <a:pt x="53712" y="2496499"/>
                </a:lnTo>
                <a:cubicBezTo>
                  <a:pt x="53527" y="2492743"/>
                  <a:pt x="64725" y="2449625"/>
                  <a:pt x="64540" y="2445869"/>
                </a:cubicBezTo>
                <a:cubicBezTo>
                  <a:pt x="61940" y="2441580"/>
                  <a:pt x="65575" y="2413465"/>
                  <a:pt x="64348" y="2408995"/>
                </a:cubicBezTo>
                <a:cubicBezTo>
                  <a:pt x="100333" y="2407546"/>
                  <a:pt x="71752" y="2329020"/>
                  <a:pt x="101725" y="2335735"/>
                </a:cubicBezTo>
                <a:cubicBezTo>
                  <a:pt x="120512" y="2299003"/>
                  <a:pt x="138791" y="2291744"/>
                  <a:pt x="147278" y="2260088"/>
                </a:cubicBezTo>
                <a:cubicBezTo>
                  <a:pt x="152668" y="2224200"/>
                  <a:pt x="143589" y="2220953"/>
                  <a:pt x="152643" y="2193455"/>
                </a:cubicBezTo>
                <a:cubicBezTo>
                  <a:pt x="152701" y="2159228"/>
                  <a:pt x="131577" y="2138038"/>
                  <a:pt x="161815" y="2107942"/>
                </a:cubicBezTo>
                <a:lnTo>
                  <a:pt x="168884" y="2024270"/>
                </a:lnTo>
                <a:lnTo>
                  <a:pt x="210800" y="1969445"/>
                </a:lnTo>
                <a:lnTo>
                  <a:pt x="215063" y="1961162"/>
                </a:lnTo>
                <a:lnTo>
                  <a:pt x="226767" y="1945112"/>
                </a:lnTo>
                <a:lnTo>
                  <a:pt x="225906" y="1942021"/>
                </a:lnTo>
                <a:lnTo>
                  <a:pt x="220555" y="1935584"/>
                </a:lnTo>
                <a:cubicBezTo>
                  <a:pt x="220179" y="1930292"/>
                  <a:pt x="223282" y="1914884"/>
                  <a:pt x="223648" y="1910265"/>
                </a:cubicBezTo>
                <a:cubicBezTo>
                  <a:pt x="221934" y="1909994"/>
                  <a:pt x="221895" y="1909162"/>
                  <a:pt x="222758" y="1907867"/>
                </a:cubicBezTo>
                <a:lnTo>
                  <a:pt x="229387" y="1899379"/>
                </a:lnTo>
                <a:lnTo>
                  <a:pt x="231548" y="1895114"/>
                </a:lnTo>
                <a:lnTo>
                  <a:pt x="216553" y="1892417"/>
                </a:lnTo>
                <a:cubicBezTo>
                  <a:pt x="209075" y="1884999"/>
                  <a:pt x="222114" y="1866643"/>
                  <a:pt x="209739" y="1861483"/>
                </a:cubicBezTo>
                <a:cubicBezTo>
                  <a:pt x="214584" y="1853278"/>
                  <a:pt x="219066" y="1844665"/>
                  <a:pt x="222950" y="1835810"/>
                </a:cubicBezTo>
                <a:lnTo>
                  <a:pt x="224812" y="1830569"/>
                </a:lnTo>
                <a:lnTo>
                  <a:pt x="224522" y="1830429"/>
                </a:lnTo>
                <a:cubicBezTo>
                  <a:pt x="224224" y="1829219"/>
                  <a:pt x="224571" y="1827468"/>
                  <a:pt x="225830" y="1824832"/>
                </a:cubicBezTo>
                <a:lnTo>
                  <a:pt x="228207" y="1821003"/>
                </a:lnTo>
                <a:lnTo>
                  <a:pt x="230878" y="1807109"/>
                </a:lnTo>
                <a:lnTo>
                  <a:pt x="227355" y="1805316"/>
                </a:lnTo>
                <a:lnTo>
                  <a:pt x="228132" y="1804434"/>
                </a:lnTo>
                <a:cubicBezTo>
                  <a:pt x="237533" y="1798221"/>
                  <a:pt x="248274" y="1797417"/>
                  <a:pt x="223762" y="1784314"/>
                </a:cubicBezTo>
                <a:cubicBezTo>
                  <a:pt x="240655" y="1769422"/>
                  <a:pt x="224912" y="1763793"/>
                  <a:pt x="226521" y="1740358"/>
                </a:cubicBezTo>
                <a:cubicBezTo>
                  <a:pt x="240385" y="1732435"/>
                  <a:pt x="239102" y="1724301"/>
                  <a:pt x="233164" y="1715685"/>
                </a:cubicBezTo>
                <a:cubicBezTo>
                  <a:pt x="245499" y="1694404"/>
                  <a:pt x="240415" y="1672675"/>
                  <a:pt x="245819" y="1647555"/>
                </a:cubicBezTo>
                <a:cubicBezTo>
                  <a:pt x="268668" y="1622803"/>
                  <a:pt x="248434" y="1605585"/>
                  <a:pt x="254317" y="1578752"/>
                </a:cubicBezTo>
                <a:lnTo>
                  <a:pt x="249918" y="1546022"/>
                </a:lnTo>
                <a:cubicBezTo>
                  <a:pt x="251996" y="1543635"/>
                  <a:pt x="248777" y="1521210"/>
                  <a:pt x="248927" y="1519929"/>
                </a:cubicBezTo>
                <a:lnTo>
                  <a:pt x="248704" y="1519731"/>
                </a:lnTo>
                <a:lnTo>
                  <a:pt x="252245" y="1514846"/>
                </a:lnTo>
                <a:cubicBezTo>
                  <a:pt x="255314" y="1501295"/>
                  <a:pt x="252199" y="1477394"/>
                  <a:pt x="254681" y="1463304"/>
                </a:cubicBezTo>
                <a:cubicBezTo>
                  <a:pt x="257024" y="1459891"/>
                  <a:pt x="268983" y="1432466"/>
                  <a:pt x="267138" y="1430305"/>
                </a:cubicBezTo>
                <a:lnTo>
                  <a:pt x="266110" y="1429568"/>
                </a:lnTo>
                <a:lnTo>
                  <a:pt x="286784" y="1404045"/>
                </a:lnTo>
                <a:lnTo>
                  <a:pt x="294521" y="1360879"/>
                </a:lnTo>
                <a:lnTo>
                  <a:pt x="324750" y="1301993"/>
                </a:lnTo>
                <a:lnTo>
                  <a:pt x="328780" y="1210776"/>
                </a:lnTo>
                <a:cubicBezTo>
                  <a:pt x="344171" y="1197232"/>
                  <a:pt x="343390" y="1192124"/>
                  <a:pt x="346123" y="1157176"/>
                </a:cubicBezTo>
                <a:cubicBezTo>
                  <a:pt x="359383" y="1110140"/>
                  <a:pt x="355619" y="1111028"/>
                  <a:pt x="349331" y="1063288"/>
                </a:cubicBezTo>
                <a:cubicBezTo>
                  <a:pt x="364194" y="1005331"/>
                  <a:pt x="362778" y="969963"/>
                  <a:pt x="431245" y="889417"/>
                </a:cubicBezTo>
                <a:lnTo>
                  <a:pt x="459477" y="816346"/>
                </a:lnTo>
                <a:cubicBezTo>
                  <a:pt x="465006" y="808083"/>
                  <a:pt x="496978" y="764380"/>
                  <a:pt x="489268" y="752692"/>
                </a:cubicBezTo>
                <a:lnTo>
                  <a:pt x="505368" y="724368"/>
                </a:lnTo>
                <a:lnTo>
                  <a:pt x="511178" y="722494"/>
                </a:lnTo>
                <a:lnTo>
                  <a:pt x="514451" y="717531"/>
                </a:lnTo>
                <a:cubicBezTo>
                  <a:pt x="514171" y="710761"/>
                  <a:pt x="513893" y="703992"/>
                  <a:pt x="513612" y="697222"/>
                </a:cubicBezTo>
                <a:cubicBezTo>
                  <a:pt x="513272" y="693376"/>
                  <a:pt x="513720" y="690905"/>
                  <a:pt x="514772" y="689289"/>
                </a:cubicBezTo>
                <a:lnTo>
                  <a:pt x="515249" y="689151"/>
                </a:lnTo>
                <a:cubicBezTo>
                  <a:pt x="515320" y="686637"/>
                  <a:pt x="515389" y="684122"/>
                  <a:pt x="515461" y="681608"/>
                </a:cubicBezTo>
                <a:cubicBezTo>
                  <a:pt x="522970" y="666964"/>
                  <a:pt x="551123" y="617831"/>
                  <a:pt x="560298" y="601285"/>
                </a:cubicBezTo>
                <a:cubicBezTo>
                  <a:pt x="558549" y="585107"/>
                  <a:pt x="540289" y="573171"/>
                  <a:pt x="570504" y="582332"/>
                </a:cubicBezTo>
                <a:cubicBezTo>
                  <a:pt x="570816" y="577121"/>
                  <a:pt x="573898" y="574271"/>
                  <a:pt x="578347" y="572511"/>
                </a:cubicBezTo>
                <a:lnTo>
                  <a:pt x="580375" y="572092"/>
                </a:lnTo>
                <a:lnTo>
                  <a:pt x="575722" y="536015"/>
                </a:lnTo>
                <a:lnTo>
                  <a:pt x="578705" y="531675"/>
                </a:lnTo>
                <a:lnTo>
                  <a:pt x="564084" y="491380"/>
                </a:lnTo>
                <a:cubicBezTo>
                  <a:pt x="560969" y="487340"/>
                  <a:pt x="560134" y="482008"/>
                  <a:pt x="564457" y="473782"/>
                </a:cubicBezTo>
                <a:lnTo>
                  <a:pt x="566413" y="472000"/>
                </a:lnTo>
                <a:lnTo>
                  <a:pt x="584600" y="354566"/>
                </a:lnTo>
                <a:cubicBezTo>
                  <a:pt x="586100" y="325288"/>
                  <a:pt x="584583" y="317533"/>
                  <a:pt x="588077" y="265704"/>
                </a:cubicBezTo>
                <a:cubicBezTo>
                  <a:pt x="588008" y="205530"/>
                  <a:pt x="578491" y="226511"/>
                  <a:pt x="580576" y="187093"/>
                </a:cubicBezTo>
                <a:cubicBezTo>
                  <a:pt x="579265" y="162458"/>
                  <a:pt x="569240" y="117589"/>
                  <a:pt x="587928" y="130336"/>
                </a:cubicBezTo>
                <a:cubicBezTo>
                  <a:pt x="552635" y="69804"/>
                  <a:pt x="604651" y="82036"/>
                  <a:pt x="593881" y="17287"/>
                </a:cubicBezTo>
                <a:cubicBezTo>
                  <a:pt x="600399" y="13784"/>
                  <a:pt x="605413" y="8440"/>
                  <a:pt x="609224" y="1705"/>
                </a:cubicBezTo>
                <a:close/>
              </a:path>
            </a:pathLst>
          </a:custGeom>
        </p:spPr>
      </p:pic>
    </p:spTree>
    <p:extLst>
      <p:ext uri="{BB962C8B-B14F-4D97-AF65-F5344CB8AC3E}">
        <p14:creationId xmlns:p14="http://schemas.microsoft.com/office/powerpoint/2010/main" val="23460457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788</TotalTime>
  <Words>637</Words>
  <Application>Microsoft Office PowerPoint</Application>
  <PresentationFormat>Widescreen</PresentationFormat>
  <Paragraphs>41</Paragraphs>
  <Slides>17</Slides>
  <Notes>0</Notes>
  <HiddenSlides>0</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Meiryo</vt:lpstr>
      <vt:lpstr>Arial</vt:lpstr>
      <vt:lpstr>Calibri</vt:lpstr>
      <vt:lpstr>Calibri Light</vt:lpstr>
      <vt:lpstr>Office Theme</vt:lpstr>
      <vt:lpstr>Thought &amp; Thinking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Science &amp; Religion</dc:title>
  <dc:creator>Bill Huitt</dc:creator>
  <cp:lastModifiedBy>Bill Huitt</cp:lastModifiedBy>
  <cp:revision>45</cp:revision>
  <dcterms:created xsi:type="dcterms:W3CDTF">2022-03-07T03:26:47Z</dcterms:created>
  <dcterms:modified xsi:type="dcterms:W3CDTF">2026-05-28T23:25:39Z</dcterms:modified>
</cp:coreProperties>
</file>