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7" r:id="rId12"/>
    <p:sldId id="266" r:id="rId13"/>
    <p:sldId id="268" r:id="rId14"/>
    <p:sldId id="269" r:id="rId15"/>
    <p:sldId id="270" r:id="rId16"/>
    <p:sldId id="271" r:id="rId17"/>
    <p:sldId id="272" r:id="rId18"/>
    <p:sldId id="273"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3" autoAdjust="0"/>
    <p:restoredTop sz="94660"/>
  </p:normalViewPr>
  <p:slideViewPr>
    <p:cSldViewPr snapToGrid="0">
      <p:cViewPr varScale="1">
        <p:scale>
          <a:sx n="103" d="100"/>
          <a:sy n="103" d="100"/>
        </p:scale>
        <p:origin x="549" y="65"/>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83AC9F-4A26-8B24-2049-115275369B0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B32B9C7F-15EA-A2BE-AA03-A7B270C870E3}"/>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601B1D7F-4EFF-4E6D-54D4-87760F3B17A8}"/>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5" name="Footer Placeholder 4">
            <a:extLst>
              <a:ext uri="{FF2B5EF4-FFF2-40B4-BE49-F238E27FC236}">
                <a16:creationId xmlns:a16="http://schemas.microsoft.com/office/drawing/2014/main" id="{29C9FBA0-399B-5477-5F79-DD946CC3D60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8534E45-8700-2965-8811-77589B10762D}"/>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333668393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847FC5-8BD7-1580-9032-BA12C3160F39}"/>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F83D5C7C-75C8-12F8-ACAF-393FBBA7E3ED}"/>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6AE63B2-E18E-BC2A-3177-BF8B5A545B20}"/>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5" name="Footer Placeholder 4">
            <a:extLst>
              <a:ext uri="{FF2B5EF4-FFF2-40B4-BE49-F238E27FC236}">
                <a16:creationId xmlns:a16="http://schemas.microsoft.com/office/drawing/2014/main" id="{CCFB3AC4-B420-69AF-F369-8030635EC3C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8CC8586-DFCB-DF67-4B7D-552D3096ADC1}"/>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282704322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E17EB87-44B4-9F9E-C04D-28F6D1AB393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DC355C5-8A0D-FF4D-E153-A443668A2200}"/>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15C665A7-6174-340B-B1FF-2B862B503822}"/>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5" name="Footer Placeholder 4">
            <a:extLst>
              <a:ext uri="{FF2B5EF4-FFF2-40B4-BE49-F238E27FC236}">
                <a16:creationId xmlns:a16="http://schemas.microsoft.com/office/drawing/2014/main" id="{FAD37054-AB6D-2EB1-6109-8BCD6398ECC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93C9136-BFA5-A94C-F33C-FBEC656AFEB3}"/>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32788506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B885A50-10B8-F805-DDC4-DEE379C87BD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99BAA1B-87F1-F29C-7BAF-96B03C70E50B}"/>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A11BB58-368A-6FE7-0F36-96273D290BEE}"/>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5" name="Footer Placeholder 4">
            <a:extLst>
              <a:ext uri="{FF2B5EF4-FFF2-40B4-BE49-F238E27FC236}">
                <a16:creationId xmlns:a16="http://schemas.microsoft.com/office/drawing/2014/main" id="{C924DB48-DB3D-9080-4173-FB567348955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B1FE6B1-4281-0113-7EAD-D0CE7D3BCDA3}"/>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201580510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B37E99-DB8B-E03E-4163-62F3D00C26F1}"/>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B7770CF6-ADA1-1F07-C111-6EDF77C0AA08}"/>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8ECA027C-E505-5F57-D919-8A3A7F217424}"/>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5" name="Footer Placeholder 4">
            <a:extLst>
              <a:ext uri="{FF2B5EF4-FFF2-40B4-BE49-F238E27FC236}">
                <a16:creationId xmlns:a16="http://schemas.microsoft.com/office/drawing/2014/main" id="{118DEA74-DCE1-53CA-64AE-3BC2619BD4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92C1FDE-8A2F-C26B-65C4-8673DD263012}"/>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153237030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966DCA-823C-EF31-1A44-740C107C22E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268E51A8-A9EC-A1AB-CCEE-B59CA010C54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D3E450AD-F73F-A22F-8093-5844DB51B343}"/>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4317680A-1C12-2A73-31E4-852BF46FD669}"/>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6" name="Footer Placeholder 5">
            <a:extLst>
              <a:ext uri="{FF2B5EF4-FFF2-40B4-BE49-F238E27FC236}">
                <a16:creationId xmlns:a16="http://schemas.microsoft.com/office/drawing/2014/main" id="{0DC65A97-B352-23D0-341F-0AF4E69721D2}"/>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BAD58D0-F8D0-0BF4-AA39-B6F71A87A1C6}"/>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75254436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A1C169-FF18-7651-119F-D46EF59C8CE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1E83A3B-3A3D-4129-60A5-22CE96E43EF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AA6E32E-AEC5-3D82-9F38-851A0A29E38A}"/>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0B5D288D-CD10-AF05-263D-F7809A96C19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091986E-2175-1EF2-6F8C-2419D88D9FA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1F4FEAC-3108-49E0-D47C-F2BACA98823E}"/>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8" name="Footer Placeholder 7">
            <a:extLst>
              <a:ext uri="{FF2B5EF4-FFF2-40B4-BE49-F238E27FC236}">
                <a16:creationId xmlns:a16="http://schemas.microsoft.com/office/drawing/2014/main" id="{F63F789D-68E0-32D9-B3E6-6CFCD3E23649}"/>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31ABD245-3F2D-8E0B-60DA-6E5487CF8E89}"/>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2759419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815746-F605-C970-44BD-B2329C4656B5}"/>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AC2E89-A4AD-C75B-8479-177549F73D25}"/>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4" name="Footer Placeholder 3">
            <a:extLst>
              <a:ext uri="{FF2B5EF4-FFF2-40B4-BE49-F238E27FC236}">
                <a16:creationId xmlns:a16="http://schemas.microsoft.com/office/drawing/2014/main" id="{57628B10-D156-A806-4817-C6E15F90429E}"/>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A491D7CD-EDFA-82DC-460F-7F0C6AC9EA63}"/>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38961814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FBE9491-6F6D-245C-8D8F-8FB1786CABFB}"/>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3" name="Footer Placeholder 2">
            <a:extLst>
              <a:ext uri="{FF2B5EF4-FFF2-40B4-BE49-F238E27FC236}">
                <a16:creationId xmlns:a16="http://schemas.microsoft.com/office/drawing/2014/main" id="{057D6756-272E-A703-40C0-974831BA93F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8D8E449-FBD4-8D5B-8B7A-79D3534A0922}"/>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258608577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DD7835-FA85-3549-2AFE-C087421916D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4454EFF4-FB07-1EE3-7C51-4B822151150A}"/>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8BD67272-5E7A-C4C4-5ABB-823B4CCADDF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B3ACD399-E468-67C5-A70F-D17DF8AC17C5}"/>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6" name="Footer Placeholder 5">
            <a:extLst>
              <a:ext uri="{FF2B5EF4-FFF2-40B4-BE49-F238E27FC236}">
                <a16:creationId xmlns:a16="http://schemas.microsoft.com/office/drawing/2014/main" id="{EA7C4574-21E0-F31C-56A1-53D5FF95469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FBA74D6-1045-5ABE-A05D-AC3C5ED57D30}"/>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3324650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45AC61-A086-38D1-FA81-BC466FB8AEB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D7A9D223-0A17-D511-F5CC-05CDC146EC6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27E5B1-67F8-6AE2-A427-AF20ACCA45C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11C2724-DD63-07E4-EC17-9FCDCF6D2CA3}"/>
              </a:ext>
            </a:extLst>
          </p:cNvPr>
          <p:cNvSpPr>
            <a:spLocks noGrp="1"/>
          </p:cNvSpPr>
          <p:nvPr>
            <p:ph type="dt" sz="half" idx="10"/>
          </p:nvPr>
        </p:nvSpPr>
        <p:spPr/>
        <p:txBody>
          <a:bodyPr/>
          <a:lstStyle/>
          <a:p>
            <a:fld id="{25C4FEA4-EAD9-4327-A15E-633803D40F58}" type="datetimeFigureOut">
              <a:rPr lang="en-US" smtClean="0"/>
              <a:t>8/6/2026</a:t>
            </a:fld>
            <a:endParaRPr lang="en-US"/>
          </a:p>
        </p:txBody>
      </p:sp>
      <p:sp>
        <p:nvSpPr>
          <p:cNvPr id="6" name="Footer Placeholder 5">
            <a:extLst>
              <a:ext uri="{FF2B5EF4-FFF2-40B4-BE49-F238E27FC236}">
                <a16:creationId xmlns:a16="http://schemas.microsoft.com/office/drawing/2014/main" id="{C8703AEB-6658-6EC2-3A2E-B01338C44A4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39C5F4D-8F89-DEB6-443E-F45455ADA8BC}"/>
              </a:ext>
            </a:extLst>
          </p:cNvPr>
          <p:cNvSpPr>
            <a:spLocks noGrp="1"/>
          </p:cNvSpPr>
          <p:nvPr>
            <p:ph type="sldNum" sz="quarter" idx="12"/>
          </p:nvPr>
        </p:nvSpPr>
        <p:spPr/>
        <p:txBody>
          <a:bodyPr/>
          <a:lstStyle/>
          <a:p>
            <a:fld id="{4F018040-08EE-43D6-8798-843B707FCF6C}" type="slidenum">
              <a:rPr lang="en-US" smtClean="0"/>
              <a:t>‹#›</a:t>
            </a:fld>
            <a:endParaRPr lang="en-US"/>
          </a:p>
        </p:txBody>
      </p:sp>
    </p:spTree>
    <p:extLst>
      <p:ext uri="{BB962C8B-B14F-4D97-AF65-F5344CB8AC3E}">
        <p14:creationId xmlns:p14="http://schemas.microsoft.com/office/powerpoint/2010/main" val="182535990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2CBAF0A-EF40-FCA8-CB33-068ADE12142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84F97DB-FD74-0E07-7939-07B0357C2B0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9BFA6EB-A7E3-915A-5FBC-D73100782FC3}"/>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25C4FEA4-EAD9-4327-A15E-633803D40F58}" type="datetimeFigureOut">
              <a:rPr lang="en-US" smtClean="0"/>
              <a:t>8/6/2026</a:t>
            </a:fld>
            <a:endParaRPr lang="en-US"/>
          </a:p>
        </p:txBody>
      </p:sp>
      <p:sp>
        <p:nvSpPr>
          <p:cNvPr id="5" name="Footer Placeholder 4">
            <a:extLst>
              <a:ext uri="{FF2B5EF4-FFF2-40B4-BE49-F238E27FC236}">
                <a16:creationId xmlns:a16="http://schemas.microsoft.com/office/drawing/2014/main" id="{A19A383B-CC0F-2E13-8FBE-D5516ED9C06F}"/>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985BD348-A733-3BF5-F584-9F8D922BE13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4F018040-08EE-43D6-8798-843B707FCF6C}" type="slidenum">
              <a:rPr lang="en-US" smtClean="0"/>
              <a:t>‹#›</a:t>
            </a:fld>
            <a:endParaRPr lang="en-US"/>
          </a:p>
        </p:txBody>
      </p:sp>
    </p:spTree>
    <p:extLst>
      <p:ext uri="{BB962C8B-B14F-4D97-AF65-F5344CB8AC3E}">
        <p14:creationId xmlns:p14="http://schemas.microsoft.com/office/powerpoint/2010/main" val="135856428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slideLayout" Target="../slideLayouts/slideLayout7.xml"/><Relationship Id="rId1" Type="http://schemas.openxmlformats.org/officeDocument/2006/relationships/video" Target="https://www.youtube.com/embed/RiU4jt5zW1o?feature=oembed" TargetMode="External"/><Relationship Id="rId4" Type="http://schemas.openxmlformats.org/officeDocument/2006/relationships/hyperlink" Target="https://www.youtube.com/watch?v=RiU4jt5zW1o"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www.youtube.com/watch?v=-WUNYHojDp8" TargetMode="External"/><Relationship Id="rId2" Type="http://schemas.openxmlformats.org/officeDocument/2006/relationships/image" Target="../media/image18.JP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RAuB-9K3MiI?feature=oembed" TargetMode="External"/><Relationship Id="rId4" Type="http://schemas.openxmlformats.org/officeDocument/2006/relationships/hyperlink" Target="https://www.youtube.com/watch?v=RAuB-9K3MiI" TargetMode="External"/></Relationships>
</file>

<file path=ppt/slides/_rels/slide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BFB2E1E-222C-71FF-8525-CE9AEA4449F3}"/>
              </a:ext>
            </a:extLst>
          </p:cNvPr>
          <p:cNvPicPr>
            <a:picLocks noChangeAspect="1"/>
          </p:cNvPicPr>
          <p:nvPr/>
        </p:nvPicPr>
        <p:blipFill>
          <a:blip r:embed="rId2"/>
          <a:stretch>
            <a:fillRect/>
          </a:stretch>
        </p:blipFill>
        <p:spPr>
          <a:xfrm>
            <a:off x="0" y="-1"/>
            <a:ext cx="12192000" cy="6858001"/>
          </a:xfrm>
          <a:prstGeom prst="rect">
            <a:avLst/>
          </a:prstGeom>
        </p:spPr>
      </p:pic>
    </p:spTree>
    <p:extLst>
      <p:ext uri="{BB962C8B-B14F-4D97-AF65-F5344CB8AC3E}">
        <p14:creationId xmlns:p14="http://schemas.microsoft.com/office/powerpoint/2010/main" val="392240935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ED7AE6-8186-BB32-C011-F3466C396BC4}"/>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63B84804-1E56-509E-832A-7A944B876EF2}"/>
              </a:ext>
            </a:extLst>
          </p:cNvPr>
          <p:cNvSpPr txBox="1"/>
          <p:nvPr/>
        </p:nvSpPr>
        <p:spPr>
          <a:xfrm>
            <a:off x="1117600" y="859065"/>
            <a:ext cx="4815840" cy="5139869"/>
          </a:xfrm>
          <a:prstGeom prst="rect">
            <a:avLst/>
          </a:prstGeom>
          <a:noFill/>
        </p:spPr>
        <p:txBody>
          <a:bodyPr wrap="square">
            <a:spAutoFit/>
          </a:bodyPr>
          <a:lstStyle/>
          <a:p>
            <a:r>
              <a:rPr lang="en-US" sz="2400" b="1" dirty="0"/>
              <a:t>You who suffer from the tribulations of life, you who have to struggle and endure, you who yearn for a life of truth, rejoice at the glad tidings! There is balm for the wounded, and there is bread for the hungry. There is water for the thirsty, and there is hope for the despairing. There is light for those in darkness, and there is inexhaustible blessing for the upright.</a:t>
            </a:r>
          </a:p>
          <a:p>
            <a:pPr algn="r"/>
            <a:r>
              <a:rPr lang="en-US" sz="2000" b="1" dirty="0"/>
              <a:t>Buddhism, </a:t>
            </a:r>
          </a:p>
          <a:p>
            <a:pPr algn="r"/>
            <a:r>
              <a:rPr lang="en-US" sz="2000" b="1" i="1" dirty="0"/>
              <a:t>Sutra Collection </a:t>
            </a:r>
            <a:r>
              <a:rPr lang="en-US" sz="2000" b="1" dirty="0"/>
              <a:t>(D), 1082</a:t>
            </a:r>
          </a:p>
        </p:txBody>
      </p:sp>
      <p:pic>
        <p:nvPicPr>
          <p:cNvPr id="8" name="Picture 7">
            <a:extLst>
              <a:ext uri="{FF2B5EF4-FFF2-40B4-BE49-F238E27FC236}">
                <a16:creationId xmlns:a16="http://schemas.microsoft.com/office/drawing/2014/main" id="{171A65C4-A9B5-A23A-DE2B-AC58193982BC}"/>
              </a:ext>
            </a:extLst>
          </p:cNvPr>
          <p:cNvPicPr>
            <a:picLocks noChangeAspect="1"/>
          </p:cNvPicPr>
          <p:nvPr/>
        </p:nvPicPr>
        <p:blipFill>
          <a:blip r:embed="rId2">
            <a:extLst>
              <a:ext uri="{28A0092B-C50C-407E-A947-70E740481C1C}">
                <a14:useLocalDpi xmlns:a14="http://schemas.microsoft.com/office/drawing/2010/main" val="0"/>
              </a:ext>
            </a:extLst>
          </a:blip>
          <a:srcRect l="26863" r="21920"/>
          <a:stretch>
            <a:fillRect/>
          </a:stretch>
        </p:blipFill>
        <p:spPr>
          <a:xfrm>
            <a:off x="6929120" y="0"/>
            <a:ext cx="5262880" cy="6858000"/>
          </a:xfrm>
          <a:prstGeom prst="rect">
            <a:avLst/>
          </a:prstGeom>
        </p:spPr>
      </p:pic>
    </p:spTree>
    <p:extLst>
      <p:ext uri="{BB962C8B-B14F-4D97-AF65-F5344CB8AC3E}">
        <p14:creationId xmlns:p14="http://schemas.microsoft.com/office/powerpoint/2010/main" val="1146288248"/>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02754E-D02B-AC62-0275-459E3C948315}"/>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C5D64B2-EE3D-A57F-4CE6-ABB9FED80EFB}"/>
              </a:ext>
            </a:extLst>
          </p:cNvPr>
          <p:cNvSpPr txBox="1"/>
          <p:nvPr/>
        </p:nvSpPr>
        <p:spPr>
          <a:xfrm>
            <a:off x="6410960" y="1967061"/>
            <a:ext cx="4917440" cy="2923877"/>
          </a:xfrm>
          <a:prstGeom prst="rect">
            <a:avLst/>
          </a:prstGeom>
          <a:noFill/>
        </p:spPr>
        <p:txBody>
          <a:bodyPr wrap="square">
            <a:spAutoFit/>
          </a:bodyPr>
          <a:lstStyle/>
          <a:p>
            <a:r>
              <a:rPr lang="en-US" sz="2400" b="1" dirty="0"/>
              <a:t>For we are saved by hope: but hope that is seen is not hope: for what a man seeth, why doth he yet hope for? But if we hope for that we see not, then do we with patience wait for it.</a:t>
            </a:r>
          </a:p>
          <a:p>
            <a:pPr algn="r"/>
            <a:r>
              <a:rPr lang="en-US" sz="2000" b="1" dirty="0"/>
              <a:t>Christianity,</a:t>
            </a:r>
          </a:p>
          <a:p>
            <a:pPr algn="r"/>
            <a:r>
              <a:rPr lang="en-US" sz="2000" b="1" i="1" dirty="0"/>
              <a:t>Romans</a:t>
            </a:r>
            <a:r>
              <a:rPr lang="en-US" sz="2000" b="1" dirty="0"/>
              <a:t>, 8: 24</a:t>
            </a:r>
          </a:p>
        </p:txBody>
      </p:sp>
      <p:pic>
        <p:nvPicPr>
          <p:cNvPr id="4" name="Picture 3">
            <a:extLst>
              <a:ext uri="{FF2B5EF4-FFF2-40B4-BE49-F238E27FC236}">
                <a16:creationId xmlns:a16="http://schemas.microsoft.com/office/drawing/2014/main" id="{60D0E162-7E22-4ED4-7629-AAB6FEAC5AE8}"/>
              </a:ext>
            </a:extLst>
          </p:cNvPr>
          <p:cNvPicPr>
            <a:picLocks noChangeAspect="1"/>
          </p:cNvPicPr>
          <p:nvPr/>
        </p:nvPicPr>
        <p:blipFill>
          <a:blip r:embed="rId2">
            <a:extLst>
              <a:ext uri="{28A0092B-C50C-407E-A947-70E740481C1C}">
                <a14:useLocalDpi xmlns:a14="http://schemas.microsoft.com/office/drawing/2010/main" val="0"/>
              </a:ext>
            </a:extLst>
          </a:blip>
          <a:srcRect t="8678" b="6533"/>
          <a:stretch>
            <a:fillRect/>
          </a:stretch>
        </p:blipFill>
        <p:spPr>
          <a:xfrm>
            <a:off x="0" y="0"/>
            <a:ext cx="5394961" cy="6858000"/>
          </a:xfrm>
          <a:prstGeom prst="rect">
            <a:avLst/>
          </a:prstGeom>
        </p:spPr>
      </p:pic>
    </p:spTree>
    <p:extLst>
      <p:ext uri="{BB962C8B-B14F-4D97-AF65-F5344CB8AC3E}">
        <p14:creationId xmlns:p14="http://schemas.microsoft.com/office/powerpoint/2010/main" val="31761798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849AB3-78AA-424B-BAAC-6B103CEA22B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748B2482-AE7A-8EFE-8391-C88DF306EA91}"/>
              </a:ext>
            </a:extLst>
          </p:cNvPr>
          <p:cNvSpPr txBox="1"/>
          <p:nvPr/>
        </p:nvSpPr>
        <p:spPr>
          <a:xfrm>
            <a:off x="1432560" y="2336393"/>
            <a:ext cx="3891280" cy="2185214"/>
          </a:xfrm>
          <a:prstGeom prst="rect">
            <a:avLst/>
          </a:prstGeom>
          <a:noFill/>
        </p:spPr>
        <p:txBody>
          <a:bodyPr wrap="square">
            <a:spAutoFit/>
          </a:bodyPr>
          <a:lstStyle/>
          <a:p>
            <a:r>
              <a:rPr lang="en-US" sz="2400" b="1" dirty="0"/>
              <a:t>Now faith is the substance of things hoped for, the evidence of things not seen.</a:t>
            </a:r>
          </a:p>
          <a:p>
            <a:pPr algn="r"/>
            <a:r>
              <a:rPr lang="en-US" sz="2000" b="1" dirty="0"/>
              <a:t>Christianity,</a:t>
            </a:r>
          </a:p>
          <a:p>
            <a:pPr algn="r"/>
            <a:r>
              <a:rPr lang="en-US" sz="2000" b="1" i="1" dirty="0"/>
              <a:t>Hebrews</a:t>
            </a:r>
            <a:r>
              <a:rPr lang="en-US" sz="2000" b="1" dirty="0"/>
              <a:t>, 11: 1</a:t>
            </a:r>
          </a:p>
        </p:txBody>
      </p:sp>
      <p:pic>
        <p:nvPicPr>
          <p:cNvPr id="4" name="Picture 3">
            <a:extLst>
              <a:ext uri="{FF2B5EF4-FFF2-40B4-BE49-F238E27FC236}">
                <a16:creationId xmlns:a16="http://schemas.microsoft.com/office/drawing/2014/main" id="{DAA4D533-FBCE-A7E6-E94F-5FEA73EDEBFB}"/>
              </a:ext>
            </a:extLst>
          </p:cNvPr>
          <p:cNvPicPr>
            <a:picLocks noChangeAspect="1"/>
          </p:cNvPicPr>
          <p:nvPr/>
        </p:nvPicPr>
        <p:blipFill>
          <a:blip r:embed="rId2">
            <a:extLst>
              <a:ext uri="{28A0092B-C50C-407E-A947-70E740481C1C}">
                <a14:useLocalDpi xmlns:a14="http://schemas.microsoft.com/office/drawing/2010/main" val="0"/>
              </a:ext>
            </a:extLst>
          </a:blip>
          <a:srcRect b="19973"/>
          <a:stretch>
            <a:fillRect/>
          </a:stretch>
        </p:blipFill>
        <p:spPr>
          <a:xfrm>
            <a:off x="6492240" y="15954"/>
            <a:ext cx="5699760" cy="6842046"/>
          </a:xfrm>
          <a:prstGeom prst="rect">
            <a:avLst/>
          </a:prstGeom>
        </p:spPr>
      </p:pic>
    </p:spTree>
    <p:extLst>
      <p:ext uri="{BB962C8B-B14F-4D97-AF65-F5344CB8AC3E}">
        <p14:creationId xmlns:p14="http://schemas.microsoft.com/office/powerpoint/2010/main" val="2172393617"/>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D2CF579-3F45-2CEB-7D2D-EF0DAF64CA18}"/>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AA527F5-7657-55DE-DFDC-EDF2303CA166}"/>
              </a:ext>
            </a:extLst>
          </p:cNvPr>
          <p:cNvSpPr txBox="1"/>
          <p:nvPr/>
        </p:nvSpPr>
        <p:spPr>
          <a:xfrm>
            <a:off x="7376160" y="1413063"/>
            <a:ext cx="4236720" cy="4031873"/>
          </a:xfrm>
          <a:prstGeom prst="rect">
            <a:avLst/>
          </a:prstGeom>
          <a:noFill/>
        </p:spPr>
        <p:txBody>
          <a:bodyPr wrap="square">
            <a:spAutoFit/>
          </a:bodyPr>
          <a:lstStyle/>
          <a:p>
            <a:r>
              <a:rPr lang="en-US" sz="2200" b="1" dirty="0"/>
              <a:t>A good example had ye in them, for all who hope in God and in the last day. But let who will turn back, God truly is the Rich, the Praiseworthy! God will, perhaps, establish good will between yourselves and those of them whom ye take to be your enemies: God is Powerful: and God is Gracious, Merciful.</a:t>
            </a:r>
          </a:p>
          <a:p>
            <a:pPr algn="r"/>
            <a:r>
              <a:rPr lang="en-US" b="1" dirty="0"/>
              <a:t>Islam, </a:t>
            </a:r>
          </a:p>
          <a:p>
            <a:pPr algn="r"/>
            <a:r>
              <a:rPr lang="en-US" b="1" i="1" dirty="0"/>
              <a:t>Quran, Sura LX. She Who Is Tried</a:t>
            </a:r>
            <a:r>
              <a:rPr lang="en-US" b="1" dirty="0"/>
              <a:t>, 6</a:t>
            </a:r>
          </a:p>
        </p:txBody>
      </p:sp>
      <p:pic>
        <p:nvPicPr>
          <p:cNvPr id="4" name="Picture 3">
            <a:extLst>
              <a:ext uri="{FF2B5EF4-FFF2-40B4-BE49-F238E27FC236}">
                <a16:creationId xmlns:a16="http://schemas.microsoft.com/office/drawing/2014/main" id="{4B3695F5-61D8-9955-A3B7-59E539317CBE}"/>
              </a:ext>
            </a:extLst>
          </p:cNvPr>
          <p:cNvPicPr>
            <a:picLocks noChangeAspect="1"/>
          </p:cNvPicPr>
          <p:nvPr/>
        </p:nvPicPr>
        <p:blipFill>
          <a:blip r:embed="rId2">
            <a:extLst>
              <a:ext uri="{28A0092B-C50C-407E-A947-70E740481C1C}">
                <a14:useLocalDpi xmlns:a14="http://schemas.microsoft.com/office/drawing/2010/main" val="0"/>
              </a:ext>
            </a:extLst>
          </a:blip>
          <a:srcRect l="26096" r="7626"/>
          <a:stretch>
            <a:fillRect/>
          </a:stretch>
        </p:blipFill>
        <p:spPr>
          <a:xfrm>
            <a:off x="0" y="0"/>
            <a:ext cx="6817360" cy="6858000"/>
          </a:xfrm>
          <a:prstGeom prst="rect">
            <a:avLst/>
          </a:prstGeom>
        </p:spPr>
      </p:pic>
    </p:spTree>
    <p:extLst>
      <p:ext uri="{BB962C8B-B14F-4D97-AF65-F5344CB8AC3E}">
        <p14:creationId xmlns:p14="http://schemas.microsoft.com/office/powerpoint/2010/main" val="1595933207"/>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1F7D93-63B7-8636-F28C-905DFA838393}"/>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17E7D092-38E8-E643-983E-8497C6A1B0B7}"/>
              </a:ext>
            </a:extLst>
          </p:cNvPr>
          <p:cNvSpPr txBox="1"/>
          <p:nvPr/>
        </p:nvSpPr>
        <p:spPr>
          <a:xfrm>
            <a:off x="619760" y="1859935"/>
            <a:ext cx="4897120" cy="3354765"/>
          </a:xfrm>
          <a:prstGeom prst="rect">
            <a:avLst/>
          </a:prstGeom>
          <a:noFill/>
        </p:spPr>
        <p:txBody>
          <a:bodyPr wrap="square">
            <a:spAutoFit/>
          </a:bodyPr>
          <a:lstStyle/>
          <a:p>
            <a:r>
              <a:rPr lang="en-US" sz="2200" b="1" dirty="0"/>
              <a:t>Tell the believers to pardon those who hope not for the days of God in which He purposeth to reward men according to their deeds. He who doth that which is right, doth it to his own behoof, and whoso doth evil, doth it to his own hurt. Hereafter, to your Lord shall ye be brought back.</a:t>
            </a:r>
          </a:p>
          <a:p>
            <a:pPr algn="r"/>
            <a:r>
              <a:rPr lang="en-US" b="1" dirty="0"/>
              <a:t>Islam, </a:t>
            </a:r>
          </a:p>
          <a:p>
            <a:pPr algn="r"/>
            <a:r>
              <a:rPr lang="en-US" b="1" i="1" dirty="0"/>
              <a:t>Quran, Sura XLV. The Kneeling</a:t>
            </a:r>
            <a:r>
              <a:rPr lang="en-US" b="1" dirty="0"/>
              <a:t>, 10</a:t>
            </a:r>
          </a:p>
        </p:txBody>
      </p:sp>
      <p:pic>
        <p:nvPicPr>
          <p:cNvPr id="6" name="Picture 5">
            <a:extLst>
              <a:ext uri="{FF2B5EF4-FFF2-40B4-BE49-F238E27FC236}">
                <a16:creationId xmlns:a16="http://schemas.microsoft.com/office/drawing/2014/main" id="{CC1CCFC5-1DEB-94AB-C6A2-4AB007650DFE}"/>
              </a:ext>
            </a:extLst>
          </p:cNvPr>
          <p:cNvPicPr>
            <a:picLocks noChangeAspect="1"/>
          </p:cNvPicPr>
          <p:nvPr/>
        </p:nvPicPr>
        <p:blipFill>
          <a:blip r:embed="rId2">
            <a:extLst>
              <a:ext uri="{28A0092B-C50C-407E-A947-70E740481C1C}">
                <a14:useLocalDpi xmlns:a14="http://schemas.microsoft.com/office/drawing/2010/main" val="0"/>
              </a:ext>
            </a:extLst>
          </a:blip>
          <a:srcRect t="8440" b="11293"/>
          <a:stretch>
            <a:fillRect/>
          </a:stretch>
        </p:blipFill>
        <p:spPr>
          <a:xfrm>
            <a:off x="5984240" y="0"/>
            <a:ext cx="6207760" cy="6858000"/>
          </a:xfrm>
          <a:prstGeom prst="rect">
            <a:avLst/>
          </a:prstGeom>
        </p:spPr>
      </p:pic>
    </p:spTree>
    <p:extLst>
      <p:ext uri="{BB962C8B-B14F-4D97-AF65-F5344CB8AC3E}">
        <p14:creationId xmlns:p14="http://schemas.microsoft.com/office/powerpoint/2010/main" val="2649581543"/>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2182FB-055D-87EB-596D-053E8FB4F3C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27CDCB14-D4F9-D951-64EB-867B43865140}"/>
              </a:ext>
            </a:extLst>
          </p:cNvPr>
          <p:cNvSpPr txBox="1"/>
          <p:nvPr/>
        </p:nvSpPr>
        <p:spPr>
          <a:xfrm>
            <a:off x="6685280" y="2172176"/>
            <a:ext cx="4399280" cy="2923877"/>
          </a:xfrm>
          <a:prstGeom prst="rect">
            <a:avLst/>
          </a:prstGeom>
          <a:noFill/>
        </p:spPr>
        <p:txBody>
          <a:bodyPr wrap="square">
            <a:spAutoFit/>
          </a:bodyPr>
          <a:lstStyle/>
          <a:p>
            <a:r>
              <a:rPr lang="en-US" sz="2400" b="1" dirty="0"/>
              <a:t>Set all thy hope in God, and cleave tenaciously to His unfailing mercy. Who else but Him can enrich the destitute, and deliver the fallen from his abasement? </a:t>
            </a:r>
          </a:p>
          <a:p>
            <a:pPr algn="r"/>
            <a:r>
              <a:rPr lang="en-US" sz="2000" b="1" dirty="0"/>
              <a:t>Bahá’i, Bahá’u’lláh, </a:t>
            </a:r>
          </a:p>
          <a:p>
            <a:pPr algn="r"/>
            <a:r>
              <a:rPr lang="en-US" sz="2000" b="1" i="1" dirty="0"/>
              <a:t>Gleanings</a:t>
            </a:r>
            <a:r>
              <a:rPr lang="en-US" sz="2000" b="1" dirty="0"/>
              <a:t>, p. 323</a:t>
            </a:r>
          </a:p>
        </p:txBody>
      </p:sp>
      <p:pic>
        <p:nvPicPr>
          <p:cNvPr id="4" name="Picture 3">
            <a:extLst>
              <a:ext uri="{FF2B5EF4-FFF2-40B4-BE49-F238E27FC236}">
                <a16:creationId xmlns:a16="http://schemas.microsoft.com/office/drawing/2014/main" id="{FF701724-4A43-62D7-8654-276991D596DB}"/>
              </a:ext>
            </a:extLst>
          </p:cNvPr>
          <p:cNvPicPr>
            <a:picLocks noChangeAspect="1"/>
          </p:cNvPicPr>
          <p:nvPr/>
        </p:nvPicPr>
        <p:blipFill>
          <a:blip r:embed="rId2">
            <a:extLst>
              <a:ext uri="{28A0092B-C50C-407E-A947-70E740481C1C}">
                <a14:useLocalDpi xmlns:a14="http://schemas.microsoft.com/office/drawing/2010/main" val="0"/>
              </a:ext>
            </a:extLst>
          </a:blip>
          <a:srcRect t="12035" b="8319"/>
          <a:stretch>
            <a:fillRect/>
          </a:stretch>
        </p:blipFill>
        <p:spPr>
          <a:xfrm>
            <a:off x="0" y="0"/>
            <a:ext cx="5740400" cy="6858000"/>
          </a:xfrm>
          <a:prstGeom prst="rect">
            <a:avLst/>
          </a:prstGeom>
        </p:spPr>
      </p:pic>
    </p:spTree>
    <p:extLst>
      <p:ext uri="{BB962C8B-B14F-4D97-AF65-F5344CB8AC3E}">
        <p14:creationId xmlns:p14="http://schemas.microsoft.com/office/powerpoint/2010/main" val="2464767772"/>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1EAB3B-C128-1BDD-DD5D-38CEE16A52E1}"/>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D9E37FEA-17AC-0B4E-CA60-5EEACD7FEF9C}"/>
              </a:ext>
            </a:extLst>
          </p:cNvPr>
          <p:cNvSpPr txBox="1"/>
          <p:nvPr/>
        </p:nvSpPr>
        <p:spPr>
          <a:xfrm>
            <a:off x="1381760" y="1520021"/>
            <a:ext cx="4064000" cy="4031873"/>
          </a:xfrm>
          <a:prstGeom prst="rect">
            <a:avLst/>
          </a:prstGeom>
          <a:noFill/>
        </p:spPr>
        <p:txBody>
          <a:bodyPr wrap="square">
            <a:spAutoFit/>
          </a:bodyPr>
          <a:lstStyle/>
          <a:p>
            <a:r>
              <a:rPr lang="en-US" sz="2400" b="1" dirty="0"/>
              <a:t>Let us pray to God that the breath of the Holy Spirit may again give hope and refreshment to the people, awakening in them a desire to do the Will of God. May heart and soul be vivified in every man: so will they all rejoice in a new birth.</a:t>
            </a:r>
          </a:p>
          <a:p>
            <a:pPr algn="r"/>
            <a:r>
              <a:rPr lang="en-US" sz="2000" b="1" dirty="0"/>
              <a:t>Bahá’i, ‘Abdu’l-Bahá, </a:t>
            </a:r>
          </a:p>
          <a:p>
            <a:pPr algn="r"/>
            <a:r>
              <a:rPr lang="en-US" sz="2000" b="1" dirty="0"/>
              <a:t>Paris Talks, p. 34</a:t>
            </a:r>
          </a:p>
        </p:txBody>
      </p:sp>
      <p:pic>
        <p:nvPicPr>
          <p:cNvPr id="4" name="Picture 3">
            <a:extLst>
              <a:ext uri="{FF2B5EF4-FFF2-40B4-BE49-F238E27FC236}">
                <a16:creationId xmlns:a16="http://schemas.microsoft.com/office/drawing/2014/main" id="{C9DB1706-554D-2B3A-3DB9-654505369F60}"/>
              </a:ext>
            </a:extLst>
          </p:cNvPr>
          <p:cNvPicPr>
            <a:picLocks noChangeAspect="1"/>
          </p:cNvPicPr>
          <p:nvPr/>
        </p:nvPicPr>
        <p:blipFill>
          <a:blip r:embed="rId2">
            <a:extLst>
              <a:ext uri="{28A0092B-C50C-407E-A947-70E740481C1C}">
                <a14:useLocalDpi xmlns:a14="http://schemas.microsoft.com/office/drawing/2010/main" val="0"/>
              </a:ext>
            </a:extLst>
          </a:blip>
          <a:srcRect t="7143" b="10439"/>
          <a:stretch>
            <a:fillRect/>
          </a:stretch>
        </p:blipFill>
        <p:spPr>
          <a:xfrm>
            <a:off x="6644640" y="0"/>
            <a:ext cx="5547360" cy="6858000"/>
          </a:xfrm>
          <a:prstGeom prst="rect">
            <a:avLst/>
          </a:prstGeom>
        </p:spPr>
      </p:pic>
    </p:spTree>
    <p:extLst>
      <p:ext uri="{BB962C8B-B14F-4D97-AF65-F5344CB8AC3E}">
        <p14:creationId xmlns:p14="http://schemas.microsoft.com/office/powerpoint/2010/main" val="2794048026"/>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EF6B49-8663-27A0-2CE4-4DFAED56563D}"/>
            </a:ext>
          </a:extLst>
        </p:cNvPr>
        <p:cNvGrpSpPr/>
        <p:nvPr/>
      </p:nvGrpSpPr>
      <p:grpSpPr>
        <a:xfrm>
          <a:off x="0" y="0"/>
          <a:ext cx="0" cy="0"/>
          <a:chOff x="0" y="0"/>
          <a:chExt cx="0" cy="0"/>
        </a:xfrm>
      </p:grpSpPr>
      <p:pic>
        <p:nvPicPr>
          <p:cNvPr id="2" name="Online Media 1" title="Christ for Asia | Hope (Original Song)">
            <a:hlinkClick r:id="" action="ppaction://media"/>
            <a:extLst>
              <a:ext uri="{FF2B5EF4-FFF2-40B4-BE49-F238E27FC236}">
                <a16:creationId xmlns:a16="http://schemas.microsoft.com/office/drawing/2014/main" id="{6AB50D51-1665-3D7F-5F26-F9AF5B3B8101}"/>
              </a:ext>
            </a:extLst>
          </p:cNvPr>
          <p:cNvPicPr>
            <a:picLocks noRot="1" noChangeAspect="1"/>
          </p:cNvPicPr>
          <p:nvPr>
            <a:videoFile r:link="rId1"/>
          </p:nvPr>
        </p:nvPicPr>
        <p:blipFill>
          <a:blip r:embed="rId3"/>
          <a:stretch>
            <a:fillRect/>
          </a:stretch>
        </p:blipFill>
        <p:spPr>
          <a:xfrm>
            <a:off x="1274495" y="425450"/>
            <a:ext cx="9643009" cy="5448300"/>
          </a:xfrm>
          <a:prstGeom prst="rect">
            <a:avLst/>
          </a:prstGeom>
        </p:spPr>
      </p:pic>
      <p:sp>
        <p:nvSpPr>
          <p:cNvPr id="4" name="TextBox 3">
            <a:extLst>
              <a:ext uri="{FF2B5EF4-FFF2-40B4-BE49-F238E27FC236}">
                <a16:creationId xmlns:a16="http://schemas.microsoft.com/office/drawing/2014/main" id="{3A5EDAE2-68EF-FA76-179D-7560325F088B}"/>
              </a:ext>
            </a:extLst>
          </p:cNvPr>
          <p:cNvSpPr txBox="1"/>
          <p:nvPr/>
        </p:nvSpPr>
        <p:spPr>
          <a:xfrm>
            <a:off x="2555875" y="6150917"/>
            <a:ext cx="7080250" cy="461665"/>
          </a:xfrm>
          <a:prstGeom prst="rect">
            <a:avLst/>
          </a:prstGeom>
          <a:noFill/>
        </p:spPr>
        <p:txBody>
          <a:bodyPr wrap="square">
            <a:spAutoFit/>
          </a:bodyPr>
          <a:lstStyle/>
          <a:p>
            <a:r>
              <a:rPr lang="en-US" sz="2400" b="1" dirty="0">
                <a:hlinkClick r:id="rId4"/>
              </a:rPr>
              <a:t>https://www.youtube.com/watch?v=RiU4jt5zW1o</a:t>
            </a:r>
            <a:r>
              <a:rPr lang="en-US" sz="2400" b="1" dirty="0"/>
              <a:t> </a:t>
            </a:r>
          </a:p>
        </p:txBody>
      </p:sp>
    </p:spTree>
    <p:extLst>
      <p:ext uri="{BB962C8B-B14F-4D97-AF65-F5344CB8AC3E}">
        <p14:creationId xmlns:p14="http://schemas.microsoft.com/office/powerpoint/2010/main" val="7063671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0DE8B9-86D2-57FE-42BB-5F9634B1DD7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4C869C5C-8C9B-EC6C-1E09-435CCC14EA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28347" y="232052"/>
            <a:ext cx="10335300" cy="5813607"/>
          </a:xfrm>
          <a:prstGeom prst="rect">
            <a:avLst/>
          </a:prstGeom>
        </p:spPr>
      </p:pic>
      <p:sp>
        <p:nvSpPr>
          <p:cNvPr id="6" name="TextBox 5">
            <a:extLst>
              <a:ext uri="{FF2B5EF4-FFF2-40B4-BE49-F238E27FC236}">
                <a16:creationId xmlns:a16="http://schemas.microsoft.com/office/drawing/2014/main" id="{05FA1F6E-0CE6-EE32-8D8B-F07B52FB4037}"/>
              </a:ext>
            </a:extLst>
          </p:cNvPr>
          <p:cNvSpPr txBox="1"/>
          <p:nvPr/>
        </p:nvSpPr>
        <p:spPr>
          <a:xfrm>
            <a:off x="2448861" y="6209359"/>
            <a:ext cx="7294272" cy="461665"/>
          </a:xfrm>
          <a:prstGeom prst="rect">
            <a:avLst/>
          </a:prstGeom>
          <a:noFill/>
        </p:spPr>
        <p:txBody>
          <a:bodyPr wrap="square">
            <a:spAutoFit/>
          </a:bodyPr>
          <a:lstStyle/>
          <a:p>
            <a:r>
              <a:rPr lang="en-US" sz="2400" b="1" dirty="0">
                <a:hlinkClick r:id="rId3"/>
              </a:rPr>
              <a:t>https://www.youtube.com/watch?v=-WUNYHojDp8</a:t>
            </a:r>
            <a:r>
              <a:rPr lang="en-US" sz="2400" b="1" dirty="0"/>
              <a:t> </a:t>
            </a:r>
          </a:p>
        </p:txBody>
      </p:sp>
    </p:spTree>
    <p:extLst>
      <p:ext uri="{BB962C8B-B14F-4D97-AF65-F5344CB8AC3E}">
        <p14:creationId xmlns:p14="http://schemas.microsoft.com/office/powerpoint/2010/main" val="3037662121"/>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nline Media 1" title="A Hundred Thousand Hopes - Elika Mahony">
            <a:hlinkClick r:id="" action="ppaction://media"/>
            <a:extLst>
              <a:ext uri="{FF2B5EF4-FFF2-40B4-BE49-F238E27FC236}">
                <a16:creationId xmlns:a16="http://schemas.microsoft.com/office/drawing/2014/main" id="{E1271B0C-4479-DEB3-1445-B237167CA961}"/>
              </a:ext>
            </a:extLst>
          </p:cNvPr>
          <p:cNvPicPr>
            <a:picLocks noRot="1" noChangeAspect="1"/>
          </p:cNvPicPr>
          <p:nvPr>
            <a:videoFile r:link="rId1"/>
          </p:nvPr>
        </p:nvPicPr>
        <p:blipFill>
          <a:blip r:embed="rId3"/>
          <a:stretch>
            <a:fillRect/>
          </a:stretch>
        </p:blipFill>
        <p:spPr>
          <a:xfrm>
            <a:off x="1136650" y="298450"/>
            <a:ext cx="9918700" cy="5604065"/>
          </a:xfrm>
          <a:prstGeom prst="rect">
            <a:avLst/>
          </a:prstGeom>
        </p:spPr>
      </p:pic>
      <p:sp>
        <p:nvSpPr>
          <p:cNvPr id="4" name="TextBox 3">
            <a:extLst>
              <a:ext uri="{FF2B5EF4-FFF2-40B4-BE49-F238E27FC236}">
                <a16:creationId xmlns:a16="http://schemas.microsoft.com/office/drawing/2014/main" id="{997A83F0-A977-BB4D-5D8D-E5325DA9EA10}"/>
              </a:ext>
            </a:extLst>
          </p:cNvPr>
          <p:cNvSpPr txBox="1"/>
          <p:nvPr/>
        </p:nvSpPr>
        <p:spPr>
          <a:xfrm>
            <a:off x="2454275" y="6034385"/>
            <a:ext cx="7283450" cy="461665"/>
          </a:xfrm>
          <a:prstGeom prst="rect">
            <a:avLst/>
          </a:prstGeom>
          <a:noFill/>
        </p:spPr>
        <p:txBody>
          <a:bodyPr wrap="square">
            <a:spAutoFit/>
          </a:bodyPr>
          <a:lstStyle/>
          <a:p>
            <a:r>
              <a:rPr lang="en-US" sz="2400" b="1" dirty="0">
                <a:hlinkClick r:id="rId4"/>
              </a:rPr>
              <a:t>https://www.youtube.com/watch?v=RAuB-9K3MiI</a:t>
            </a:r>
            <a:r>
              <a:rPr lang="en-US" sz="2400" b="1" dirty="0"/>
              <a:t>  </a:t>
            </a:r>
          </a:p>
        </p:txBody>
      </p:sp>
    </p:spTree>
    <p:extLst>
      <p:ext uri="{BB962C8B-B14F-4D97-AF65-F5344CB8AC3E}">
        <p14:creationId xmlns:p14="http://schemas.microsoft.com/office/powerpoint/2010/main" val="2141727272"/>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AB3F50-E83B-0A95-6AB1-703BCAC10121}"/>
            </a:ext>
          </a:extLst>
        </p:cNvPr>
        <p:cNvGrpSpPr/>
        <p:nvPr/>
      </p:nvGrpSpPr>
      <p:grpSpPr>
        <a:xfrm>
          <a:off x="0" y="0"/>
          <a:ext cx="0" cy="0"/>
          <a:chOff x="0" y="0"/>
          <a:chExt cx="0" cy="0"/>
        </a:xfrm>
      </p:grpSpPr>
      <p:pic>
        <p:nvPicPr>
          <p:cNvPr id="4" name="Picture 3">
            <a:extLst>
              <a:ext uri="{FF2B5EF4-FFF2-40B4-BE49-F238E27FC236}">
                <a16:creationId xmlns:a16="http://schemas.microsoft.com/office/drawing/2014/main" id="{71B548CA-1B03-AE8F-EB3B-66B4DE41C623}"/>
              </a:ext>
            </a:extLst>
          </p:cNvPr>
          <p:cNvPicPr>
            <a:picLocks noChangeAspect="1"/>
          </p:cNvPicPr>
          <p:nvPr/>
        </p:nvPicPr>
        <p:blipFill>
          <a:blip r:embed="rId2">
            <a:extLst>
              <a:ext uri="{28A0092B-C50C-407E-A947-70E740481C1C}">
                <a14:useLocalDpi xmlns:a14="http://schemas.microsoft.com/office/drawing/2010/main" val="0"/>
              </a:ext>
            </a:extLst>
          </a:blip>
          <a:srcRect r="26572"/>
          <a:stretch>
            <a:fillRect/>
          </a:stretch>
        </p:blipFill>
        <p:spPr>
          <a:xfrm>
            <a:off x="0" y="0"/>
            <a:ext cx="7556500" cy="6858000"/>
          </a:xfrm>
          <a:prstGeom prst="rect">
            <a:avLst/>
          </a:prstGeom>
        </p:spPr>
      </p:pic>
      <p:sp>
        <p:nvSpPr>
          <p:cNvPr id="3" name="TextBox 2">
            <a:extLst>
              <a:ext uri="{FF2B5EF4-FFF2-40B4-BE49-F238E27FC236}">
                <a16:creationId xmlns:a16="http://schemas.microsoft.com/office/drawing/2014/main" id="{FCEE9C19-F48F-03BF-9DFB-7D84B84D23EE}"/>
              </a:ext>
            </a:extLst>
          </p:cNvPr>
          <p:cNvSpPr txBox="1"/>
          <p:nvPr/>
        </p:nvSpPr>
        <p:spPr>
          <a:xfrm>
            <a:off x="7948869" y="1443841"/>
            <a:ext cx="3827333" cy="3970318"/>
          </a:xfrm>
          <a:prstGeom prst="rect">
            <a:avLst/>
          </a:prstGeom>
          <a:noFill/>
        </p:spPr>
        <p:txBody>
          <a:bodyPr wrap="square">
            <a:spAutoFit/>
          </a:bodyPr>
          <a:lstStyle/>
          <a:p>
            <a:r>
              <a:rPr lang="en-US" sz="2400" b="1" dirty="0"/>
              <a:t>May the stars carry your </a:t>
            </a:r>
          </a:p>
          <a:p>
            <a:r>
              <a:rPr lang="en-US" sz="2400" b="1" dirty="0"/>
              <a:t>   sadness away, </a:t>
            </a:r>
          </a:p>
          <a:p>
            <a:r>
              <a:rPr lang="en-US" sz="2400" b="1" dirty="0"/>
              <a:t>May the flowers fill your </a:t>
            </a:r>
          </a:p>
          <a:p>
            <a:r>
              <a:rPr lang="en-US" sz="2400" b="1" dirty="0"/>
              <a:t>   heart with beauty, </a:t>
            </a:r>
          </a:p>
          <a:p>
            <a:r>
              <a:rPr lang="en-US" sz="2400" b="1" dirty="0"/>
              <a:t>May hope forever wipe</a:t>
            </a:r>
          </a:p>
          <a:p>
            <a:r>
              <a:rPr lang="en-US" sz="2400" b="1" dirty="0"/>
              <a:t>   away your tears, </a:t>
            </a:r>
          </a:p>
          <a:p>
            <a:r>
              <a:rPr lang="en-US" sz="2400" b="1" dirty="0"/>
              <a:t>And, above all, may</a:t>
            </a:r>
          </a:p>
          <a:p>
            <a:r>
              <a:rPr lang="en-US" sz="2400" b="1" dirty="0"/>
              <a:t>   silence make you strong.</a:t>
            </a:r>
          </a:p>
          <a:p>
            <a:pPr algn="r"/>
            <a:r>
              <a:rPr lang="en-US" sz="2000" b="1" dirty="0"/>
              <a:t>American Indigenous Religions, </a:t>
            </a:r>
          </a:p>
          <a:p>
            <a:pPr algn="r"/>
            <a:r>
              <a:rPr lang="en-US" sz="2000" b="1" dirty="0"/>
              <a:t>Chief Dan George, </a:t>
            </a:r>
          </a:p>
          <a:p>
            <a:pPr algn="r"/>
            <a:r>
              <a:rPr lang="en-US" sz="2000" b="1" dirty="0"/>
              <a:t>Tsleil-Waututh Nation</a:t>
            </a:r>
          </a:p>
        </p:txBody>
      </p:sp>
    </p:spTree>
    <p:extLst>
      <p:ext uri="{BB962C8B-B14F-4D97-AF65-F5344CB8AC3E}">
        <p14:creationId xmlns:p14="http://schemas.microsoft.com/office/powerpoint/2010/main" val="2082382576"/>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0CA59E-138F-F6CA-2E9E-2D57140AACD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6648002-D9D7-8317-FAF5-E03377E5A071}"/>
              </a:ext>
            </a:extLst>
          </p:cNvPr>
          <p:cNvSpPr txBox="1"/>
          <p:nvPr/>
        </p:nvSpPr>
        <p:spPr>
          <a:xfrm>
            <a:off x="906780" y="1518235"/>
            <a:ext cx="4806951" cy="3970318"/>
          </a:xfrm>
          <a:prstGeom prst="rect">
            <a:avLst/>
          </a:prstGeom>
          <a:noFill/>
        </p:spPr>
        <p:txBody>
          <a:bodyPr wrap="square">
            <a:spAutoFit/>
          </a:bodyPr>
          <a:lstStyle/>
          <a:p>
            <a:r>
              <a:rPr lang="en-US" sz="2400" b="1" dirty="0"/>
              <a:t>I hope the Great Heavenly Father, who will look down upon us, will give all the tribes His blessing, that we may go forth in peace, and live in peace all our days, and that He will look down upon our children and finally lift us far above the earth...</a:t>
            </a:r>
          </a:p>
          <a:p>
            <a:pPr algn="r"/>
            <a:r>
              <a:rPr lang="en-US" sz="2000" b="1" dirty="0"/>
              <a:t>American Indigenous Religions, </a:t>
            </a:r>
          </a:p>
          <a:p>
            <a:pPr algn="r"/>
            <a:r>
              <a:rPr lang="en-US" sz="2000" b="1" dirty="0"/>
              <a:t>Chief Red Cloud (Makhipiya-Luta)</a:t>
            </a:r>
          </a:p>
          <a:p>
            <a:pPr algn="r"/>
            <a:r>
              <a:rPr lang="en-US" sz="2000" b="1" dirty="0"/>
              <a:t> Sioux Chief</a:t>
            </a:r>
          </a:p>
        </p:txBody>
      </p:sp>
      <p:pic>
        <p:nvPicPr>
          <p:cNvPr id="4" name="Picture 3">
            <a:extLst>
              <a:ext uri="{FF2B5EF4-FFF2-40B4-BE49-F238E27FC236}">
                <a16:creationId xmlns:a16="http://schemas.microsoft.com/office/drawing/2014/main" id="{42815652-170B-FC98-45A3-9B07D4397267}"/>
              </a:ext>
            </a:extLst>
          </p:cNvPr>
          <p:cNvPicPr>
            <a:picLocks noChangeAspect="1"/>
          </p:cNvPicPr>
          <p:nvPr/>
        </p:nvPicPr>
        <p:blipFill>
          <a:blip r:embed="rId2">
            <a:extLst>
              <a:ext uri="{28A0092B-C50C-407E-A947-70E740481C1C}">
                <a14:useLocalDpi xmlns:a14="http://schemas.microsoft.com/office/drawing/2010/main" val="0"/>
              </a:ext>
            </a:extLst>
          </a:blip>
          <a:srcRect b="23901"/>
          <a:stretch>
            <a:fillRect/>
          </a:stretch>
        </p:blipFill>
        <p:spPr>
          <a:xfrm>
            <a:off x="6559550" y="0"/>
            <a:ext cx="5632450" cy="6858000"/>
          </a:xfrm>
          <a:prstGeom prst="rect">
            <a:avLst/>
          </a:prstGeom>
        </p:spPr>
      </p:pic>
    </p:spTree>
    <p:extLst>
      <p:ext uri="{BB962C8B-B14F-4D97-AF65-F5344CB8AC3E}">
        <p14:creationId xmlns:p14="http://schemas.microsoft.com/office/powerpoint/2010/main" val="2485792891"/>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0EA69-03FD-D564-8615-4ADA5E7F9E8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FAC4868D-BC89-EDA7-9ADA-DB3DAC66ED01}"/>
              </a:ext>
            </a:extLst>
          </p:cNvPr>
          <p:cNvSpPr txBox="1"/>
          <p:nvPr/>
        </p:nvSpPr>
        <p:spPr>
          <a:xfrm>
            <a:off x="6379287" y="1597729"/>
            <a:ext cx="5040553" cy="3662541"/>
          </a:xfrm>
          <a:prstGeom prst="rect">
            <a:avLst/>
          </a:prstGeom>
          <a:noFill/>
        </p:spPr>
        <p:txBody>
          <a:bodyPr wrap="square">
            <a:spAutoFit/>
          </a:bodyPr>
          <a:lstStyle/>
          <a:p>
            <a:r>
              <a:rPr lang="en-US" sz="2400" b="1" dirty="0"/>
              <a:t>The soul of the ungoverned is not</a:t>
            </a:r>
          </a:p>
          <a:p>
            <a:r>
              <a:rPr lang="en-US" sz="2400" b="1" dirty="0"/>
              <a:t>   his,</a:t>
            </a:r>
          </a:p>
          <a:p>
            <a:r>
              <a:rPr lang="en-US" sz="2400" b="1" dirty="0"/>
              <a:t>Nor hath he knowledge of himself;</a:t>
            </a:r>
          </a:p>
          <a:p>
            <a:r>
              <a:rPr lang="en-US" sz="2400" b="1" dirty="0"/>
              <a:t>   which lacked,</a:t>
            </a:r>
          </a:p>
          <a:p>
            <a:r>
              <a:rPr lang="en-US" sz="2400" b="1" dirty="0"/>
              <a:t>How grows serenity? and, wanting</a:t>
            </a:r>
          </a:p>
          <a:p>
            <a:r>
              <a:rPr lang="en-US" sz="2400" b="1" dirty="0"/>
              <a:t>   that,</a:t>
            </a:r>
          </a:p>
          <a:p>
            <a:r>
              <a:rPr lang="en-US" sz="2400" b="1" dirty="0"/>
              <a:t>Whence shall he hope for</a:t>
            </a:r>
          </a:p>
          <a:p>
            <a:r>
              <a:rPr lang="en-US" sz="2400" b="1" dirty="0"/>
              <a:t>   happiness?</a:t>
            </a:r>
          </a:p>
          <a:p>
            <a:pPr algn="r"/>
            <a:r>
              <a:rPr lang="en-US" sz="2000" b="1" dirty="0"/>
              <a:t>Hinduism, </a:t>
            </a:r>
          </a:p>
          <a:p>
            <a:pPr algn="r"/>
            <a:r>
              <a:rPr lang="en-US" sz="2000" b="1" i="1" dirty="0"/>
              <a:t>The Bhagavad-Gita</a:t>
            </a:r>
            <a:r>
              <a:rPr lang="en-US" sz="2000" b="1" dirty="0"/>
              <a:t>, 39</a:t>
            </a:r>
          </a:p>
        </p:txBody>
      </p:sp>
      <p:pic>
        <p:nvPicPr>
          <p:cNvPr id="4" name="Picture 3">
            <a:extLst>
              <a:ext uri="{FF2B5EF4-FFF2-40B4-BE49-F238E27FC236}">
                <a16:creationId xmlns:a16="http://schemas.microsoft.com/office/drawing/2014/main" id="{CDA603DE-C8F2-A148-65FE-A9D6410F5A3D}"/>
              </a:ext>
            </a:extLst>
          </p:cNvPr>
          <p:cNvPicPr>
            <a:picLocks noChangeAspect="1"/>
          </p:cNvPicPr>
          <p:nvPr/>
        </p:nvPicPr>
        <p:blipFill>
          <a:blip r:embed="rId2">
            <a:extLst>
              <a:ext uri="{28A0092B-C50C-407E-A947-70E740481C1C}">
                <a14:useLocalDpi xmlns:a14="http://schemas.microsoft.com/office/drawing/2010/main" val="0"/>
              </a:ext>
            </a:extLst>
          </a:blip>
          <a:srcRect t="9396" b="9394"/>
          <a:stretch>
            <a:fillRect/>
          </a:stretch>
        </p:blipFill>
        <p:spPr>
          <a:xfrm>
            <a:off x="0" y="0"/>
            <a:ext cx="5629835" cy="6858000"/>
          </a:xfrm>
          <a:prstGeom prst="rect">
            <a:avLst/>
          </a:prstGeom>
        </p:spPr>
      </p:pic>
    </p:spTree>
    <p:extLst>
      <p:ext uri="{BB962C8B-B14F-4D97-AF65-F5344CB8AC3E}">
        <p14:creationId xmlns:p14="http://schemas.microsoft.com/office/powerpoint/2010/main" val="1194708158"/>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F66CAD-47BC-1A61-8E7E-B99F72A2D94F}"/>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3E815B4D-4449-400A-4772-FAC4B307B1D5}"/>
              </a:ext>
            </a:extLst>
          </p:cNvPr>
          <p:cNvSpPr txBox="1"/>
          <p:nvPr/>
        </p:nvSpPr>
        <p:spPr>
          <a:xfrm>
            <a:off x="979170" y="1670337"/>
            <a:ext cx="4202430" cy="3662541"/>
          </a:xfrm>
          <a:prstGeom prst="rect">
            <a:avLst/>
          </a:prstGeom>
          <a:noFill/>
        </p:spPr>
        <p:txBody>
          <a:bodyPr wrap="square">
            <a:spAutoFit/>
          </a:bodyPr>
          <a:lstStyle/>
          <a:p>
            <a:r>
              <a:rPr lang="en-US" sz="2400" b="1" dirty="0"/>
              <a:t>The wise call that man wise;</a:t>
            </a:r>
          </a:p>
          <a:p>
            <a:r>
              <a:rPr lang="en-US" sz="2400" b="1" dirty="0"/>
              <a:t>   and such an one,</a:t>
            </a:r>
          </a:p>
          <a:p>
            <a:r>
              <a:rPr lang="en-US" sz="2400" b="1" dirty="0"/>
              <a:t>Renouncing fruit of deeds,</a:t>
            </a:r>
          </a:p>
          <a:p>
            <a:r>
              <a:rPr lang="en-US" sz="2400" b="1" dirty="0"/>
              <a:t>   always content.</a:t>
            </a:r>
          </a:p>
          <a:p>
            <a:r>
              <a:rPr lang="en-US" sz="2400" b="1" dirty="0"/>
              <a:t>Always self-satisfying,</a:t>
            </a:r>
          </a:p>
          <a:p>
            <a:r>
              <a:rPr lang="en-US" sz="2400" b="1" dirty="0"/>
              <a:t>   if he works,</a:t>
            </a:r>
          </a:p>
          <a:p>
            <a:r>
              <a:rPr lang="en-US" sz="2400" b="1" dirty="0"/>
              <a:t>Doth nothing that shall stain</a:t>
            </a:r>
          </a:p>
          <a:p>
            <a:r>
              <a:rPr lang="en-US" sz="2400" b="1" dirty="0"/>
              <a:t>   his separate soul...</a:t>
            </a:r>
          </a:p>
          <a:p>
            <a:pPr algn="r"/>
            <a:r>
              <a:rPr lang="en-US" sz="2000" b="1" dirty="0"/>
              <a:t>Hinduism,</a:t>
            </a:r>
          </a:p>
          <a:p>
            <a:pPr algn="r"/>
            <a:r>
              <a:rPr lang="en-US" sz="2000" b="1" i="1" dirty="0"/>
              <a:t>The Bhagavad-Gita</a:t>
            </a:r>
            <a:r>
              <a:rPr lang="en-US" sz="2000" b="1" dirty="0"/>
              <a:t>, 57</a:t>
            </a:r>
          </a:p>
        </p:txBody>
      </p:sp>
      <p:pic>
        <p:nvPicPr>
          <p:cNvPr id="4" name="Picture 3">
            <a:extLst>
              <a:ext uri="{FF2B5EF4-FFF2-40B4-BE49-F238E27FC236}">
                <a16:creationId xmlns:a16="http://schemas.microsoft.com/office/drawing/2014/main" id="{5B12948B-DFC8-DD36-5147-B786699EE2F6}"/>
              </a:ext>
            </a:extLst>
          </p:cNvPr>
          <p:cNvPicPr>
            <a:picLocks noChangeAspect="1"/>
          </p:cNvPicPr>
          <p:nvPr/>
        </p:nvPicPr>
        <p:blipFill>
          <a:blip r:embed="rId2">
            <a:extLst>
              <a:ext uri="{28A0092B-C50C-407E-A947-70E740481C1C}">
                <a14:useLocalDpi xmlns:a14="http://schemas.microsoft.com/office/drawing/2010/main" val="0"/>
              </a:ext>
            </a:extLst>
          </a:blip>
          <a:srcRect t="21690" b="3235"/>
          <a:stretch>
            <a:fillRect/>
          </a:stretch>
        </p:blipFill>
        <p:spPr>
          <a:xfrm>
            <a:off x="6096000" y="0"/>
            <a:ext cx="6096000" cy="6858000"/>
          </a:xfrm>
          <a:prstGeom prst="rect">
            <a:avLst/>
          </a:prstGeom>
        </p:spPr>
      </p:pic>
    </p:spTree>
    <p:extLst>
      <p:ext uri="{BB962C8B-B14F-4D97-AF65-F5344CB8AC3E}">
        <p14:creationId xmlns:p14="http://schemas.microsoft.com/office/powerpoint/2010/main" val="3114917144"/>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28D2F5-C8CB-3DA5-3E87-478974B33322}"/>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B9C1783D-2589-3075-BDC7-AF4701B1F61E}"/>
              </a:ext>
            </a:extLst>
          </p:cNvPr>
          <p:cNvSpPr txBox="1"/>
          <p:nvPr/>
        </p:nvSpPr>
        <p:spPr>
          <a:xfrm>
            <a:off x="7252447" y="2521059"/>
            <a:ext cx="3765177" cy="1815882"/>
          </a:xfrm>
          <a:prstGeom prst="rect">
            <a:avLst/>
          </a:prstGeom>
          <a:noFill/>
        </p:spPr>
        <p:txBody>
          <a:bodyPr wrap="square">
            <a:spAutoFit/>
          </a:bodyPr>
          <a:lstStyle/>
          <a:p>
            <a:r>
              <a:rPr lang="en-US" sz="2400" b="1" dirty="0"/>
              <a:t>Hope deferred maketh the heart sick; but desire fulfilled is a tree of life.</a:t>
            </a:r>
          </a:p>
          <a:p>
            <a:pPr algn="r"/>
            <a:r>
              <a:rPr lang="en-US" sz="2000" b="1" dirty="0"/>
              <a:t>Judaism,</a:t>
            </a:r>
          </a:p>
          <a:p>
            <a:pPr algn="r"/>
            <a:r>
              <a:rPr lang="en-US" sz="2000" b="1" i="1" dirty="0"/>
              <a:t>Misheli</a:t>
            </a:r>
            <a:r>
              <a:rPr lang="en-US" sz="2000" b="1" dirty="0"/>
              <a:t> (</a:t>
            </a:r>
            <a:r>
              <a:rPr lang="en-US" sz="2000" b="1" i="1" dirty="0"/>
              <a:t>Proverbs</a:t>
            </a:r>
            <a:r>
              <a:rPr lang="en-US" sz="2000" b="1" dirty="0"/>
              <a:t>) 13: 12</a:t>
            </a:r>
          </a:p>
        </p:txBody>
      </p:sp>
      <p:pic>
        <p:nvPicPr>
          <p:cNvPr id="4" name="Picture 3">
            <a:extLst>
              <a:ext uri="{FF2B5EF4-FFF2-40B4-BE49-F238E27FC236}">
                <a16:creationId xmlns:a16="http://schemas.microsoft.com/office/drawing/2014/main" id="{876F62EF-A148-B843-B1BD-D192A3B07898}"/>
              </a:ext>
            </a:extLst>
          </p:cNvPr>
          <p:cNvPicPr>
            <a:picLocks noChangeAspect="1"/>
          </p:cNvPicPr>
          <p:nvPr/>
        </p:nvPicPr>
        <p:blipFill>
          <a:blip r:embed="rId2">
            <a:extLst>
              <a:ext uri="{28A0092B-C50C-407E-A947-70E740481C1C}">
                <a14:useLocalDpi xmlns:a14="http://schemas.microsoft.com/office/drawing/2010/main" val="0"/>
              </a:ext>
            </a:extLst>
          </a:blip>
          <a:srcRect t="22444" b="5422"/>
          <a:stretch>
            <a:fillRect/>
          </a:stretch>
        </p:blipFill>
        <p:spPr>
          <a:xfrm>
            <a:off x="0" y="1"/>
            <a:ext cx="6338047" cy="6858000"/>
          </a:xfrm>
          <a:prstGeom prst="rect">
            <a:avLst/>
          </a:prstGeom>
        </p:spPr>
      </p:pic>
    </p:spTree>
    <p:extLst>
      <p:ext uri="{BB962C8B-B14F-4D97-AF65-F5344CB8AC3E}">
        <p14:creationId xmlns:p14="http://schemas.microsoft.com/office/powerpoint/2010/main" val="136250051"/>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32CA33-7A70-25C3-5995-65F3826ECFD6}"/>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8114C49-A38A-CDEE-A8E3-2D818780083F}"/>
              </a:ext>
            </a:extLst>
          </p:cNvPr>
          <p:cNvSpPr txBox="1"/>
          <p:nvPr/>
        </p:nvSpPr>
        <p:spPr>
          <a:xfrm>
            <a:off x="1192307" y="2505200"/>
            <a:ext cx="3433482" cy="2123658"/>
          </a:xfrm>
          <a:prstGeom prst="rect">
            <a:avLst/>
          </a:prstGeom>
          <a:noFill/>
        </p:spPr>
        <p:txBody>
          <a:bodyPr wrap="square">
            <a:spAutoFit/>
          </a:bodyPr>
          <a:lstStyle/>
          <a:p>
            <a:r>
              <a:rPr lang="en-US" sz="2400" b="1" dirty="0"/>
              <a:t>The Holy Spirit rests on him only who has a joyous heart.</a:t>
            </a:r>
          </a:p>
          <a:p>
            <a:pPr algn="r"/>
            <a:r>
              <a:rPr lang="en-US" sz="2000" b="1" dirty="0"/>
              <a:t>Judaism, </a:t>
            </a:r>
          </a:p>
          <a:p>
            <a:pPr algn="r"/>
            <a:r>
              <a:rPr lang="en-US" sz="2000" b="1" i="1" dirty="0"/>
              <a:t>Jerusalem Talmud</a:t>
            </a:r>
            <a:r>
              <a:rPr lang="en-US" sz="2000" b="1" dirty="0"/>
              <a:t>,</a:t>
            </a:r>
          </a:p>
          <a:p>
            <a:pPr algn="r"/>
            <a:r>
              <a:rPr lang="en-US" sz="2000" b="1" dirty="0"/>
              <a:t> Sukkot 5: 1</a:t>
            </a:r>
          </a:p>
        </p:txBody>
      </p:sp>
      <p:pic>
        <p:nvPicPr>
          <p:cNvPr id="4" name="Picture 3">
            <a:extLst>
              <a:ext uri="{FF2B5EF4-FFF2-40B4-BE49-F238E27FC236}">
                <a16:creationId xmlns:a16="http://schemas.microsoft.com/office/drawing/2014/main" id="{4B43E3A6-48A8-FB8D-ABD4-19E997F6B594}"/>
              </a:ext>
            </a:extLst>
          </p:cNvPr>
          <p:cNvPicPr>
            <a:picLocks noChangeAspect="1"/>
          </p:cNvPicPr>
          <p:nvPr/>
        </p:nvPicPr>
        <p:blipFill>
          <a:blip r:embed="rId2">
            <a:extLst>
              <a:ext uri="{28A0092B-C50C-407E-A947-70E740481C1C}">
                <a14:useLocalDpi xmlns:a14="http://schemas.microsoft.com/office/drawing/2010/main" val="0"/>
              </a:ext>
            </a:extLst>
          </a:blip>
          <a:srcRect t="23880" b="5871"/>
          <a:stretch>
            <a:fillRect/>
          </a:stretch>
        </p:blipFill>
        <p:spPr>
          <a:xfrm>
            <a:off x="5683625" y="-1"/>
            <a:ext cx="6508376" cy="6858001"/>
          </a:xfrm>
          <a:prstGeom prst="rect">
            <a:avLst/>
          </a:prstGeom>
        </p:spPr>
      </p:pic>
    </p:spTree>
    <p:extLst>
      <p:ext uri="{BB962C8B-B14F-4D97-AF65-F5344CB8AC3E}">
        <p14:creationId xmlns:p14="http://schemas.microsoft.com/office/powerpoint/2010/main" val="2335490540"/>
      </p:ext>
    </p:extLst>
  </p:cSld>
  <p:clrMapOvr>
    <a:masterClrMapping/>
  </p:clrMapOvr>
  <mc:AlternateContent xmlns:mc="http://schemas.openxmlformats.org/markup-compatibility/2006" xmlns:p14="http://schemas.microsoft.com/office/powerpoint/2010/main">
    <mc:Choice Requires="p14">
      <p:transition spd="slow" p14:dur="1200">
        <p:zoom dir="in"/>
      </p:transition>
    </mc:Choice>
    <mc:Fallback xmlns="">
      <p:transition spd="slow">
        <p:zoom dir="in"/>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61821BB-6F70-76FC-725C-4EDCFA0FD21B}"/>
            </a:ext>
          </a:extLst>
        </p:cNvPr>
        <p:cNvGrpSpPr/>
        <p:nvPr/>
      </p:nvGrpSpPr>
      <p:grpSpPr>
        <a:xfrm>
          <a:off x="0" y="0"/>
          <a:ext cx="0" cy="0"/>
          <a:chOff x="0" y="0"/>
          <a:chExt cx="0" cy="0"/>
        </a:xfrm>
      </p:grpSpPr>
      <p:sp>
        <p:nvSpPr>
          <p:cNvPr id="3" name="TextBox 2">
            <a:extLst>
              <a:ext uri="{FF2B5EF4-FFF2-40B4-BE49-F238E27FC236}">
                <a16:creationId xmlns:a16="http://schemas.microsoft.com/office/drawing/2014/main" id="{E221BE76-560E-2F80-E9B2-AA73B32BFCDA}"/>
              </a:ext>
            </a:extLst>
          </p:cNvPr>
          <p:cNvSpPr txBox="1"/>
          <p:nvPr/>
        </p:nvSpPr>
        <p:spPr>
          <a:xfrm>
            <a:off x="7142480" y="2362746"/>
            <a:ext cx="4460240" cy="2616101"/>
          </a:xfrm>
          <a:prstGeom prst="rect">
            <a:avLst/>
          </a:prstGeom>
          <a:noFill/>
        </p:spPr>
        <p:txBody>
          <a:bodyPr wrap="square">
            <a:spAutoFit/>
          </a:bodyPr>
          <a:lstStyle/>
          <a:p>
            <a:r>
              <a:rPr lang="en-US" sz="2400" b="1" dirty="0"/>
              <a:t>He who hopes for fruit, cultivates the energy that produces joy and the pleasure that brings praise, (while) carrying the human yoke.</a:t>
            </a:r>
          </a:p>
          <a:p>
            <a:pPr algn="r"/>
            <a:r>
              <a:rPr lang="en-US" sz="2200" b="1" dirty="0"/>
              <a:t>Buddhism,</a:t>
            </a:r>
          </a:p>
          <a:p>
            <a:pPr algn="r"/>
            <a:r>
              <a:rPr lang="en-US" sz="2200" b="1" i="1" dirty="0"/>
              <a:t>The Sutta Nipata</a:t>
            </a:r>
            <a:r>
              <a:rPr lang="en-US" sz="2200" b="1" dirty="0"/>
              <a:t>, 346</a:t>
            </a:r>
          </a:p>
        </p:txBody>
      </p:sp>
      <p:pic>
        <p:nvPicPr>
          <p:cNvPr id="4" name="Picture 3">
            <a:extLst>
              <a:ext uri="{FF2B5EF4-FFF2-40B4-BE49-F238E27FC236}">
                <a16:creationId xmlns:a16="http://schemas.microsoft.com/office/drawing/2014/main" id="{41A839B1-C2B6-8E22-ADB2-B86460C495DD}"/>
              </a:ext>
            </a:extLst>
          </p:cNvPr>
          <p:cNvPicPr>
            <a:picLocks noChangeAspect="1"/>
          </p:cNvPicPr>
          <p:nvPr/>
        </p:nvPicPr>
        <p:blipFill>
          <a:blip r:embed="rId2">
            <a:extLst>
              <a:ext uri="{28A0092B-C50C-407E-A947-70E740481C1C}">
                <a14:useLocalDpi xmlns:a14="http://schemas.microsoft.com/office/drawing/2010/main" val="0"/>
              </a:ext>
            </a:extLst>
          </a:blip>
          <a:srcRect t="19241" b="11653"/>
          <a:stretch>
            <a:fillRect/>
          </a:stretch>
        </p:blipFill>
        <p:spPr>
          <a:xfrm>
            <a:off x="-1" y="0"/>
            <a:ext cx="6615953" cy="6858000"/>
          </a:xfrm>
          <a:prstGeom prst="rect">
            <a:avLst/>
          </a:prstGeom>
        </p:spPr>
      </p:pic>
    </p:spTree>
    <p:extLst>
      <p:ext uri="{BB962C8B-B14F-4D97-AF65-F5344CB8AC3E}">
        <p14:creationId xmlns:p14="http://schemas.microsoft.com/office/powerpoint/2010/main" val="25869070"/>
      </p:ext>
    </p:extLst>
  </p:cSld>
  <p:clrMapOvr>
    <a:masterClrMapping/>
  </p:clrMapOvr>
  <mc:AlternateContent xmlns:mc="http://schemas.openxmlformats.org/markup-compatibility/2006" xmlns:p14="http://schemas.microsoft.com/office/powerpoint/2010/main">
    <mc:Choice Requires="p14">
      <p:transition spd="slow" p14:dur="800">
        <p:circle/>
      </p:transition>
    </mc:Choice>
    <mc:Fallback xmlns="">
      <p:transition spd="slow">
        <p:circl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635</TotalTime>
  <Words>760</Words>
  <Application>Microsoft Office PowerPoint</Application>
  <PresentationFormat>Widescreen</PresentationFormat>
  <Paragraphs>69</Paragraphs>
  <Slides>18</Slides>
  <Notes>0</Notes>
  <HiddenSlides>0</HiddenSlides>
  <MMClips>2</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Aptos</vt:lpstr>
      <vt:lpstr>Aptos Display</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Huitt, Bill</dc:creator>
  <cp:lastModifiedBy>Bill Huitt</cp:lastModifiedBy>
  <cp:revision>18</cp:revision>
  <dcterms:created xsi:type="dcterms:W3CDTF">2025-08-12T21:45:09Z</dcterms:created>
  <dcterms:modified xsi:type="dcterms:W3CDTF">2026-08-07T00:18:00Z</dcterms:modified>
</cp:coreProperties>
</file>