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101" d="100"/>
          <a:sy n="101" d="100"/>
        </p:scale>
        <p:origin x="89" y="185"/>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7/9/2026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7/9/2026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mergentbydesign.com/2012/01/26/reflection-the-concept-of-enlightenment/"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wallpaperflare.com/white-moon-clouds-sky-moonlight-night-cloud-sky-space-wallpaper-pqdlj" TargetMode="External"/><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readthedirt.org/one-oregon-tribes-fight-for-federal-recognition"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https://www.youtube.com/embed/6XP-f7wPM0A?feature=oembed" TargetMode="External"/><Relationship Id="rId4" Type="http://schemas.openxmlformats.org/officeDocument/2006/relationships/hyperlink" Target="https://www.youtube.com/watch?v=6XP-f7wPM0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tnHiuLJUqss"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5sQZmwIBAhs?feature=oembed" TargetMode="External"/><Relationship Id="rId4" Type="http://schemas.openxmlformats.org/officeDocument/2006/relationships/hyperlink" Target="https://www.youtube.com/watch?v=5sQZmwIBAh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Australian_Outback_(3363453321).jpg" TargetMode="External"/><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forruiboy.com/2011/06/15/rui-when-we-wake-up-one-day/"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en/photo/1050863" TargetMode="External"/><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pxhere.com/en/photo/702211" TargetMode="External"/><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sunset, silhouette&#10;&#10;Description automatically generated">
            <a:extLst>
              <a:ext uri="{FF2B5EF4-FFF2-40B4-BE49-F238E27FC236}">
                <a16:creationId xmlns:a16="http://schemas.microsoft.com/office/drawing/2014/main" id="{DA3DDF59-334F-589E-E99B-551438B8BB1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2320" b="12430"/>
          <a:stretch/>
        </p:blipFill>
        <p:spPr>
          <a:xfrm>
            <a:off x="1" y="0"/>
            <a:ext cx="12191999" cy="6857990"/>
          </a:xfrm>
          <a:prstGeom prst="rect">
            <a:avLst/>
          </a:prstGeom>
        </p:spPr>
      </p:pic>
      <p:sp>
        <p:nvSpPr>
          <p:cNvPr id="14" name="Rectangle 1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5697841" y="233411"/>
            <a:ext cx="6965244" cy="2064502"/>
          </a:xfrm>
          <a:effectLst>
            <a:outerShdw blurRad="50800" dist="38100" dir="2700000" algn="tl" rotWithShape="0">
              <a:prstClr val="black">
                <a:alpha val="40000"/>
              </a:prstClr>
            </a:outerShdw>
          </a:effectLst>
        </p:spPr>
        <p:txBody>
          <a:bodyPr>
            <a:normAutofit/>
          </a:bodyPr>
          <a:lstStyle/>
          <a:p>
            <a:r>
              <a:rPr lang="en-US" sz="5600" b="1" dirty="0">
                <a:solidFill>
                  <a:srgbClr val="FFFFFF"/>
                </a:solidFill>
                <a:latin typeface="Arial" panose="020B0604020202020204" pitchFamily="34" charset="0"/>
                <a:cs typeface="Arial" panose="020B0604020202020204" pitchFamily="34" charset="0"/>
              </a:rPr>
              <a:t>Enlightened &amp; Awakened</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2675467" y="6137910"/>
            <a:ext cx="2149918" cy="488668"/>
          </a:xfrm>
          <a:effectLst>
            <a:outerShdw blurRad="50800" dist="38100" dir="2700000" algn="tl" rotWithShape="0">
              <a:prstClr val="black">
                <a:alpha val="40000"/>
              </a:prstClr>
            </a:outerShdw>
          </a:effectLst>
        </p:spPr>
        <p:txBody>
          <a:bodyPr>
            <a:normAutofit/>
          </a:bodyPr>
          <a:lstStyle/>
          <a:p>
            <a:r>
              <a:rPr lang="en-US" b="1" dirty="0">
                <a:solidFill>
                  <a:srgbClr val="FFFFFF"/>
                </a:solidFill>
              </a:rPr>
              <a:t>Tucker, GA</a:t>
            </a:r>
          </a:p>
        </p:txBody>
      </p:sp>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nature, clouds, cloud, cloudy&#10;&#10;Description automatically generated">
            <a:extLst>
              <a:ext uri="{FF2B5EF4-FFF2-40B4-BE49-F238E27FC236}">
                <a16:creationId xmlns:a16="http://schemas.microsoft.com/office/drawing/2014/main" id="{D0DED7BB-DE05-5BF8-07EC-06F330C13EA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7620000"/>
          </a:xfrm>
          <a:prstGeom prst="rect">
            <a:avLst/>
          </a:prstGeom>
        </p:spPr>
      </p:pic>
      <p:sp>
        <p:nvSpPr>
          <p:cNvPr id="3" name="TextBox 2">
            <a:extLst>
              <a:ext uri="{FF2B5EF4-FFF2-40B4-BE49-F238E27FC236}">
                <a16:creationId xmlns:a16="http://schemas.microsoft.com/office/drawing/2014/main" id="{3F9EE353-4BE2-CA1C-61E8-B0C6CF2E0024}"/>
              </a:ext>
            </a:extLst>
          </p:cNvPr>
          <p:cNvSpPr txBox="1"/>
          <p:nvPr/>
        </p:nvSpPr>
        <p:spPr>
          <a:xfrm>
            <a:off x="1239187" y="4414422"/>
            <a:ext cx="10003436" cy="1918923"/>
          </a:xfrm>
          <a:prstGeom prst="rect">
            <a:avLst/>
          </a:prstGeom>
          <a:noFill/>
        </p:spPr>
        <p:txBody>
          <a:bodyPr wrap="square">
            <a:spAutoFit/>
          </a:bodyPr>
          <a:lstStyle/>
          <a:p>
            <a:pPr marL="0" marR="0" indent="457200">
              <a:lnSpc>
                <a:spcPct val="107000"/>
              </a:lnSpc>
              <a:spcBef>
                <a:spcPts val="0"/>
              </a:spcBef>
              <a:spcAft>
                <a:spcPts val="800"/>
              </a:spcAft>
            </a:pPr>
            <a:r>
              <a:rPr lang="en-US" sz="2200" b="1" dirty="0">
                <a:solidFill>
                  <a:schemeClr val="bg1"/>
                </a:solidFill>
                <a:effectLst/>
                <a:latin typeface="Arial" panose="020B0604020202020204" pitchFamily="34" charset="0"/>
                <a:ea typeface="Calibri" panose="020F0502020204030204" pitchFamily="34" charset="0"/>
              </a:rPr>
              <a:t>The one who formerly was thoughtless and afterwards became conscientious lights up this world like the moon when freed from a cloud. </a:t>
            </a:r>
          </a:p>
          <a:p>
            <a:pPr marL="0" marR="0" indent="457200">
              <a:lnSpc>
                <a:spcPct val="107000"/>
              </a:lnSpc>
              <a:spcBef>
                <a:spcPts val="0"/>
              </a:spcBef>
              <a:spcAft>
                <a:spcPts val="0"/>
              </a:spcAft>
            </a:pPr>
            <a:r>
              <a:rPr lang="en-US" sz="2200" b="1" dirty="0">
                <a:solidFill>
                  <a:schemeClr val="bg1"/>
                </a:solidFill>
                <a:effectLst/>
                <a:latin typeface="Arial" panose="020B0604020202020204" pitchFamily="34" charset="0"/>
                <a:ea typeface="Calibri" panose="020F0502020204030204" pitchFamily="34" charset="0"/>
              </a:rPr>
              <a:t>The one whose wrong actions are eradicated by good conduct lights up this world like the moon when freed from a cloud.</a:t>
            </a:r>
          </a:p>
          <a:p>
            <a:pPr marL="0" marR="0" algn="r">
              <a:lnSpc>
                <a:spcPct val="107000"/>
              </a:lnSpc>
              <a:spcBef>
                <a:spcPts val="0"/>
              </a:spcBef>
              <a:spcAft>
                <a:spcPts val="0"/>
              </a:spcAft>
            </a:pPr>
            <a:r>
              <a:rPr lang="en-US" sz="1800" b="1" dirty="0">
                <a:solidFill>
                  <a:schemeClr val="bg1"/>
                </a:solidFill>
                <a:effectLst/>
                <a:latin typeface="Arial" panose="020B0604020202020204" pitchFamily="34" charset="0"/>
                <a:ea typeface="Calibri" panose="020F0502020204030204" pitchFamily="34" charset="0"/>
              </a:rPr>
              <a:t>Buddhism, </a:t>
            </a:r>
            <a:r>
              <a:rPr lang="en-US" sz="1800" b="1" i="1" dirty="0">
                <a:solidFill>
                  <a:schemeClr val="bg1"/>
                </a:solidFill>
                <a:effectLst/>
                <a:latin typeface="Arial" panose="020B0604020202020204" pitchFamily="34" charset="0"/>
                <a:ea typeface="Calibri" panose="020F0502020204030204" pitchFamily="34" charset="0"/>
              </a:rPr>
              <a:t>Dhammapada</a:t>
            </a:r>
            <a:r>
              <a:rPr lang="en-US" sz="1800" b="1" dirty="0">
                <a:solidFill>
                  <a:schemeClr val="bg1"/>
                </a:solidFill>
                <a:effectLst/>
                <a:latin typeface="Arial" panose="020B0604020202020204" pitchFamily="34" charset="0"/>
                <a:ea typeface="Calibri" panose="020F0502020204030204" pitchFamily="34" charset="0"/>
              </a:rPr>
              <a:t> 124  </a:t>
            </a:r>
          </a:p>
        </p:txBody>
      </p:sp>
    </p:spTree>
    <p:extLst>
      <p:ext uri="{BB962C8B-B14F-4D97-AF65-F5344CB8AC3E}">
        <p14:creationId xmlns:p14="http://schemas.microsoft.com/office/powerpoint/2010/main" val="403212144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ion in high grass">
            <a:extLst>
              <a:ext uri="{FF2B5EF4-FFF2-40B4-BE49-F238E27FC236}">
                <a16:creationId xmlns:a16="http://schemas.microsoft.com/office/drawing/2014/main" id="{C74B4F7D-3962-E02C-0386-8CD93E82E908}"/>
              </a:ext>
            </a:extLst>
          </p:cNvPr>
          <p:cNvPicPr>
            <a:picLocks noChangeAspect="1"/>
          </p:cNvPicPr>
          <p:nvPr/>
        </p:nvPicPr>
        <p:blipFill rotWithShape="1">
          <a:blip r:embed="rId2">
            <a:extLst>
              <a:ext uri="{28A0092B-C50C-407E-A947-70E740481C1C}">
                <a14:useLocalDpi xmlns:a14="http://schemas.microsoft.com/office/drawing/2010/main" val="0"/>
              </a:ext>
            </a:extLst>
          </a:blip>
          <a:srcRect r="10113"/>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83D74C8-657E-0592-6684-552E44ECB4A8}"/>
              </a:ext>
            </a:extLst>
          </p:cNvPr>
          <p:cNvSpPr txBox="1"/>
          <p:nvPr/>
        </p:nvSpPr>
        <p:spPr>
          <a:xfrm>
            <a:off x="8658508" y="1669702"/>
            <a:ext cx="2962917" cy="4056541"/>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2800" b="1" dirty="0">
                <a:effectLst/>
              </a:rPr>
              <a:t>Be careful! Watch out for attacks from the Devil, your great enemy. He prowls around like a roaring lion, looking for some victim to devour.</a:t>
            </a:r>
          </a:p>
          <a:p>
            <a:pPr algn="r">
              <a:lnSpc>
                <a:spcPct val="90000"/>
              </a:lnSpc>
            </a:pPr>
            <a:r>
              <a:rPr lang="en-US" sz="2400" b="1" dirty="0">
                <a:effectLst/>
              </a:rPr>
              <a:t>Christianity, </a:t>
            </a:r>
          </a:p>
          <a:p>
            <a:pPr algn="r">
              <a:lnSpc>
                <a:spcPct val="90000"/>
              </a:lnSpc>
            </a:pPr>
            <a:r>
              <a:rPr lang="en-US" sz="2400" b="1" i="1" dirty="0">
                <a:effectLst/>
              </a:rPr>
              <a:t>Peter I</a:t>
            </a:r>
            <a:r>
              <a:rPr lang="en-US" sz="2400" b="1" dirty="0">
                <a:effectLst/>
              </a:rPr>
              <a:t> 5: 8</a:t>
            </a:r>
            <a:endParaRPr lang="en-US" sz="2400" b="1" dirty="0"/>
          </a:p>
        </p:txBody>
      </p:sp>
    </p:spTree>
    <p:extLst>
      <p:ext uri="{BB962C8B-B14F-4D97-AF65-F5344CB8AC3E}">
        <p14:creationId xmlns:p14="http://schemas.microsoft.com/office/powerpoint/2010/main" val="1338958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AF0AFB-AB93-BC0C-D69C-AD7F3EBFC9AE}"/>
              </a:ext>
            </a:extLst>
          </p:cNvPr>
          <p:cNvSpPr txBox="1"/>
          <p:nvPr/>
        </p:nvSpPr>
        <p:spPr>
          <a:xfrm>
            <a:off x="349279" y="2969654"/>
            <a:ext cx="4042840" cy="3451232"/>
          </a:xfrm>
          <a:prstGeom prst="rect">
            <a:avLst/>
          </a:prstGeom>
        </p:spPr>
        <p:txBody>
          <a:bodyPr vert="horz" lIns="91440" tIns="45720" rIns="91440" bIns="45720" rtlCol="0" anchor="t">
            <a:noAutofit/>
          </a:bodyPr>
          <a:lstStyle/>
          <a:p>
            <a:pPr marR="0">
              <a:lnSpc>
                <a:spcPct val="90000"/>
              </a:lnSpc>
              <a:spcBef>
                <a:spcPts val="0"/>
              </a:spcBef>
              <a:spcAft>
                <a:spcPts val="800"/>
              </a:spcAft>
            </a:pPr>
            <a:r>
              <a:rPr lang="en-US" sz="2300" b="1" dirty="0">
                <a:effectLst/>
              </a:rPr>
              <a:t>Why do you see the speck that is in your brother‘s eye, but do not notice the log that is in your own eye?…You hypocrite, first take the log out of your own eye, and then you will see clearly to take the speck out of your brother‘s eye.</a:t>
            </a:r>
          </a:p>
          <a:p>
            <a:pPr marR="0" algn="r">
              <a:lnSpc>
                <a:spcPct val="90000"/>
              </a:lnSpc>
              <a:spcBef>
                <a:spcPts val="0"/>
              </a:spcBef>
              <a:spcAft>
                <a:spcPts val="0"/>
              </a:spcAft>
            </a:pPr>
            <a:r>
              <a:rPr lang="en-US" sz="2200" b="1" dirty="0">
                <a:effectLst/>
              </a:rPr>
              <a:t>Christianity, </a:t>
            </a:r>
          </a:p>
          <a:p>
            <a:pPr marR="0" algn="r">
              <a:lnSpc>
                <a:spcPct val="90000"/>
              </a:lnSpc>
              <a:spcBef>
                <a:spcPts val="0"/>
              </a:spcBef>
              <a:spcAft>
                <a:spcPts val="0"/>
              </a:spcAft>
            </a:pPr>
            <a:r>
              <a:rPr lang="en-US" sz="2200" b="1" i="1" dirty="0">
                <a:effectLst/>
              </a:rPr>
              <a:t>Matthew</a:t>
            </a:r>
            <a:r>
              <a:rPr lang="en-US" sz="2200" b="1" dirty="0">
                <a:effectLst/>
              </a:rPr>
              <a:t> 7: 3-5</a:t>
            </a:r>
          </a:p>
        </p:txBody>
      </p:sp>
      <p:pic>
        <p:nvPicPr>
          <p:cNvPr id="7" name="Picture 6" descr="A picture containing grass, outdoor, sky, highland&#10;&#10;Description automatically generated">
            <a:extLst>
              <a:ext uri="{FF2B5EF4-FFF2-40B4-BE49-F238E27FC236}">
                <a16:creationId xmlns:a16="http://schemas.microsoft.com/office/drawing/2014/main" id="{6C7F17AC-888E-FF21-9BB6-4ED38879DC2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654296" y="840105"/>
            <a:ext cx="6903720" cy="5177790"/>
          </a:xfrm>
          <a:prstGeom prst="rect">
            <a:avLst/>
          </a:prstGeom>
        </p:spPr>
      </p:pic>
    </p:spTree>
    <p:extLst>
      <p:ext uri="{BB962C8B-B14F-4D97-AF65-F5344CB8AC3E}">
        <p14:creationId xmlns:p14="http://schemas.microsoft.com/office/powerpoint/2010/main" val="418629664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derwater bubbles and sunlight">
            <a:extLst>
              <a:ext uri="{FF2B5EF4-FFF2-40B4-BE49-F238E27FC236}">
                <a16:creationId xmlns:a16="http://schemas.microsoft.com/office/drawing/2014/main" id="{B8D38831-8A05-4D21-2237-AA1A3724F3D9}"/>
              </a:ext>
            </a:extLst>
          </p:cNvPr>
          <p:cNvPicPr>
            <a:picLocks noChangeAspect="1"/>
          </p:cNvPicPr>
          <p:nvPr/>
        </p:nvPicPr>
        <p:blipFill rotWithShape="1">
          <a:blip r:embed="rId2">
            <a:extLst>
              <a:ext uri="{28A0092B-C50C-407E-A947-70E740481C1C}">
                <a14:useLocalDpi xmlns:a14="http://schemas.microsoft.com/office/drawing/2010/main" val="0"/>
              </a:ext>
            </a:extLst>
          </a:blip>
          <a:srcRect r="15469" b="-1"/>
          <a:stretch/>
        </p:blipFill>
        <p:spPr>
          <a:xfrm>
            <a:off x="20" y="431"/>
            <a:ext cx="8115280" cy="6408311"/>
          </a:xfrm>
          <a:prstGeom prst="rect">
            <a:avLst/>
          </a:prstGeom>
        </p:spPr>
      </p:pic>
      <p:sp>
        <p:nvSpPr>
          <p:cNvPr id="3" name="TextBox 2">
            <a:extLst>
              <a:ext uri="{FF2B5EF4-FFF2-40B4-BE49-F238E27FC236}">
                <a16:creationId xmlns:a16="http://schemas.microsoft.com/office/drawing/2014/main" id="{16822336-30C3-F81B-7225-3817A5D11B94}"/>
              </a:ext>
            </a:extLst>
          </p:cNvPr>
          <p:cNvSpPr txBox="1"/>
          <p:nvPr/>
        </p:nvSpPr>
        <p:spPr>
          <a:xfrm>
            <a:off x="8569120" y="1750326"/>
            <a:ext cx="3169056" cy="2908091"/>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2800" b="1" dirty="0">
                <a:effectLst/>
              </a:rPr>
              <a:t>The most honorable among you in the sight of God is the one who is most God-conscious.</a:t>
            </a:r>
          </a:p>
          <a:p>
            <a:pPr marR="0" algn="r">
              <a:lnSpc>
                <a:spcPct val="90000"/>
              </a:lnSpc>
              <a:spcBef>
                <a:spcPts val="0"/>
              </a:spcBef>
              <a:spcAft>
                <a:spcPts val="0"/>
              </a:spcAft>
            </a:pPr>
            <a:r>
              <a:rPr lang="en-US" sz="2400" b="1" dirty="0">
                <a:effectLst/>
              </a:rPr>
              <a:t>Islam, </a:t>
            </a:r>
            <a:r>
              <a:rPr lang="en-US" sz="2400" b="1" i="1" dirty="0">
                <a:effectLst/>
              </a:rPr>
              <a:t>Qur’án</a:t>
            </a:r>
            <a:r>
              <a:rPr lang="en-US" sz="2400" b="1" dirty="0">
                <a:effectLst/>
              </a:rPr>
              <a:t> 49: 13 </a:t>
            </a: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123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40CEBD-EB81-3F6E-AEAA-015A7EC75CC0}"/>
              </a:ext>
            </a:extLst>
          </p:cNvPr>
          <p:cNvSpPr txBox="1"/>
          <p:nvPr/>
        </p:nvSpPr>
        <p:spPr>
          <a:xfrm>
            <a:off x="468086" y="691103"/>
            <a:ext cx="4381500" cy="5475794"/>
          </a:xfrm>
          <a:prstGeom prst="rect">
            <a:avLst/>
          </a:prstGeom>
          <a:noFill/>
        </p:spPr>
        <p:txBody>
          <a:bodyPr wrap="square">
            <a:spAutoFit/>
          </a:bodyPr>
          <a:lstStyle/>
          <a:p>
            <a:pPr marL="0" marR="0">
              <a:lnSpc>
                <a:spcPct val="107000"/>
              </a:lnSpc>
              <a:spcBef>
                <a:spcPts val="0"/>
              </a:spcBef>
              <a:spcAft>
                <a:spcPts val="800"/>
              </a:spcAft>
            </a:pPr>
            <a:r>
              <a:rPr lang="en-US" sz="2200" b="1" dirty="0">
                <a:effectLst/>
                <a:latin typeface="Arial" panose="020B0604020202020204" pitchFamily="34" charset="0"/>
                <a:ea typeface="Calibri" panose="020F0502020204030204" pitchFamily="34" charset="0"/>
              </a:rPr>
              <a:t>The lamp is lighted, but as it hath not a conscious knowledge of itself, no one hath become glad because of it. Moreover, a soul of excellent deeds and good manners will undoubtedly advance from whatever horizon he beholdeth the lights radiating. Herein lies the difference: By faith is meant, first, conscious knowledge, and second, the practice of good deeds</a:t>
            </a:r>
            <a:r>
              <a:rPr lang="en-US" sz="1800" b="1" dirty="0">
                <a:effectLst/>
                <a:latin typeface="Arial" panose="020B0604020202020204" pitchFamily="34" charset="0"/>
                <a:ea typeface="Calibri" panose="020F0502020204030204" pitchFamily="34" charset="0"/>
              </a:rPr>
              <a:t>.</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‘Abdu’l-Bahá,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Bahá’í World Faith</a:t>
            </a:r>
            <a:r>
              <a:rPr lang="en-US" sz="1800" b="1" dirty="0">
                <a:effectLst/>
                <a:latin typeface="Arial" panose="020B0604020202020204" pitchFamily="34" charset="0"/>
                <a:ea typeface="Calibri" panose="020F0502020204030204" pitchFamily="34" charset="0"/>
              </a:rPr>
              <a:t>, p. 383</a:t>
            </a:r>
          </a:p>
        </p:txBody>
      </p:sp>
      <p:pic>
        <p:nvPicPr>
          <p:cNvPr id="7" name="Picture 6" descr="A picture containing tree, outdoor, person&#10;&#10;Description automatically generated">
            <a:extLst>
              <a:ext uri="{FF2B5EF4-FFF2-40B4-BE49-F238E27FC236}">
                <a16:creationId xmlns:a16="http://schemas.microsoft.com/office/drawing/2014/main" id="{AD9C04BF-B370-62C2-05FC-68001D500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157" y="460758"/>
            <a:ext cx="7015843" cy="5936483"/>
          </a:xfrm>
          <a:prstGeom prst="rect">
            <a:avLst/>
          </a:prstGeom>
        </p:spPr>
      </p:pic>
    </p:spTree>
    <p:extLst>
      <p:ext uri="{BB962C8B-B14F-4D97-AF65-F5344CB8AC3E}">
        <p14:creationId xmlns:p14="http://schemas.microsoft.com/office/powerpoint/2010/main" val="108258429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B7F08F-5217-C6AA-45BE-F095B703A4D8}"/>
              </a:ext>
            </a:extLst>
          </p:cNvPr>
          <p:cNvSpPr txBox="1"/>
          <p:nvPr/>
        </p:nvSpPr>
        <p:spPr>
          <a:xfrm>
            <a:off x="7244441" y="1829748"/>
            <a:ext cx="4332515" cy="3198504"/>
          </a:xfrm>
          <a:prstGeom prst="rect">
            <a:avLst/>
          </a:prstGeom>
          <a:noFill/>
        </p:spPr>
        <p:txBody>
          <a:bodyPr wrap="square">
            <a:spAutoFit/>
          </a:bodyPr>
          <a:lstStyle/>
          <a:p>
            <a:pPr marL="0" marR="0">
              <a:lnSpc>
                <a:spcPct val="107000"/>
              </a:lnSpc>
              <a:spcBef>
                <a:spcPts val="0"/>
              </a:spcBef>
              <a:spcAft>
                <a:spcPts val="800"/>
              </a:spcAft>
            </a:pPr>
            <a:r>
              <a:rPr lang="en-US" sz="3200" b="1">
                <a:effectLst/>
                <a:latin typeface="Arial" panose="020B0604020202020204" pitchFamily="34" charset="0"/>
                <a:ea typeface="Calibri" panose="020F0502020204030204" pitchFamily="34" charset="0"/>
              </a:rPr>
              <a:t>Rise up and struggle, seek education, seek enlightenment.</a:t>
            </a:r>
          </a:p>
          <a:p>
            <a:pPr marL="0" marR="0" algn="r">
              <a:lnSpc>
                <a:spcPct val="107000"/>
              </a:lnSpc>
              <a:spcBef>
                <a:spcPts val="0"/>
              </a:spcBef>
              <a:spcAft>
                <a:spcPts val="0"/>
              </a:spcAft>
            </a:pPr>
            <a:r>
              <a:rPr lang="en-US" sz="2200" b="1">
                <a:effectLst/>
                <a:latin typeface="Arial" panose="020B0604020202020204" pitchFamily="34" charset="0"/>
                <a:ea typeface="Calibri" panose="020F0502020204030204" pitchFamily="34" charset="0"/>
              </a:rPr>
              <a:t>Bahá’i, </a:t>
            </a:r>
          </a:p>
          <a:p>
            <a:pPr marL="0" marR="0" algn="r">
              <a:lnSpc>
                <a:spcPct val="107000"/>
              </a:lnSpc>
              <a:spcBef>
                <a:spcPts val="0"/>
              </a:spcBef>
              <a:spcAft>
                <a:spcPts val="0"/>
              </a:spcAft>
            </a:pPr>
            <a:r>
              <a:rPr lang="en-US" sz="2200" b="1">
                <a:effectLst/>
                <a:latin typeface="Arial" panose="020B0604020202020204" pitchFamily="34" charset="0"/>
                <a:ea typeface="Calibri" panose="020F0502020204030204" pitchFamily="34" charset="0"/>
              </a:rPr>
              <a:t>‘Abdu’l-Bahá,</a:t>
            </a:r>
          </a:p>
          <a:p>
            <a:pPr marL="0" marR="0" algn="r">
              <a:lnSpc>
                <a:spcPct val="107000"/>
              </a:lnSpc>
              <a:spcBef>
                <a:spcPts val="0"/>
              </a:spcBef>
              <a:spcAft>
                <a:spcPts val="0"/>
              </a:spcAft>
            </a:pPr>
            <a:r>
              <a:rPr lang="en-US" sz="2200" b="1" i="1">
                <a:effectLst/>
                <a:latin typeface="Arial" panose="020B0604020202020204" pitchFamily="34" charset="0"/>
                <a:ea typeface="Calibri" panose="020F0502020204030204" pitchFamily="34" charset="0"/>
              </a:rPr>
              <a:t>Secret of </a:t>
            </a:r>
          </a:p>
          <a:p>
            <a:pPr marL="0" marR="0" algn="r">
              <a:lnSpc>
                <a:spcPct val="107000"/>
              </a:lnSpc>
              <a:spcBef>
                <a:spcPts val="0"/>
              </a:spcBef>
              <a:spcAft>
                <a:spcPts val="0"/>
              </a:spcAft>
            </a:pPr>
            <a:r>
              <a:rPr lang="en-US" sz="2200" b="1" i="1">
                <a:effectLst/>
                <a:latin typeface="Arial" panose="020B0604020202020204" pitchFamily="34" charset="0"/>
                <a:ea typeface="Calibri" panose="020F0502020204030204" pitchFamily="34" charset="0"/>
              </a:rPr>
              <a:t>Divine Civilization</a:t>
            </a:r>
            <a:r>
              <a:rPr lang="en-US" sz="2200" b="1">
                <a:effectLst/>
                <a:latin typeface="Arial" panose="020B0604020202020204" pitchFamily="34" charset="0"/>
                <a:ea typeface="Calibri" panose="020F0502020204030204" pitchFamily="34" charset="0"/>
              </a:rPr>
              <a:t>, p. 91</a:t>
            </a:r>
            <a:endParaRPr lang="en-US" sz="2200" b="1" dirty="0">
              <a:effectLst/>
              <a:latin typeface="Arial" panose="020B0604020202020204" pitchFamily="34" charset="0"/>
              <a:ea typeface="Calibri" panose="020F0502020204030204" pitchFamily="34" charset="0"/>
            </a:endParaRPr>
          </a:p>
        </p:txBody>
      </p:sp>
      <p:pic>
        <p:nvPicPr>
          <p:cNvPr id="7" name="Picture 6" descr="A close up of a baby&#10;&#10;Description automatically generated with medium confidence">
            <a:extLst>
              <a:ext uri="{FF2B5EF4-FFF2-40B4-BE49-F238E27FC236}">
                <a16:creationId xmlns:a16="http://schemas.microsoft.com/office/drawing/2014/main" id="{373DEDAB-64FA-165B-9753-C29C9985C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8968"/>
            <a:ext cx="6579734" cy="5500063"/>
          </a:xfrm>
          <a:prstGeom prst="rect">
            <a:avLst/>
          </a:prstGeom>
        </p:spPr>
      </p:pic>
    </p:spTree>
    <p:extLst>
      <p:ext uri="{BB962C8B-B14F-4D97-AF65-F5344CB8AC3E}">
        <p14:creationId xmlns:p14="http://schemas.microsoft.com/office/powerpoint/2010/main" val="14950144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ina Turner - Sarvesham Svastir Bhavatu (Peace Mantra)">
            <a:hlinkClick r:id="" action="ppaction://media"/>
            <a:extLst>
              <a:ext uri="{FF2B5EF4-FFF2-40B4-BE49-F238E27FC236}">
                <a16:creationId xmlns:a16="http://schemas.microsoft.com/office/drawing/2014/main" id="{CA8B20BE-80A3-92F1-6335-F4F6E8003269}"/>
              </a:ext>
            </a:extLst>
          </p:cNvPr>
          <p:cNvPicPr>
            <a:picLocks noRot="1" noChangeAspect="1"/>
          </p:cNvPicPr>
          <p:nvPr>
            <a:videoFile r:link="rId1"/>
          </p:nvPr>
        </p:nvPicPr>
        <p:blipFill>
          <a:blip r:embed="rId3"/>
          <a:stretch>
            <a:fillRect/>
          </a:stretch>
        </p:blipFill>
        <p:spPr>
          <a:xfrm>
            <a:off x="2651219" y="159018"/>
            <a:ext cx="6928952" cy="3914858"/>
          </a:xfrm>
          <a:prstGeom prst="rect">
            <a:avLst/>
          </a:prstGeom>
        </p:spPr>
      </p:pic>
      <p:sp>
        <p:nvSpPr>
          <p:cNvPr id="3" name="TextBox 2">
            <a:extLst>
              <a:ext uri="{FF2B5EF4-FFF2-40B4-BE49-F238E27FC236}">
                <a16:creationId xmlns:a16="http://schemas.microsoft.com/office/drawing/2014/main" id="{32955514-5288-409C-AA71-966C58A16C2F}"/>
              </a:ext>
            </a:extLst>
          </p:cNvPr>
          <p:cNvSpPr txBox="1"/>
          <p:nvPr/>
        </p:nvSpPr>
        <p:spPr>
          <a:xfrm>
            <a:off x="2941369" y="4863831"/>
            <a:ext cx="6309260" cy="1785104"/>
          </a:xfrm>
          <a:prstGeom prst="rect">
            <a:avLst/>
          </a:prstGeom>
          <a:noFill/>
        </p:spPr>
        <p:txBody>
          <a:bodyPr wrap="square" rtlCol="0">
            <a:spAutoFit/>
          </a:bodyPr>
          <a:lstStyle/>
          <a:p>
            <a:r>
              <a:rPr lang="en-US" sz="2200" b="1" i="0" dirty="0">
                <a:solidFill>
                  <a:srgbClr val="303235"/>
                </a:solidFill>
                <a:effectLst/>
              </a:rPr>
              <a:t>May there be an abundance of well-being in all,</a:t>
            </a:r>
            <a:br>
              <a:rPr lang="en-US" sz="2200" b="1" dirty="0"/>
            </a:br>
            <a:r>
              <a:rPr lang="en-US" sz="2200" b="1" i="0" dirty="0">
                <a:solidFill>
                  <a:srgbClr val="303235"/>
                </a:solidFill>
                <a:effectLst/>
              </a:rPr>
              <a:t>May there be an abundance of peace in all,</a:t>
            </a:r>
            <a:br>
              <a:rPr lang="en-US" sz="2200" b="1" dirty="0"/>
            </a:br>
            <a:r>
              <a:rPr lang="en-US" sz="2200" b="1" i="0" dirty="0">
                <a:solidFill>
                  <a:srgbClr val="303235"/>
                </a:solidFill>
                <a:effectLst/>
              </a:rPr>
              <a:t>May there be an abundance of fulfillment in all,</a:t>
            </a:r>
            <a:br>
              <a:rPr lang="en-US" sz="2200" b="1" dirty="0"/>
            </a:br>
            <a:r>
              <a:rPr lang="en-US" sz="2200" b="1" i="0" dirty="0">
                <a:solidFill>
                  <a:srgbClr val="303235"/>
                </a:solidFill>
                <a:effectLst/>
              </a:rPr>
              <a:t>May there be an abundance of auspiciousness in all,</a:t>
            </a:r>
            <a:br>
              <a:rPr lang="en-US" sz="2200" b="1" dirty="0"/>
            </a:br>
            <a:r>
              <a:rPr lang="en-US" sz="2200" b="1" i="0" dirty="0">
                <a:solidFill>
                  <a:srgbClr val="303235"/>
                </a:solidFill>
                <a:effectLst/>
              </a:rPr>
              <a:t>Peace! Peace! Peace!</a:t>
            </a:r>
            <a:endParaRPr lang="en-US" sz="2200" b="1" dirty="0"/>
          </a:p>
        </p:txBody>
      </p:sp>
      <p:sp>
        <p:nvSpPr>
          <p:cNvPr id="5" name="TextBox 4">
            <a:extLst>
              <a:ext uri="{FF2B5EF4-FFF2-40B4-BE49-F238E27FC236}">
                <a16:creationId xmlns:a16="http://schemas.microsoft.com/office/drawing/2014/main" id="{7A2CBA66-4536-22E3-2FDB-A98661B8512F}"/>
              </a:ext>
            </a:extLst>
          </p:cNvPr>
          <p:cNvSpPr txBox="1"/>
          <p:nvPr/>
        </p:nvSpPr>
        <p:spPr>
          <a:xfrm>
            <a:off x="2651219" y="4311241"/>
            <a:ext cx="6839063" cy="461665"/>
          </a:xfrm>
          <a:prstGeom prst="rect">
            <a:avLst/>
          </a:prstGeom>
          <a:noFill/>
        </p:spPr>
        <p:txBody>
          <a:bodyPr wrap="square">
            <a:spAutoFit/>
          </a:bodyPr>
          <a:lstStyle/>
          <a:p>
            <a:r>
              <a:rPr lang="en-US" sz="2400" b="1" dirty="0">
                <a:hlinkClick r:id="rId4"/>
              </a:rPr>
              <a:t>https://www.youtube.com/watch?v=6XP-f7wPM0A</a:t>
            </a:r>
            <a:r>
              <a:rPr lang="en-US" sz="2400" b="1" dirty="0"/>
              <a:t> </a:t>
            </a:r>
          </a:p>
        </p:txBody>
      </p:sp>
    </p:spTree>
    <p:extLst>
      <p:ext uri="{BB962C8B-B14F-4D97-AF65-F5344CB8AC3E}">
        <p14:creationId xmlns:p14="http://schemas.microsoft.com/office/powerpoint/2010/main" val="188761015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F0F9DE-7027-C79C-15DF-300E95BC7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283" y="267153"/>
            <a:ext cx="9833429" cy="5531304"/>
          </a:xfrm>
          <a:prstGeom prst="rect">
            <a:avLst/>
          </a:prstGeom>
        </p:spPr>
      </p:pic>
      <p:sp>
        <p:nvSpPr>
          <p:cNvPr id="6" name="TextBox 5">
            <a:extLst>
              <a:ext uri="{FF2B5EF4-FFF2-40B4-BE49-F238E27FC236}">
                <a16:creationId xmlns:a16="http://schemas.microsoft.com/office/drawing/2014/main" id="{55C5C342-EA08-3803-F06D-0B56AFCD3087}"/>
              </a:ext>
            </a:extLst>
          </p:cNvPr>
          <p:cNvSpPr txBox="1"/>
          <p:nvPr/>
        </p:nvSpPr>
        <p:spPr>
          <a:xfrm>
            <a:off x="2830284" y="5900449"/>
            <a:ext cx="6531429" cy="461665"/>
          </a:xfrm>
          <a:prstGeom prst="rect">
            <a:avLst/>
          </a:prstGeom>
          <a:noFill/>
        </p:spPr>
        <p:txBody>
          <a:bodyPr wrap="square">
            <a:spAutoFit/>
          </a:bodyPr>
          <a:lstStyle/>
          <a:p>
            <a:r>
              <a:rPr lang="en-US" sz="2400" b="1" dirty="0">
                <a:hlinkClick r:id="rId3"/>
              </a:rPr>
              <a:t>https://www.youtube.com/watch?v=tnHiuLJUqss</a:t>
            </a:r>
            <a:r>
              <a:rPr lang="en-US" sz="2400" b="1" dirty="0"/>
              <a:t> </a:t>
            </a:r>
          </a:p>
        </p:txBody>
      </p:sp>
    </p:spTree>
    <p:extLst>
      <p:ext uri="{BB962C8B-B14F-4D97-AF65-F5344CB8AC3E}">
        <p14:creationId xmlns:p14="http://schemas.microsoft.com/office/powerpoint/2010/main" val="1504915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for the World - Elika Mahony">
            <a:hlinkClick r:id="" action="ppaction://media"/>
            <a:extLst>
              <a:ext uri="{FF2B5EF4-FFF2-40B4-BE49-F238E27FC236}">
                <a16:creationId xmlns:a16="http://schemas.microsoft.com/office/drawing/2014/main" id="{3A43A436-4BE0-22EC-AD03-10609A3C2721}"/>
              </a:ext>
            </a:extLst>
          </p:cNvPr>
          <p:cNvPicPr>
            <a:picLocks noRot="1" noChangeAspect="1"/>
          </p:cNvPicPr>
          <p:nvPr>
            <a:videoFile r:link="rId1"/>
          </p:nvPr>
        </p:nvPicPr>
        <p:blipFill>
          <a:blip r:embed="rId3"/>
          <a:stretch>
            <a:fillRect/>
          </a:stretch>
        </p:blipFill>
        <p:spPr>
          <a:xfrm>
            <a:off x="1367218" y="370124"/>
            <a:ext cx="9457563" cy="5343523"/>
          </a:xfrm>
          <a:prstGeom prst="rect">
            <a:avLst/>
          </a:prstGeom>
        </p:spPr>
      </p:pic>
      <p:sp>
        <p:nvSpPr>
          <p:cNvPr id="4" name="TextBox 3">
            <a:extLst>
              <a:ext uri="{FF2B5EF4-FFF2-40B4-BE49-F238E27FC236}">
                <a16:creationId xmlns:a16="http://schemas.microsoft.com/office/drawing/2014/main" id="{4DC88B49-CB9E-4262-EDF6-7537C8879719}"/>
              </a:ext>
            </a:extLst>
          </p:cNvPr>
          <p:cNvSpPr txBox="1"/>
          <p:nvPr/>
        </p:nvSpPr>
        <p:spPr>
          <a:xfrm>
            <a:off x="2618754" y="5978065"/>
            <a:ext cx="6806599" cy="461665"/>
          </a:xfrm>
          <a:prstGeom prst="rect">
            <a:avLst/>
          </a:prstGeom>
          <a:noFill/>
        </p:spPr>
        <p:txBody>
          <a:bodyPr wrap="square">
            <a:spAutoFit/>
          </a:bodyPr>
          <a:lstStyle/>
          <a:p>
            <a:r>
              <a:rPr lang="en-US" sz="2400" b="1" dirty="0">
                <a:hlinkClick r:id="rId4"/>
              </a:rPr>
              <a:t>https://www.youtube.com/watch?v=5sQZmwIBAhs</a:t>
            </a:r>
            <a:r>
              <a:rPr lang="en-US" sz="2400" b="1" dirty="0"/>
              <a:t> </a:t>
            </a:r>
          </a:p>
        </p:txBody>
      </p:sp>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mountain, nature, plane, valley&#10;&#10;Description automatically generated">
            <a:extLst>
              <a:ext uri="{FF2B5EF4-FFF2-40B4-BE49-F238E27FC236}">
                <a16:creationId xmlns:a16="http://schemas.microsoft.com/office/drawing/2014/main" id="{6513DCA8-F3BE-F298-4DA8-1D37E68E234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7620000"/>
          </a:xfrm>
          <a:prstGeom prst="rect">
            <a:avLst/>
          </a:prstGeom>
        </p:spPr>
      </p:pic>
      <p:sp>
        <p:nvSpPr>
          <p:cNvPr id="3" name="TextBox 2">
            <a:extLst>
              <a:ext uri="{FF2B5EF4-FFF2-40B4-BE49-F238E27FC236}">
                <a16:creationId xmlns:a16="http://schemas.microsoft.com/office/drawing/2014/main" id="{A5828471-81A5-4CF0-B26E-7023B5DFBFD5}"/>
              </a:ext>
            </a:extLst>
          </p:cNvPr>
          <p:cNvSpPr txBox="1"/>
          <p:nvPr/>
        </p:nvSpPr>
        <p:spPr>
          <a:xfrm>
            <a:off x="4939862" y="4464914"/>
            <a:ext cx="5875283" cy="1918923"/>
          </a:xfrm>
          <a:prstGeom prst="rect">
            <a:avLst/>
          </a:prstGeom>
          <a:noFill/>
        </p:spPr>
        <p:txBody>
          <a:bodyPr wrap="square">
            <a:spAutoFit/>
          </a:bodyPr>
          <a:lstStyle/>
          <a:p>
            <a:pPr marL="0" marR="0">
              <a:lnSpc>
                <a:spcPct val="107000"/>
              </a:lnSpc>
              <a:spcBef>
                <a:spcPts val="0"/>
              </a:spcBef>
              <a:spcAft>
                <a:spcPts val="800"/>
              </a:spcAft>
            </a:pPr>
            <a:r>
              <a:rPr lang="en-US" sz="2200" b="1" dirty="0">
                <a:solidFill>
                  <a:schemeClr val="bg1"/>
                </a:solidFill>
                <a:effectLst/>
                <a:latin typeface="Arial" panose="020B0604020202020204" pitchFamily="34" charset="0"/>
                <a:ea typeface="Calibri" panose="020F0502020204030204" pitchFamily="34" charset="0"/>
              </a:rPr>
              <a:t>We are all visitors to this time, this place. We are just passing through. Our purpose here is to observe, to learn, to grow, to love… and then we return home.</a:t>
            </a:r>
          </a:p>
          <a:p>
            <a:pPr marL="0" marR="0" algn="r">
              <a:lnSpc>
                <a:spcPct val="107000"/>
              </a:lnSpc>
              <a:spcBef>
                <a:spcPts val="0"/>
              </a:spcBef>
              <a:spcAft>
                <a:spcPts val="0"/>
              </a:spcAft>
            </a:pPr>
            <a:r>
              <a:rPr lang="en-US" sz="1800" b="1" dirty="0">
                <a:solidFill>
                  <a:schemeClr val="bg1"/>
                </a:solidFill>
                <a:effectLst/>
                <a:latin typeface="Arial" panose="020B0604020202020204" pitchFamily="34" charset="0"/>
                <a:ea typeface="Calibri" panose="020F0502020204030204" pitchFamily="34" charset="0"/>
              </a:rPr>
              <a:t>Australian Aboriginal Wisdom</a:t>
            </a:r>
          </a:p>
        </p:txBody>
      </p:sp>
    </p:spTree>
    <p:extLst>
      <p:ext uri="{BB962C8B-B14F-4D97-AF65-F5344CB8AC3E}">
        <p14:creationId xmlns:p14="http://schemas.microsoft.com/office/powerpoint/2010/main" val="4885885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806BD2-2303-AE29-72D1-8526F2830DFA}"/>
              </a:ext>
            </a:extLst>
          </p:cNvPr>
          <p:cNvSpPr txBox="1"/>
          <p:nvPr/>
        </p:nvSpPr>
        <p:spPr>
          <a:xfrm>
            <a:off x="8360227" y="1596799"/>
            <a:ext cx="3494315" cy="3664401"/>
          </a:xfrm>
          <a:prstGeom prst="rect">
            <a:avLst/>
          </a:prstGeom>
          <a:noFill/>
        </p:spPr>
        <p:txBody>
          <a:bodyPr wrap="square">
            <a:spAutoFit/>
          </a:bodyPr>
          <a:lstStyle/>
          <a:p>
            <a:pPr marL="0" marR="0">
              <a:lnSpc>
                <a:spcPct val="107000"/>
              </a:lnSpc>
              <a:spcBef>
                <a:spcPts val="0"/>
              </a:spcBef>
              <a:spcAft>
                <a:spcPts val="800"/>
              </a:spcAft>
            </a:pPr>
            <a:r>
              <a:rPr lang="en-US" sz="2200" b="1" dirty="0">
                <a:effectLst/>
                <a:latin typeface="Arial" panose="020B0604020202020204" pitchFamily="34" charset="0"/>
                <a:ea typeface="Calibri" panose="020F0502020204030204" pitchFamily="34" charset="0"/>
              </a:rPr>
              <a:t>Seek not for life on earth or in heaven. Thirst for life is delusion. Knowing life to be transitory, wake up from this dream of ignorance and strive to attain knowledge and freedom.</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Hinduism,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Srimad Bhagavatam</a:t>
            </a:r>
            <a:r>
              <a:rPr lang="en-US" sz="1800" b="1" dirty="0">
                <a:effectLst/>
                <a:latin typeface="Arial" panose="020B0604020202020204" pitchFamily="34" charset="0"/>
                <a:ea typeface="Calibri" panose="020F0502020204030204" pitchFamily="34" charset="0"/>
              </a:rPr>
              <a:t> 11: 13 </a:t>
            </a:r>
          </a:p>
        </p:txBody>
      </p:sp>
      <p:pic>
        <p:nvPicPr>
          <p:cNvPr id="4" name="Picture 3" descr="A person with the eyes closed&#10;&#10;Description automatically generated with medium confidence">
            <a:extLst>
              <a:ext uri="{FF2B5EF4-FFF2-40B4-BE49-F238E27FC236}">
                <a16:creationId xmlns:a16="http://schemas.microsoft.com/office/drawing/2014/main" id="{02EEEE42-F45C-8D04-9826-87E5A23AF3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367392"/>
            <a:ext cx="8164286" cy="6123215"/>
          </a:xfrm>
          <a:prstGeom prst="rect">
            <a:avLst/>
          </a:prstGeom>
        </p:spPr>
      </p:pic>
    </p:spTree>
    <p:extLst>
      <p:ext uri="{BB962C8B-B14F-4D97-AF65-F5344CB8AC3E}">
        <p14:creationId xmlns:p14="http://schemas.microsoft.com/office/powerpoint/2010/main" val="4210868945"/>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oman doing yoga">
            <a:extLst>
              <a:ext uri="{FF2B5EF4-FFF2-40B4-BE49-F238E27FC236}">
                <a16:creationId xmlns:a16="http://schemas.microsoft.com/office/drawing/2014/main" id="{CF74AC07-E570-68E1-54B2-015655D8E5EB}"/>
              </a:ext>
            </a:extLst>
          </p:cNvPr>
          <p:cNvPicPr>
            <a:picLocks noChangeAspect="1"/>
          </p:cNvPicPr>
          <p:nvPr/>
        </p:nvPicPr>
        <p:blipFill rotWithShape="1">
          <a:blip r:embed="rId2">
            <a:extLst>
              <a:ext uri="{28A0092B-C50C-407E-A947-70E740481C1C}">
                <a14:useLocalDpi xmlns:a14="http://schemas.microsoft.com/office/drawing/2010/main" val="0"/>
              </a:ext>
            </a:extLst>
          </a:blip>
          <a:srcRect r="5882"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6B422382-0115-C481-F34A-AA2F8C7A10A9}"/>
              </a:ext>
            </a:extLst>
          </p:cNvPr>
          <p:cNvSpPr txBox="1"/>
          <p:nvPr/>
        </p:nvSpPr>
        <p:spPr>
          <a:xfrm>
            <a:off x="611258" y="1126953"/>
            <a:ext cx="3822189" cy="4604094"/>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2400" b="1" dirty="0">
                <a:effectLst/>
              </a:rPr>
              <a:t>Meditation is in truth higher than thought. The earth seems to rest in silent meditation; and the waters and the mountains and the sky and the heavens seem all to be in meditation. Whenever a man attains greatness on this earth, he has his reward according to his meditation. </a:t>
            </a:r>
          </a:p>
          <a:p>
            <a:pPr marR="0" algn="r">
              <a:lnSpc>
                <a:spcPct val="90000"/>
              </a:lnSpc>
              <a:spcBef>
                <a:spcPts val="0"/>
              </a:spcBef>
              <a:spcAft>
                <a:spcPts val="0"/>
              </a:spcAft>
            </a:pPr>
            <a:r>
              <a:rPr lang="en-US" sz="2000" b="1" dirty="0">
                <a:effectLst/>
              </a:rPr>
              <a:t>Hinduism, </a:t>
            </a:r>
          </a:p>
          <a:p>
            <a:pPr marR="0" algn="r">
              <a:lnSpc>
                <a:spcPct val="90000"/>
              </a:lnSpc>
              <a:spcBef>
                <a:spcPts val="0"/>
              </a:spcBef>
              <a:spcAft>
                <a:spcPts val="0"/>
              </a:spcAft>
            </a:pPr>
            <a:r>
              <a:rPr lang="en-US" sz="2000" b="1" i="1" dirty="0">
                <a:effectLst/>
              </a:rPr>
              <a:t>Chandogya Upanishad</a:t>
            </a:r>
            <a:r>
              <a:rPr lang="en-US" sz="2000" b="1" dirty="0">
                <a:effectLst/>
              </a:rPr>
              <a:t> 7: 6</a:t>
            </a:r>
          </a:p>
        </p:txBody>
      </p:sp>
    </p:spTree>
    <p:extLst>
      <p:ext uri="{BB962C8B-B14F-4D97-AF65-F5344CB8AC3E}">
        <p14:creationId xmlns:p14="http://schemas.microsoft.com/office/powerpoint/2010/main" val="10878376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ECD37C-6B8B-E3AE-2227-402A297733DA}"/>
              </a:ext>
            </a:extLst>
          </p:cNvPr>
          <p:cNvSpPr txBox="1"/>
          <p:nvPr/>
        </p:nvSpPr>
        <p:spPr>
          <a:xfrm>
            <a:off x="1059305" y="4739248"/>
            <a:ext cx="10073390" cy="2013821"/>
          </a:xfrm>
          <a:prstGeom prst="rect">
            <a:avLst/>
          </a:prstGeom>
          <a:noFill/>
        </p:spPr>
        <p:txBody>
          <a:bodyPr wrap="square">
            <a:spAutoFit/>
          </a:bodyPr>
          <a:lstStyle/>
          <a:p>
            <a:pPr marL="182880" marR="0" indent="-228600">
              <a:lnSpc>
                <a:spcPct val="107000"/>
              </a:lnSpc>
              <a:spcBef>
                <a:spcPts val="0"/>
              </a:spcBef>
              <a:spcAft>
                <a:spcPts val="0"/>
              </a:spcAft>
            </a:pPr>
            <a:r>
              <a:rPr lang="en-US" sz="2000" b="1" dirty="0">
                <a:effectLst/>
                <a:latin typeface="Arial" panose="020B0604020202020204" pitchFamily="34" charset="0"/>
                <a:ea typeface="Calibri" panose="020F0502020204030204" pitchFamily="34" charset="0"/>
                <a:cs typeface="Arial" panose="020B0604020202020204" pitchFamily="34" charset="0"/>
              </a:rPr>
              <a:t>The LORD reigneth; let the earth rejoice; let the multitude of isles be glad thereof.</a:t>
            </a:r>
            <a:endParaRPr lang="en-US" sz="2000" b="1" dirty="0">
              <a:effectLst/>
              <a:latin typeface="Arial" panose="020B0604020202020204" pitchFamily="34" charset="0"/>
              <a:ea typeface="Calibri" panose="020F0502020204030204" pitchFamily="34" charset="0"/>
              <a:cs typeface="Times New Roman" panose="02020603050405020304" pitchFamily="18" charset="0"/>
            </a:endParaRPr>
          </a:p>
          <a:p>
            <a:pPr marL="182880" marR="0" indent="-228600">
              <a:lnSpc>
                <a:spcPct val="107000"/>
              </a:lnSpc>
              <a:spcBef>
                <a:spcPts val="0"/>
              </a:spcBef>
              <a:spcAft>
                <a:spcPts val="0"/>
              </a:spcAft>
            </a:pPr>
            <a:r>
              <a:rPr lang="en-US" sz="2000" b="1" dirty="0">
                <a:effectLst/>
                <a:latin typeface="Arial" panose="020B0604020202020204" pitchFamily="34" charset="0"/>
                <a:ea typeface="Calibri" panose="020F0502020204030204" pitchFamily="34" charset="0"/>
                <a:cs typeface="Arial" panose="020B0604020202020204" pitchFamily="34" charset="0"/>
              </a:rPr>
              <a:t>Clouds and darkness are round about him: righteousness and judgment are the habitation of his throne.</a:t>
            </a:r>
            <a:endParaRPr lang="en-US" sz="2000" b="1" dirty="0">
              <a:effectLst/>
              <a:latin typeface="Arial" panose="020B0604020202020204" pitchFamily="34" charset="0"/>
              <a:ea typeface="Calibri" panose="020F0502020204030204" pitchFamily="34" charset="0"/>
              <a:cs typeface="Times New Roman" panose="02020603050405020304" pitchFamily="18" charset="0"/>
            </a:endParaRPr>
          </a:p>
          <a:p>
            <a:pPr marL="182880" marR="0" indent="-228600">
              <a:lnSpc>
                <a:spcPct val="107000"/>
              </a:lnSpc>
              <a:spcBef>
                <a:spcPts val="0"/>
              </a:spcBef>
              <a:spcAft>
                <a:spcPts val="0"/>
              </a:spcAft>
            </a:pPr>
            <a:r>
              <a:rPr lang="en-US" sz="2000" b="1" dirty="0">
                <a:effectLst/>
                <a:latin typeface="Arial" panose="020B0604020202020204" pitchFamily="34" charset="0"/>
                <a:ea typeface="Calibri" panose="020F0502020204030204" pitchFamily="34" charset="0"/>
                <a:cs typeface="Arial" panose="020B0604020202020204" pitchFamily="34" charset="0"/>
              </a:rPr>
              <a:t>A fire goeth before him, and burneth up his enemies round about.</a:t>
            </a:r>
            <a:endParaRPr lang="en-US" sz="2000" b="1" dirty="0">
              <a:effectLst/>
              <a:latin typeface="Arial" panose="020B0604020202020204" pitchFamily="34" charset="0"/>
              <a:ea typeface="Calibri" panose="020F0502020204030204" pitchFamily="34" charset="0"/>
              <a:cs typeface="Times New Roman" panose="02020603050405020304" pitchFamily="18" charset="0"/>
            </a:endParaRPr>
          </a:p>
          <a:p>
            <a:pPr marL="182880" marR="0" indent="-228600">
              <a:lnSpc>
                <a:spcPct val="107000"/>
              </a:lnSpc>
              <a:spcBef>
                <a:spcPts val="0"/>
              </a:spcBef>
              <a:spcAft>
                <a:spcPts val="0"/>
              </a:spcAft>
            </a:pPr>
            <a:r>
              <a:rPr lang="en-US" sz="2000" b="1" dirty="0">
                <a:effectLst/>
                <a:latin typeface="Arial" panose="020B0604020202020204" pitchFamily="34" charset="0"/>
                <a:ea typeface="Calibri" panose="020F0502020204030204" pitchFamily="34" charset="0"/>
                <a:cs typeface="Arial" panose="020B0604020202020204" pitchFamily="34" charset="0"/>
              </a:rPr>
              <a:t>His lightnings enlightened the world: the earth saw, and trembled.</a:t>
            </a:r>
            <a:endParaRPr lang="en-US" sz="2000" b="1" dirty="0">
              <a:effectLst/>
              <a:latin typeface="Arial" panose="020B0604020202020204" pitchFamily="34" charset="0"/>
              <a:ea typeface="Calibri" panose="020F0502020204030204" pitchFamily="34" charset="0"/>
              <a:cs typeface="Times New Roman" panose="02020603050405020304" pitchFamily="18" charset="0"/>
            </a:endParaRPr>
          </a:p>
          <a:p>
            <a:pPr marL="342900" marR="0" algn="r">
              <a:lnSpc>
                <a:spcPct val="107000"/>
              </a:lnSpc>
              <a:spcBef>
                <a:spcPts val="0"/>
              </a:spcBef>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Judaism, </a:t>
            </a:r>
            <a:r>
              <a:rPr lang="en-US" sz="1800" b="1" i="1" dirty="0">
                <a:effectLst/>
                <a:latin typeface="Arial" panose="020B0604020202020204" pitchFamily="34" charset="0"/>
                <a:ea typeface="Calibri" panose="020F0502020204030204" pitchFamily="34" charset="0"/>
                <a:cs typeface="Arial" panose="020B0604020202020204" pitchFamily="34" charset="0"/>
              </a:rPr>
              <a:t>Tehilim</a:t>
            </a:r>
            <a:r>
              <a:rPr lang="en-US" sz="1800" b="1" dirty="0">
                <a:effectLst/>
                <a:latin typeface="Arial" panose="020B0604020202020204" pitchFamily="34" charset="0"/>
                <a:ea typeface="Calibri" panose="020F0502020204030204" pitchFamily="34" charset="0"/>
                <a:cs typeface="Arial" panose="020B0604020202020204" pitchFamily="34" charset="0"/>
              </a:rPr>
              <a:t> (</a:t>
            </a:r>
            <a:r>
              <a:rPr lang="en-US" sz="1800" b="1" i="1" dirty="0">
                <a:effectLst/>
                <a:latin typeface="Arial" panose="020B0604020202020204" pitchFamily="34" charset="0"/>
                <a:ea typeface="Calibri" panose="020F0502020204030204" pitchFamily="34" charset="0"/>
                <a:cs typeface="Arial" panose="020B0604020202020204" pitchFamily="34" charset="0"/>
              </a:rPr>
              <a:t>Psalms</a:t>
            </a:r>
            <a:r>
              <a:rPr lang="en-US" sz="1800" b="1" dirty="0">
                <a:effectLst/>
                <a:latin typeface="Arial" panose="020B0604020202020204" pitchFamily="34" charset="0"/>
                <a:ea typeface="Calibri" panose="020F0502020204030204" pitchFamily="34" charset="0"/>
                <a:cs typeface="Arial" panose="020B0604020202020204" pitchFamily="34" charset="0"/>
              </a:rPr>
              <a:t>), 97: 1-4</a:t>
            </a:r>
            <a:endParaRPr lang="en-US" sz="1800" b="1"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A picture containing nature, mountain&#10;&#10;Description automatically generated">
            <a:extLst>
              <a:ext uri="{FF2B5EF4-FFF2-40B4-BE49-F238E27FC236}">
                <a16:creationId xmlns:a16="http://schemas.microsoft.com/office/drawing/2014/main" id="{29536AF9-727A-80BF-4131-BFC2C4AC4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547498"/>
          </a:xfrm>
          <a:prstGeom prst="rect">
            <a:avLst/>
          </a:prstGeom>
        </p:spPr>
      </p:pic>
    </p:spTree>
    <p:extLst>
      <p:ext uri="{BB962C8B-B14F-4D97-AF65-F5344CB8AC3E}">
        <p14:creationId xmlns:p14="http://schemas.microsoft.com/office/powerpoint/2010/main" val="116445015"/>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8D6E22A1-2C46-3EBE-FD61-9B3CFBEACD6C}"/>
              </a:ext>
            </a:extLst>
          </p:cNvPr>
          <p:cNvSpPr txBox="1"/>
          <p:nvPr/>
        </p:nvSpPr>
        <p:spPr>
          <a:xfrm>
            <a:off x="7199235" y="827358"/>
            <a:ext cx="4435590" cy="5203283"/>
          </a:xfrm>
          <a:prstGeom prst="rect">
            <a:avLst/>
          </a:prstGeom>
        </p:spPr>
        <p:txBody>
          <a:bodyPr vert="horz" lIns="91440" tIns="45720" rIns="91440" bIns="45720" rtlCol="0">
            <a:noAutofit/>
          </a:bodyPr>
          <a:lstStyle/>
          <a:p>
            <a:pPr marL="274320" marR="0" indent="-457200">
              <a:spcBef>
                <a:spcPts val="0"/>
              </a:spcBef>
            </a:pPr>
            <a:r>
              <a:rPr lang="en-US" sz="2400" b="1" dirty="0">
                <a:effectLst/>
              </a:rPr>
              <a:t>My heart is fixed, O God, my heart is fixed: I will sing and give praise.</a:t>
            </a:r>
          </a:p>
          <a:p>
            <a:pPr marL="274320" marR="0" indent="-457200">
              <a:spcBef>
                <a:spcPts val="0"/>
              </a:spcBef>
            </a:pPr>
            <a:r>
              <a:rPr lang="en-US" sz="2400" b="1" dirty="0">
                <a:effectLst/>
              </a:rPr>
              <a:t>Awake up, my glory; awake, psaltery and harp: I myself will awake early.</a:t>
            </a:r>
          </a:p>
          <a:p>
            <a:pPr marL="274320" marR="0" indent="-457200">
              <a:spcBef>
                <a:spcPts val="0"/>
              </a:spcBef>
            </a:pPr>
            <a:r>
              <a:rPr lang="en-US" sz="2400" b="1" dirty="0">
                <a:effectLst/>
              </a:rPr>
              <a:t>I will praise thee, O Lord, among the people: I will sing unto thee among the nations.</a:t>
            </a:r>
          </a:p>
          <a:p>
            <a:pPr marL="274320" marR="0" indent="-457200">
              <a:spcBef>
                <a:spcPts val="0"/>
              </a:spcBef>
            </a:pPr>
            <a:r>
              <a:rPr lang="en-US" sz="2400" b="1" dirty="0">
                <a:effectLst/>
              </a:rPr>
              <a:t>For thy mercy is great unto the heavens, and thy truth unto the clouds.</a:t>
            </a:r>
          </a:p>
          <a:p>
            <a:pPr marL="274320" marR="0" indent="-457200" algn="r">
              <a:spcBef>
                <a:spcPts val="0"/>
              </a:spcBef>
            </a:pPr>
            <a:r>
              <a:rPr lang="en-US" sz="2000" b="1" dirty="0">
                <a:effectLst/>
              </a:rPr>
              <a:t>Judaism, </a:t>
            </a:r>
          </a:p>
          <a:p>
            <a:pPr marL="274320" marR="0" indent="-457200" algn="r">
              <a:spcBef>
                <a:spcPts val="0"/>
              </a:spcBef>
            </a:pPr>
            <a:r>
              <a:rPr lang="en-US" sz="2000" b="1" i="1" dirty="0">
                <a:effectLst/>
              </a:rPr>
              <a:t>Tehilim</a:t>
            </a:r>
            <a:r>
              <a:rPr lang="en-US" sz="2000" b="1" dirty="0">
                <a:effectLst/>
              </a:rPr>
              <a:t> (</a:t>
            </a:r>
            <a:r>
              <a:rPr lang="en-US" sz="2000" b="1" i="1" dirty="0">
                <a:effectLst/>
              </a:rPr>
              <a:t>Psalms</a:t>
            </a:r>
            <a:r>
              <a:rPr lang="en-US" sz="2000" b="1" dirty="0">
                <a:effectLst/>
              </a:rPr>
              <a:t>), 57: 7-10</a:t>
            </a:r>
          </a:p>
        </p:txBody>
      </p:sp>
      <p:pic>
        <p:nvPicPr>
          <p:cNvPr id="6" name="Picture 5" descr="A person with the mouth open&#10;&#10;Description automatically generated with medium confidence">
            <a:extLst>
              <a:ext uri="{FF2B5EF4-FFF2-40B4-BE49-F238E27FC236}">
                <a16:creationId xmlns:a16="http://schemas.microsoft.com/office/drawing/2014/main" id="{E854B4DC-9C59-FB05-BD56-8683B39E25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0" y="38100"/>
            <a:ext cx="6642100" cy="6819900"/>
          </a:xfrm>
          <a:prstGeom prst="rect">
            <a:avLst/>
          </a:prstGeom>
        </p:spPr>
      </p:pic>
    </p:spTree>
    <p:extLst>
      <p:ext uri="{BB962C8B-B14F-4D97-AF65-F5344CB8AC3E}">
        <p14:creationId xmlns:p14="http://schemas.microsoft.com/office/powerpoint/2010/main" val="4565980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sky, water, outdoor, sunset&#10;&#10;Description automatically generated">
            <a:extLst>
              <a:ext uri="{FF2B5EF4-FFF2-40B4-BE49-F238E27FC236}">
                <a16:creationId xmlns:a16="http://schemas.microsoft.com/office/drawing/2014/main" id="{4AE04D0B-111C-2CC5-4633-EB4BA7D71E0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8997" b="2540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8BF42041-41F4-A073-EAB5-BDF5C9D9F04C}"/>
              </a:ext>
            </a:extLst>
          </p:cNvPr>
          <p:cNvSpPr txBox="1"/>
          <p:nvPr/>
        </p:nvSpPr>
        <p:spPr>
          <a:xfrm>
            <a:off x="1150997" y="3947722"/>
            <a:ext cx="10226538" cy="2632959"/>
          </a:xfrm>
          <a:prstGeom prst="rect">
            <a:avLst/>
          </a:prstGeom>
        </p:spPr>
        <p:txBody>
          <a:bodyPr vert="horz" lIns="91440" tIns="45720" rIns="91440" bIns="45720" rtlCol="0" anchor="ctr">
            <a:normAutofit/>
          </a:bodyPr>
          <a:lstStyle/>
          <a:p>
            <a:pPr marR="0">
              <a:lnSpc>
                <a:spcPct val="90000"/>
              </a:lnSpc>
              <a:spcBef>
                <a:spcPts val="0"/>
              </a:spcBef>
              <a:spcAft>
                <a:spcPts val="800"/>
              </a:spcAft>
            </a:pPr>
            <a:r>
              <a:rPr lang="en-US" sz="3000" b="1" dirty="0">
                <a:effectLst/>
              </a:rPr>
              <a:t>By awakening, by awareness, by restraint and control, the wise may make for oneself an island which no flood can overwhelm.</a:t>
            </a:r>
          </a:p>
          <a:p>
            <a:pPr marR="0" algn="r">
              <a:lnSpc>
                <a:spcPct val="90000"/>
              </a:lnSpc>
              <a:spcBef>
                <a:spcPts val="0"/>
              </a:spcBef>
              <a:spcAft>
                <a:spcPts val="0"/>
              </a:spcAft>
            </a:pPr>
            <a:r>
              <a:rPr lang="en-US" sz="2600" b="1" dirty="0">
                <a:effectLst/>
              </a:rPr>
              <a:t>Buddhism, </a:t>
            </a:r>
          </a:p>
          <a:p>
            <a:pPr marR="0" algn="r">
              <a:lnSpc>
                <a:spcPct val="90000"/>
              </a:lnSpc>
              <a:spcBef>
                <a:spcPts val="0"/>
              </a:spcBef>
              <a:spcAft>
                <a:spcPts val="0"/>
              </a:spcAft>
            </a:pPr>
            <a:r>
              <a:rPr lang="en-US" sz="2600" b="1" i="1" dirty="0">
                <a:effectLst/>
              </a:rPr>
              <a:t>Dhammapada</a:t>
            </a:r>
            <a:r>
              <a:rPr lang="en-US" sz="2600" b="1" dirty="0">
                <a:effectLst/>
              </a:rPr>
              <a:t> 25</a:t>
            </a:r>
          </a:p>
        </p:txBody>
      </p:sp>
    </p:spTree>
    <p:extLst>
      <p:ext uri="{BB962C8B-B14F-4D97-AF65-F5344CB8AC3E}">
        <p14:creationId xmlns:p14="http://schemas.microsoft.com/office/powerpoint/2010/main" val="18734507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FE6DB50-6456-F029-A580-A0F3D21A72A6}"/>
              </a:ext>
            </a:extLst>
          </p:cNvPr>
          <p:cNvSpPr txBox="1"/>
          <p:nvPr/>
        </p:nvSpPr>
        <p:spPr>
          <a:xfrm>
            <a:off x="640080" y="2984178"/>
            <a:ext cx="3916930" cy="3494925"/>
          </a:xfrm>
          <a:prstGeom prst="rect">
            <a:avLst/>
          </a:prstGeom>
        </p:spPr>
        <p:txBody>
          <a:bodyPr vert="horz" lIns="91440" tIns="45720" rIns="91440" bIns="45720" rtlCol="0">
            <a:normAutofit/>
          </a:bodyPr>
          <a:lstStyle/>
          <a:p>
            <a:pPr marL="365760" marR="0" indent="-457200">
              <a:spcBef>
                <a:spcPts val="0"/>
              </a:spcBef>
            </a:pPr>
            <a:r>
              <a:rPr lang="en-US" sz="2400" b="1" dirty="0">
                <a:effectLst/>
              </a:rPr>
              <a:t>It is difficult to be born as a human being; </a:t>
            </a:r>
          </a:p>
          <a:p>
            <a:pPr marL="365760" marR="0" indent="-457200">
              <a:spcBef>
                <a:spcPts val="0"/>
              </a:spcBef>
            </a:pPr>
            <a:r>
              <a:rPr lang="en-US" sz="2400" b="1" dirty="0">
                <a:effectLst/>
              </a:rPr>
              <a:t>difficult is the life of mortals; </a:t>
            </a:r>
          </a:p>
          <a:p>
            <a:pPr marL="365760" marR="0" indent="-457200">
              <a:spcBef>
                <a:spcPts val="0"/>
              </a:spcBef>
            </a:pPr>
            <a:r>
              <a:rPr lang="en-US" sz="2400" b="1" dirty="0">
                <a:effectLst/>
              </a:rPr>
              <a:t>difficult is the hearing of the true path; </a:t>
            </a:r>
          </a:p>
          <a:p>
            <a:pPr marL="365760" marR="0" indent="-457200">
              <a:spcBef>
                <a:spcPts val="0"/>
              </a:spcBef>
            </a:pPr>
            <a:r>
              <a:rPr lang="en-US" sz="2400" b="1" dirty="0">
                <a:effectLst/>
              </a:rPr>
              <a:t>difficult is the awakening of enlightenment.</a:t>
            </a:r>
          </a:p>
          <a:p>
            <a:pPr marR="0" algn="r">
              <a:spcBef>
                <a:spcPts val="0"/>
              </a:spcBef>
            </a:pPr>
            <a:r>
              <a:rPr lang="en-US" sz="2000" b="1" dirty="0">
                <a:effectLst/>
              </a:rPr>
              <a:t>Buddhism, </a:t>
            </a:r>
          </a:p>
          <a:p>
            <a:pPr marR="0" algn="r">
              <a:spcBef>
                <a:spcPts val="0"/>
              </a:spcBef>
            </a:pPr>
            <a:r>
              <a:rPr lang="en-US" sz="2000" b="1" i="1" dirty="0">
                <a:effectLst/>
              </a:rPr>
              <a:t>Dhammapada</a:t>
            </a:r>
            <a:r>
              <a:rPr lang="en-US" sz="2000" b="1" dirty="0">
                <a:effectLst/>
              </a:rPr>
              <a:t> 182</a:t>
            </a:r>
          </a:p>
        </p:txBody>
      </p:sp>
      <p:pic>
        <p:nvPicPr>
          <p:cNvPr id="4" name="Picture 3" descr="A person standing in water&#10;&#10;Description automatically generated with low confidence">
            <a:extLst>
              <a:ext uri="{FF2B5EF4-FFF2-40B4-BE49-F238E27FC236}">
                <a16:creationId xmlns:a16="http://schemas.microsoft.com/office/drawing/2014/main" id="{4A69BD1A-A3C3-B5F3-7188-11501059FA9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4635" r="841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901820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746</Words>
  <Application>Microsoft Office PowerPoint</Application>
  <PresentationFormat>Widescreen</PresentationFormat>
  <Paragraphs>53</Paragraphs>
  <Slides>17</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Enlightened &amp; Awakened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28</cp:revision>
  <dcterms:created xsi:type="dcterms:W3CDTF">2022-03-07T03:26:47Z</dcterms:created>
  <dcterms:modified xsi:type="dcterms:W3CDTF">2026-07-10T01:18:23Z</dcterms:modified>
</cp:coreProperties>
</file>