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9" r:id="rId4"/>
    <p:sldId id="267" r:id="rId5"/>
    <p:sldId id="268" r:id="rId6"/>
    <p:sldId id="275" r:id="rId7"/>
    <p:sldId id="261" r:id="rId8"/>
    <p:sldId id="262" r:id="rId9"/>
    <p:sldId id="257" r:id="rId10"/>
    <p:sldId id="258" r:id="rId11"/>
    <p:sldId id="263" r:id="rId12"/>
    <p:sldId id="269" r:id="rId13"/>
    <p:sldId id="270" r:id="rId14"/>
    <p:sldId id="271" r:id="rId15"/>
    <p:sldId id="272" r:id="rId16"/>
    <p:sldId id="278" r:id="rId17"/>
    <p:sldId id="273"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84" autoAdjust="0"/>
    <p:restoredTop sz="94660"/>
  </p:normalViewPr>
  <p:slideViewPr>
    <p:cSldViewPr snapToGrid="0">
      <p:cViewPr varScale="1">
        <p:scale>
          <a:sx n="83" d="100"/>
          <a:sy n="83" d="100"/>
        </p:scale>
        <p:origin x="682" y="4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38D2-231A-4490-A65F-31CFD93D3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DAF1AF-A55F-4EB6-9D22-E690959FC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C3E05-F706-4C2F-86B1-44A8FD9BFE1E}"/>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5" name="Footer Placeholder 4">
            <a:extLst>
              <a:ext uri="{FF2B5EF4-FFF2-40B4-BE49-F238E27FC236}">
                <a16:creationId xmlns:a16="http://schemas.microsoft.com/office/drawing/2014/main" id="{C1718AA3-E0C2-4FE2-90B9-3E2B26A89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00DBC1-53AC-45B2-8556-FEFBF85EECDE}"/>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2937530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0BC11-10D2-42EE-927D-A9E559BF19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D58A54-8DFE-404C-8FA6-6E8778A539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05EE5A-A6EB-415E-82A7-38BCF50AA7F2}"/>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5" name="Footer Placeholder 4">
            <a:extLst>
              <a:ext uri="{FF2B5EF4-FFF2-40B4-BE49-F238E27FC236}">
                <a16:creationId xmlns:a16="http://schemas.microsoft.com/office/drawing/2014/main" id="{0034432D-9A13-4EFB-B9FF-B40B2D2382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46F7E8-E376-4B43-A1F5-E905AB4B43D6}"/>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1453827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941B7-99F1-4853-A965-2A87062E87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FD0896-5BAC-421F-8474-861249F877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6C817E-BD30-4287-B5FA-5C0F1477511F}"/>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5" name="Footer Placeholder 4">
            <a:extLst>
              <a:ext uri="{FF2B5EF4-FFF2-40B4-BE49-F238E27FC236}">
                <a16:creationId xmlns:a16="http://schemas.microsoft.com/office/drawing/2014/main" id="{63BAA2AA-55F1-406F-8B72-D0397C011E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910A9-1552-40F4-9F0A-BC186CA986C6}"/>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189746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B2649-5BF2-4A98-9AB2-14687EE017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DB4490-EC4F-4A19-AE3D-91852B8A91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1F8DCE-8BFF-4983-9C9C-110A6034EE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BAD8A8-8A72-4D53-8228-2AC065386D7D}"/>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6" name="Footer Placeholder 5">
            <a:extLst>
              <a:ext uri="{FF2B5EF4-FFF2-40B4-BE49-F238E27FC236}">
                <a16:creationId xmlns:a16="http://schemas.microsoft.com/office/drawing/2014/main" id="{09A7F074-BF30-4615-9AB0-98EED7D5E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CF7A8F-DE92-4392-A580-56A490DE2D78}"/>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381432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5AF6-79F3-47DB-AA66-F09623DE52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6FDC9D-3ECD-477A-9BD0-9AFEABA1D3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4FBB25-D2F1-45A0-991E-69CC98E97B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702598-4B7A-4F1F-BFDE-6474E0906A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61B9EC-4E91-46B1-8356-0AC028A3A5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8F5E94-1CFD-45D5-B992-DC2FC964388B}"/>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8" name="Footer Placeholder 7">
            <a:extLst>
              <a:ext uri="{FF2B5EF4-FFF2-40B4-BE49-F238E27FC236}">
                <a16:creationId xmlns:a16="http://schemas.microsoft.com/office/drawing/2014/main" id="{452A8F68-9AD3-4E58-B8C3-EDC430B4BF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16E751-2D32-4B0B-A9EE-B8F4C924D447}"/>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392043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DE35-653B-4BF9-B70F-3AAB84C8E1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D2AA1C-C845-462B-B53F-4C0F791008FE}"/>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4" name="Footer Placeholder 3">
            <a:extLst>
              <a:ext uri="{FF2B5EF4-FFF2-40B4-BE49-F238E27FC236}">
                <a16:creationId xmlns:a16="http://schemas.microsoft.com/office/drawing/2014/main" id="{992A4DF1-B0CA-497B-95A0-B8045E4644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2E5643-068B-4B0B-B33F-8627077EB02F}"/>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875151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622DD6-DE19-44F2-AD80-86A813C1A7A8}"/>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3" name="Footer Placeholder 2">
            <a:extLst>
              <a:ext uri="{FF2B5EF4-FFF2-40B4-BE49-F238E27FC236}">
                <a16:creationId xmlns:a16="http://schemas.microsoft.com/office/drawing/2014/main" id="{81CB2C70-1838-47F1-95FC-7757CAB6C7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C4150E-3440-4F8D-9B12-8CB70A7FEFA6}"/>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82069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29604-8E85-4954-8E87-2C99B0519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9FFA80-7EB1-4DDB-A7F9-0ADA4C5511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EC2552-D22A-46DF-9E53-7B9B2B2AE2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41AE63-8B0A-40EA-8C24-9A009B66CEF9}"/>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6" name="Footer Placeholder 5">
            <a:extLst>
              <a:ext uri="{FF2B5EF4-FFF2-40B4-BE49-F238E27FC236}">
                <a16:creationId xmlns:a16="http://schemas.microsoft.com/office/drawing/2014/main" id="{B232A31F-72A7-4CF9-81A7-5E3CAC435B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74732D-58C1-4C9F-BC88-13F4B5FCD422}"/>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1307871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C6AAA-D3E4-4984-8697-426A3497FA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703E88-0EAD-491B-B346-E214794907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3AB62A-63B3-4096-8C78-AA62633EC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3D892-DE59-4F42-9381-66738A6142DE}"/>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6" name="Footer Placeholder 5">
            <a:extLst>
              <a:ext uri="{FF2B5EF4-FFF2-40B4-BE49-F238E27FC236}">
                <a16:creationId xmlns:a16="http://schemas.microsoft.com/office/drawing/2014/main" id="{0D3FCDA3-81FA-4E2D-ABDD-45F84F9FC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79972D-852C-42F4-AB69-729E2357E0B6}"/>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310670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4A2DC-39DF-4138-A85A-BC8FD1CF0D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376540-DE81-4FA4-9E4A-3D38755FCA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68044-E39E-4BC4-B618-69B203694059}"/>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5" name="Footer Placeholder 4">
            <a:extLst>
              <a:ext uri="{FF2B5EF4-FFF2-40B4-BE49-F238E27FC236}">
                <a16:creationId xmlns:a16="http://schemas.microsoft.com/office/drawing/2014/main" id="{01C61BC8-8BE2-43C8-BC3A-99ACAED56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981E6-FDB5-400C-A7BA-3A1E286E3690}"/>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1283643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84EF2-EB2A-4483-B26F-2AD43E81DC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27A401-7D8D-47E4-B099-2002EEF953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6DEC7-5D75-4168-A854-9D4C85E0149C}"/>
              </a:ext>
            </a:extLst>
          </p:cNvPr>
          <p:cNvSpPr>
            <a:spLocks noGrp="1"/>
          </p:cNvSpPr>
          <p:nvPr>
            <p:ph type="dt" sz="half" idx="10"/>
          </p:nvPr>
        </p:nvSpPr>
        <p:spPr/>
        <p:txBody>
          <a:bodyPr/>
          <a:lstStyle/>
          <a:p>
            <a:fld id="{C36A76CC-4E83-4C66-9BD5-1CCCE4F2BBD5}" type="datetimeFigureOut">
              <a:rPr lang="en-US" smtClean="0"/>
              <a:t>2/25/2026</a:t>
            </a:fld>
            <a:endParaRPr lang="en-US"/>
          </a:p>
        </p:txBody>
      </p:sp>
      <p:sp>
        <p:nvSpPr>
          <p:cNvPr id="5" name="Footer Placeholder 4">
            <a:extLst>
              <a:ext uri="{FF2B5EF4-FFF2-40B4-BE49-F238E27FC236}">
                <a16:creationId xmlns:a16="http://schemas.microsoft.com/office/drawing/2014/main" id="{F7194BED-0CDF-4998-B9D7-157049A991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BD36BA-3E36-4486-8784-FA146D9E1448}"/>
              </a:ext>
            </a:extLst>
          </p:cNvPr>
          <p:cNvSpPr>
            <a:spLocks noGrp="1"/>
          </p:cNvSpPr>
          <p:nvPr>
            <p:ph type="sldNum" sz="quarter" idx="12"/>
          </p:nvPr>
        </p:nvSpPr>
        <p:spPr/>
        <p:txBody>
          <a:bodyPr/>
          <a:lstStyle/>
          <a:p>
            <a:fld id="{04D99610-9FD7-4462-8D9A-A6E26BAEFD93}" type="slidenum">
              <a:rPr lang="en-US" smtClean="0"/>
              <a:t>‹#›</a:t>
            </a:fld>
            <a:endParaRPr lang="en-US"/>
          </a:p>
        </p:txBody>
      </p:sp>
    </p:spTree>
    <p:extLst>
      <p:ext uri="{BB962C8B-B14F-4D97-AF65-F5344CB8AC3E}">
        <p14:creationId xmlns:p14="http://schemas.microsoft.com/office/powerpoint/2010/main" val="46608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F8442A-9721-48C2-B516-0DBABD09BB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02C9F8-FFFB-411B-8752-B3F25C441B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5B5500-0110-4118-B1B2-C5B76AC14F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6A76CC-4E83-4C66-9BD5-1CCCE4F2BBD5}" type="datetimeFigureOut">
              <a:rPr lang="en-US" smtClean="0"/>
              <a:t>2/25/2026</a:t>
            </a:fld>
            <a:endParaRPr lang="en-US"/>
          </a:p>
        </p:txBody>
      </p:sp>
      <p:sp>
        <p:nvSpPr>
          <p:cNvPr id="5" name="Footer Placeholder 4">
            <a:extLst>
              <a:ext uri="{FF2B5EF4-FFF2-40B4-BE49-F238E27FC236}">
                <a16:creationId xmlns:a16="http://schemas.microsoft.com/office/drawing/2014/main" id="{8D27B7AB-1F7E-490B-9DB1-DC509EE718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15884D-7769-4834-8684-22A35B2143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99610-9FD7-4462-8D9A-A6E26BAEFD93}" type="slidenum">
              <a:rPr lang="en-US" smtClean="0"/>
              <a:t>‹#›</a:t>
            </a:fld>
            <a:endParaRPr lang="en-US"/>
          </a:p>
        </p:txBody>
      </p:sp>
    </p:spTree>
    <p:extLst>
      <p:ext uri="{BB962C8B-B14F-4D97-AF65-F5344CB8AC3E}">
        <p14:creationId xmlns:p14="http://schemas.microsoft.com/office/powerpoint/2010/main" val="1825144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universetoday.com/49750/nebula-wallpaper/"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SSWV0Fayqj4?feature=oembed" TargetMode="External"/><Relationship Id="rId4" Type="http://schemas.openxmlformats.org/officeDocument/2006/relationships/hyperlink" Target="https://www.youtube.com/watch?v=SSWV0Fayqj4"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austria-forum.org/af/Geography/Asia/Kyrgyzstan/Pictures/Issyk-Kul/Jeti-Oeguez_-_Sheep_Flock"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wallpaperflare.com/search?wallpaper=poverty&amp;page=2"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greenhell.gamepedia.com/Gold_Sack"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flickr.com/photos/94852245@N00/1876762874/"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epitemnein-epitomic.blogspot.com/2012/01/psalm-115-devoted-to-follow-god.html"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photos/paradise-forest-waterfall-bach-2904992/" TargetMode="External"/><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hyperlink" Target="https://opentextbc.ca/teachinginadigitalage/?attachment_id=413"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ideo" Target="https://www.youtube.com/embed/UOe5GpqFJrE?list=PL18E1928F30A5A176" TargetMode="External"/><Relationship Id="rId4" Type="http://schemas.openxmlformats.org/officeDocument/2006/relationships/hyperlink" Target="https://www.youtube.com/watch?v=UOe5GpqFJr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vyMUW9_4iLw" TargetMode="External"/><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object, star&#10;&#10;Description automatically generated">
            <a:extLst>
              <a:ext uri="{FF2B5EF4-FFF2-40B4-BE49-F238E27FC236}">
                <a16:creationId xmlns:a16="http://schemas.microsoft.com/office/drawing/2014/main" id="{0205629C-A56C-7E68-D727-3C0CC59F8C5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3466259" cy="9531585"/>
          </a:xfrm>
          <a:prstGeom prst="rect">
            <a:avLst/>
          </a:prstGeom>
        </p:spPr>
      </p:pic>
      <p:sp>
        <p:nvSpPr>
          <p:cNvPr id="4" name="TextBox 3">
            <a:extLst>
              <a:ext uri="{FF2B5EF4-FFF2-40B4-BE49-F238E27FC236}">
                <a16:creationId xmlns:a16="http://schemas.microsoft.com/office/drawing/2014/main" id="{75FB0052-C9D6-4DD5-9CAD-4B4E4F5A0B3C}"/>
              </a:ext>
            </a:extLst>
          </p:cNvPr>
          <p:cNvSpPr txBox="1"/>
          <p:nvPr/>
        </p:nvSpPr>
        <p:spPr>
          <a:xfrm>
            <a:off x="1332388" y="1947712"/>
            <a:ext cx="10168435"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Humanity’s Relationship With God</a:t>
            </a:r>
          </a:p>
        </p:txBody>
      </p:sp>
      <p:sp>
        <p:nvSpPr>
          <p:cNvPr id="5" name="TextBox 4">
            <a:extLst>
              <a:ext uri="{FF2B5EF4-FFF2-40B4-BE49-F238E27FC236}">
                <a16:creationId xmlns:a16="http://schemas.microsoft.com/office/drawing/2014/main" id="{2B37C159-8803-4BCE-B5B2-C42D69300013}"/>
              </a:ext>
            </a:extLst>
          </p:cNvPr>
          <p:cNvSpPr txBox="1"/>
          <p:nvPr/>
        </p:nvSpPr>
        <p:spPr>
          <a:xfrm>
            <a:off x="1260325" y="5970481"/>
            <a:ext cx="1512246"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Tucker, GA</a:t>
            </a:r>
          </a:p>
        </p:txBody>
      </p:sp>
    </p:spTree>
    <p:extLst>
      <p:ext uri="{BB962C8B-B14F-4D97-AF65-F5344CB8AC3E}">
        <p14:creationId xmlns:p14="http://schemas.microsoft.com/office/powerpoint/2010/main" val="2976692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God is Sufficient">
            <a:hlinkClick r:id="" action="ppaction://media"/>
            <a:extLst>
              <a:ext uri="{FF2B5EF4-FFF2-40B4-BE49-F238E27FC236}">
                <a16:creationId xmlns:a16="http://schemas.microsoft.com/office/drawing/2014/main" id="{933EFDBF-EC88-57DE-E4A8-D43960585FE5}"/>
              </a:ext>
            </a:extLst>
          </p:cNvPr>
          <p:cNvPicPr>
            <a:picLocks noRot="1" noChangeAspect="1"/>
          </p:cNvPicPr>
          <p:nvPr>
            <a:videoFile r:link="rId1"/>
          </p:nvPr>
        </p:nvPicPr>
        <p:blipFill>
          <a:blip r:embed="rId3"/>
          <a:stretch>
            <a:fillRect/>
          </a:stretch>
        </p:blipFill>
        <p:spPr>
          <a:xfrm>
            <a:off x="1223435" y="283008"/>
            <a:ext cx="9745129" cy="5505998"/>
          </a:xfrm>
          <a:prstGeom prst="rect">
            <a:avLst/>
          </a:prstGeom>
        </p:spPr>
      </p:pic>
      <p:sp>
        <p:nvSpPr>
          <p:cNvPr id="4" name="TextBox 3">
            <a:extLst>
              <a:ext uri="{FF2B5EF4-FFF2-40B4-BE49-F238E27FC236}">
                <a16:creationId xmlns:a16="http://schemas.microsoft.com/office/drawing/2014/main" id="{66639AD1-B061-A26E-42BF-166B0F21D36A}"/>
              </a:ext>
            </a:extLst>
          </p:cNvPr>
          <p:cNvSpPr txBox="1"/>
          <p:nvPr/>
        </p:nvSpPr>
        <p:spPr>
          <a:xfrm>
            <a:off x="2708937" y="5936552"/>
            <a:ext cx="6774126" cy="461665"/>
          </a:xfrm>
          <a:prstGeom prst="rect">
            <a:avLst/>
          </a:prstGeom>
          <a:noFill/>
        </p:spPr>
        <p:txBody>
          <a:bodyPr wrap="square">
            <a:spAutoFit/>
          </a:bodyPr>
          <a:lstStyle/>
          <a:p>
            <a:r>
              <a:rPr lang="en-US" sz="2400" b="1" dirty="0">
                <a:hlinkClick r:id="rId4"/>
              </a:rPr>
              <a:t>https://www.youtube.com/watch?v=SSWV0Fayqj4</a:t>
            </a:r>
            <a:r>
              <a:rPr lang="en-US" sz="2400" b="1" dirty="0"/>
              <a:t> </a:t>
            </a:r>
          </a:p>
        </p:txBody>
      </p:sp>
    </p:spTree>
    <p:extLst>
      <p:ext uri="{BB962C8B-B14F-4D97-AF65-F5344CB8AC3E}">
        <p14:creationId xmlns:p14="http://schemas.microsoft.com/office/powerpoint/2010/main" val="344021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bird, bird of prey, hawk&#10;&#10;Description automatically generated">
            <a:extLst>
              <a:ext uri="{FF2B5EF4-FFF2-40B4-BE49-F238E27FC236}">
                <a16:creationId xmlns:a16="http://schemas.microsoft.com/office/drawing/2014/main" id="{638054A6-DEBB-4B0B-912F-964EFCF52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642" y="457200"/>
            <a:ext cx="5720715" cy="5943600"/>
          </a:xfrm>
          <a:prstGeom prst="rect">
            <a:avLst/>
          </a:prstGeom>
        </p:spPr>
      </p:pic>
    </p:spTree>
    <p:extLst>
      <p:ext uri="{BB962C8B-B14F-4D97-AF65-F5344CB8AC3E}">
        <p14:creationId xmlns:p14="http://schemas.microsoft.com/office/powerpoint/2010/main" val="6933264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BB8B267B-1354-41F7-880F-F64E82AB3C51}"/>
              </a:ext>
            </a:extLst>
          </p:cNvPr>
          <p:cNvPicPr>
            <a:picLocks noChangeAspect="1"/>
          </p:cNvPicPr>
          <p:nvPr/>
        </p:nvPicPr>
        <p:blipFill rotWithShape="1">
          <a:blip r:embed="rId2">
            <a:extLst>
              <a:ext uri="{28A0092B-C50C-407E-A947-70E740481C1C}">
                <a14:useLocalDpi xmlns:a14="http://schemas.microsoft.com/office/drawing/2010/main" val="0"/>
              </a:ext>
            </a:extLst>
          </a:blip>
          <a:srcRect b="24708"/>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395008467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outdoor object&#10;&#10;Description automatically generated">
            <a:extLst>
              <a:ext uri="{FF2B5EF4-FFF2-40B4-BE49-F238E27FC236}">
                <a16:creationId xmlns:a16="http://schemas.microsoft.com/office/drawing/2014/main" id="{DA2BC6CB-13D3-4150-8CC8-DB25E7B5BE71}"/>
              </a:ext>
            </a:extLst>
          </p:cNvPr>
          <p:cNvPicPr>
            <a:picLocks noChangeAspect="1"/>
          </p:cNvPicPr>
          <p:nvPr/>
        </p:nvPicPr>
        <p:blipFill rotWithShape="1">
          <a:blip r:embed="rId2">
            <a:extLst>
              <a:ext uri="{28A0092B-C50C-407E-A947-70E740481C1C}">
                <a14:useLocalDpi xmlns:a14="http://schemas.microsoft.com/office/drawing/2010/main" val="0"/>
              </a:ext>
            </a:extLst>
          </a:blip>
          <a:srcRect l="18546" r="18137" b="1"/>
          <a:stretch/>
        </p:blipFill>
        <p:spPr>
          <a:xfrm>
            <a:off x="20" y="431"/>
            <a:ext cx="8115280" cy="6408311"/>
          </a:xfrm>
          <a:prstGeom prst="rect">
            <a:avLst/>
          </a:prstGeom>
        </p:spPr>
      </p:pic>
      <p:sp>
        <p:nvSpPr>
          <p:cNvPr id="3" name="TextBox 2">
            <a:extLst>
              <a:ext uri="{FF2B5EF4-FFF2-40B4-BE49-F238E27FC236}">
                <a16:creationId xmlns:a16="http://schemas.microsoft.com/office/drawing/2014/main" id="{38894734-2215-4687-9375-AAFCABDA4307}"/>
              </a:ext>
            </a:extLst>
          </p:cNvPr>
          <p:cNvSpPr txBox="1"/>
          <p:nvPr/>
        </p:nvSpPr>
        <p:spPr>
          <a:xfrm>
            <a:off x="8216493" y="1434239"/>
            <a:ext cx="3975507" cy="3540265"/>
          </a:xfrm>
          <a:prstGeom prst="rect">
            <a:avLst/>
          </a:prstGeom>
        </p:spPr>
        <p:txBody>
          <a:bodyPr vert="horz" lIns="91440" tIns="45720" rIns="91440" bIns="45720" rtlCol="0">
            <a:normAutofit lnSpcReduction="10000"/>
          </a:bodyPr>
          <a:lstStyle/>
          <a:p>
            <a:pPr marR="0">
              <a:lnSpc>
                <a:spcPct val="90000"/>
              </a:lnSpc>
              <a:spcBef>
                <a:spcPts val="0"/>
              </a:spcBef>
              <a:spcAft>
                <a:spcPts val="800"/>
              </a:spcAft>
            </a:pPr>
            <a:r>
              <a:rPr lang="en-US" sz="2800" b="1" dirty="0">
                <a:effectLst/>
              </a:rPr>
              <a:t>Even as the radiance of the sun sheds light in all regions, so does that glorious Lord, single and adored rule over all His creation... He is the One, the only God, who rules over the whole universe</a:t>
            </a:r>
            <a:r>
              <a:rPr lang="en-US" sz="2400" b="1" dirty="0">
                <a:effectLst/>
              </a:rPr>
              <a:t>.</a:t>
            </a:r>
          </a:p>
          <a:p>
            <a:pPr marR="0" algn="r">
              <a:lnSpc>
                <a:spcPct val="90000"/>
              </a:lnSpc>
              <a:spcBef>
                <a:spcPts val="0"/>
              </a:spcBef>
              <a:spcAft>
                <a:spcPts val="0"/>
              </a:spcAft>
            </a:pPr>
            <a:r>
              <a:rPr lang="en-US" sz="2000" b="1" dirty="0">
                <a:effectLst/>
              </a:rPr>
              <a:t>Hinduism, </a:t>
            </a:r>
            <a:r>
              <a:rPr lang="en-US" sz="2000" b="1" i="1" dirty="0">
                <a:effectLst/>
              </a:rPr>
              <a:t>Ramayana</a:t>
            </a:r>
            <a:r>
              <a:rPr lang="en-US" sz="2000" b="1" dirty="0">
                <a:effectLst/>
              </a:rPr>
              <a:t>, </a:t>
            </a:r>
          </a:p>
          <a:p>
            <a:pPr marR="0" algn="r">
              <a:lnSpc>
                <a:spcPct val="90000"/>
              </a:lnSpc>
              <a:spcBef>
                <a:spcPts val="0"/>
              </a:spcBef>
              <a:spcAft>
                <a:spcPts val="0"/>
              </a:spcAft>
            </a:pPr>
            <a:r>
              <a:rPr lang="en-US" sz="2000" b="1" dirty="0">
                <a:effectLst/>
              </a:rPr>
              <a:t>V</a:t>
            </a:r>
            <a:r>
              <a:rPr lang="en-US" sz="2000" b="1" i="1" dirty="0">
                <a:effectLst/>
              </a:rPr>
              <a:t>ana-Gamana-Adesa</a:t>
            </a:r>
            <a:r>
              <a:rPr lang="en-US" sz="2000" b="1" dirty="0">
                <a:effectLst/>
              </a:rPr>
              <a:t>, section 7 </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91748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light&#10;&#10;Description automatically generated">
            <a:extLst>
              <a:ext uri="{FF2B5EF4-FFF2-40B4-BE49-F238E27FC236}">
                <a16:creationId xmlns:a16="http://schemas.microsoft.com/office/drawing/2014/main" id="{037CE455-9386-4D4C-AC2E-05A4AE021423}"/>
              </a:ext>
            </a:extLst>
          </p:cNvPr>
          <p:cNvPicPr>
            <a:picLocks noChangeAspect="1"/>
          </p:cNvPicPr>
          <p:nvPr/>
        </p:nvPicPr>
        <p:blipFill rotWithShape="1">
          <a:blip r:embed="rId2">
            <a:extLst>
              <a:ext uri="{28A0092B-C50C-407E-A947-70E740481C1C}">
                <a14:useLocalDpi xmlns:a14="http://schemas.microsoft.com/office/drawing/2010/main" val="0"/>
              </a:ext>
            </a:extLst>
          </a:blip>
          <a:srcRect t="14887" r="1" b="18358"/>
          <a:stretch/>
        </p:blipFill>
        <p:spPr>
          <a:xfrm>
            <a:off x="320040" y="320040"/>
            <a:ext cx="11548872" cy="4303462"/>
          </a:xfrm>
          <a:prstGeom prst="rect">
            <a:avLst/>
          </a:prstGeom>
        </p:spPr>
      </p:pic>
      <p:sp>
        <p:nvSpPr>
          <p:cNvPr id="11" name="Rectangle 10">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23958E-7C63-46EC-BEA3-FDFFA8A82F2C}"/>
              </a:ext>
            </a:extLst>
          </p:cNvPr>
          <p:cNvSpPr txBox="1"/>
          <p:nvPr/>
        </p:nvSpPr>
        <p:spPr>
          <a:xfrm>
            <a:off x="4221480" y="4943542"/>
            <a:ext cx="7487412" cy="1585483"/>
          </a:xfrm>
          <a:prstGeom prst="rect">
            <a:avLst/>
          </a:prstGeom>
        </p:spPr>
        <p:txBody>
          <a:bodyPr vert="horz" lIns="91440" tIns="45720" rIns="91440" bIns="45720" rtlCol="0" anchor="ctr">
            <a:noAutofit/>
          </a:bodyPr>
          <a:lstStyle/>
          <a:p>
            <a:pPr marR="0">
              <a:lnSpc>
                <a:spcPct val="90000"/>
              </a:lnSpc>
              <a:spcBef>
                <a:spcPts val="0"/>
              </a:spcBef>
              <a:spcAft>
                <a:spcPts val="800"/>
              </a:spcAft>
            </a:pPr>
            <a:r>
              <a:rPr lang="en-US" sz="2800" b="1" dirty="0">
                <a:solidFill>
                  <a:schemeClr val="bg1"/>
                </a:solidFill>
                <a:effectLst/>
                <a:latin typeface="Arial" panose="020B0604020202020204" pitchFamily="34" charset="0"/>
                <a:cs typeface="Arial" panose="020B0604020202020204" pitchFamily="34" charset="0"/>
              </a:rPr>
              <a:t>Behold the universe in the glory of God; and all that lives and moves on earth.</a:t>
            </a:r>
          </a:p>
          <a:p>
            <a:pPr marR="0" algn="r">
              <a:lnSpc>
                <a:spcPct val="90000"/>
              </a:lnSpc>
              <a:spcBef>
                <a:spcPts val="0"/>
              </a:spcBef>
              <a:spcAft>
                <a:spcPts val="0"/>
              </a:spcAft>
            </a:pPr>
            <a:r>
              <a:rPr lang="en-US" sz="2200" b="1" dirty="0">
                <a:solidFill>
                  <a:schemeClr val="bg1"/>
                </a:solidFill>
                <a:effectLst/>
                <a:latin typeface="Arial" panose="020B0604020202020204" pitchFamily="34" charset="0"/>
                <a:cs typeface="Arial" panose="020B0604020202020204" pitchFamily="34" charset="0"/>
              </a:rPr>
              <a:t>Hinduism, </a:t>
            </a:r>
            <a:r>
              <a:rPr lang="en-US" sz="2200" b="1" i="1" dirty="0">
                <a:solidFill>
                  <a:schemeClr val="bg1"/>
                </a:solidFill>
                <a:effectLst/>
                <a:latin typeface="Arial" panose="020B0604020202020204" pitchFamily="34" charset="0"/>
                <a:cs typeface="Arial" panose="020B0604020202020204" pitchFamily="34" charset="0"/>
              </a:rPr>
              <a:t>Isha Upanishad</a:t>
            </a:r>
            <a:r>
              <a:rPr lang="en-US" sz="2200" b="1" dirty="0">
                <a:solidFill>
                  <a:schemeClr val="bg1"/>
                </a:solidFill>
                <a:effectLst/>
                <a:latin typeface="Arial" panose="020B0604020202020204" pitchFamily="34" charset="0"/>
                <a:cs typeface="Arial" panose="020B0604020202020204" pitchFamily="34" charset="0"/>
              </a:rPr>
              <a:t> 1: 1 </a:t>
            </a:r>
          </a:p>
        </p:txBody>
      </p:sp>
    </p:spTree>
    <p:extLst>
      <p:ext uri="{BB962C8B-B14F-4D97-AF65-F5344CB8AC3E}">
        <p14:creationId xmlns:p14="http://schemas.microsoft.com/office/powerpoint/2010/main" val="16760515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erd of sheep grazing on a hill&#10;&#10;Description automatically generated with low confidence">
            <a:extLst>
              <a:ext uri="{FF2B5EF4-FFF2-40B4-BE49-F238E27FC236}">
                <a16:creationId xmlns:a16="http://schemas.microsoft.com/office/drawing/2014/main" id="{7B1F6D6D-6BB4-2521-396C-9F9AEDF02C2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080" r="19660"/>
          <a:stretch/>
        </p:blipFill>
        <p:spPr>
          <a:xfrm>
            <a:off x="5252561" y="10"/>
            <a:ext cx="6936390" cy="6857990"/>
          </a:xfrm>
          <a:prstGeom prst="rect">
            <a:avLst/>
          </a:prstGeom>
        </p:spPr>
      </p:pic>
      <p:sp>
        <p:nvSpPr>
          <p:cNvPr id="3" name="TextBox 2">
            <a:extLst>
              <a:ext uri="{FF2B5EF4-FFF2-40B4-BE49-F238E27FC236}">
                <a16:creationId xmlns:a16="http://schemas.microsoft.com/office/drawing/2014/main" id="{F7029A57-F448-40C8-9055-5B632C052769}"/>
              </a:ext>
            </a:extLst>
          </p:cNvPr>
          <p:cNvSpPr txBox="1"/>
          <p:nvPr/>
        </p:nvSpPr>
        <p:spPr>
          <a:xfrm>
            <a:off x="715186" y="2023967"/>
            <a:ext cx="3822189" cy="2810065"/>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800" b="1" dirty="0">
                <a:effectLst/>
              </a:rPr>
              <a:t>Know ye that HaShem He is G-d; it is He that hath made us, and we are His, His people, and the flock of His pasture. </a:t>
            </a:r>
          </a:p>
          <a:p>
            <a:pPr marR="0" algn="r">
              <a:lnSpc>
                <a:spcPct val="90000"/>
              </a:lnSpc>
              <a:spcBef>
                <a:spcPts val="0"/>
              </a:spcBef>
              <a:spcAft>
                <a:spcPts val="0"/>
              </a:spcAft>
            </a:pPr>
            <a:r>
              <a:rPr lang="en-US" sz="2200" b="1" dirty="0">
                <a:effectLst/>
              </a:rPr>
              <a:t>Judaism, </a:t>
            </a:r>
          </a:p>
          <a:p>
            <a:pPr marR="0" algn="r">
              <a:lnSpc>
                <a:spcPct val="90000"/>
              </a:lnSpc>
              <a:spcBef>
                <a:spcPts val="0"/>
              </a:spcBef>
              <a:spcAft>
                <a:spcPts val="0"/>
              </a:spcAft>
            </a:pPr>
            <a:r>
              <a:rPr lang="en-US" sz="2200" b="1" i="1" dirty="0">
                <a:effectLst/>
              </a:rPr>
              <a:t>Tehilim </a:t>
            </a:r>
            <a:r>
              <a:rPr lang="en-US" sz="2200" b="1" dirty="0">
                <a:effectLst/>
              </a:rPr>
              <a:t>(</a:t>
            </a:r>
            <a:r>
              <a:rPr lang="en-US" sz="2200" b="1" i="1" dirty="0">
                <a:effectLst/>
              </a:rPr>
              <a:t>Psalms</a:t>
            </a:r>
            <a:r>
              <a:rPr lang="en-US" sz="2200" b="1" dirty="0">
                <a:effectLst/>
              </a:rPr>
              <a:t>) 100: 3 </a:t>
            </a:r>
          </a:p>
        </p:txBody>
      </p:sp>
    </p:spTree>
    <p:extLst>
      <p:ext uri="{BB962C8B-B14F-4D97-AF65-F5344CB8AC3E}">
        <p14:creationId xmlns:p14="http://schemas.microsoft.com/office/powerpoint/2010/main" val="13295973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2DF3817-1726-4972-ACBE-04B0A983A21C}"/>
              </a:ext>
            </a:extLst>
          </p:cNvPr>
          <p:cNvSpPr txBox="1"/>
          <p:nvPr/>
        </p:nvSpPr>
        <p:spPr>
          <a:xfrm>
            <a:off x="2583858" y="5268359"/>
            <a:ext cx="7090968" cy="1424549"/>
          </a:xfrm>
          <a:prstGeom prst="rect">
            <a:avLst/>
          </a:prstGeom>
        </p:spPr>
        <p:txBody>
          <a:bodyPr vert="horz" lIns="91440" tIns="45720" rIns="91440" bIns="45720" rtlCol="0">
            <a:normAutofit lnSpcReduction="10000"/>
          </a:bodyPr>
          <a:lstStyle/>
          <a:p>
            <a:pPr marR="0">
              <a:spcBef>
                <a:spcPts val="0"/>
              </a:spcBef>
              <a:tabLst>
                <a:tab pos="228600" algn="l"/>
              </a:tabLst>
            </a:pPr>
            <a:r>
              <a:rPr lang="en-US" b="1" dirty="0">
                <a:effectLst/>
              </a:rPr>
              <a:t>Just as God fills the whole world, so the soul fills the body. </a:t>
            </a:r>
          </a:p>
          <a:p>
            <a:pPr marR="0">
              <a:spcBef>
                <a:spcPts val="0"/>
              </a:spcBef>
              <a:tabLst>
                <a:tab pos="228600" algn="l"/>
              </a:tabLst>
            </a:pPr>
            <a:r>
              <a:rPr lang="en-US" b="1" dirty="0">
                <a:effectLst/>
              </a:rPr>
              <a:t>Just as God sees, but is not seen, so the soul sees, but is not itself seen.</a:t>
            </a:r>
          </a:p>
          <a:p>
            <a:pPr marR="0">
              <a:spcBef>
                <a:spcPts val="0"/>
              </a:spcBef>
              <a:tabLst>
                <a:tab pos="228600" algn="l"/>
              </a:tabLst>
            </a:pPr>
            <a:r>
              <a:rPr lang="en-US" b="1" dirty="0">
                <a:effectLst/>
              </a:rPr>
              <a:t>Just as God feeds the whole world, so the soul feeds the whole body. </a:t>
            </a:r>
          </a:p>
          <a:p>
            <a:pPr marR="0">
              <a:spcBef>
                <a:spcPts val="0"/>
              </a:spcBef>
              <a:tabLst>
                <a:tab pos="228600" algn="l"/>
              </a:tabLst>
            </a:pPr>
            <a:r>
              <a:rPr lang="en-US" b="1" dirty="0">
                <a:effectLst/>
              </a:rPr>
              <a:t>Just as God is pure, so the soul is pure.... </a:t>
            </a:r>
          </a:p>
          <a:p>
            <a:pPr marR="0" algn="r">
              <a:spcBef>
                <a:spcPts val="0"/>
              </a:spcBef>
              <a:tabLst>
                <a:tab pos="228600" algn="l"/>
              </a:tabLst>
            </a:pPr>
            <a:r>
              <a:rPr lang="en-US" sz="1600" b="1" dirty="0">
                <a:effectLst/>
              </a:rPr>
              <a:t>Judaism, </a:t>
            </a:r>
            <a:r>
              <a:rPr lang="en-US" sz="1600" b="1" i="1" dirty="0">
                <a:effectLst/>
              </a:rPr>
              <a:t>Talmud, Berakot</a:t>
            </a:r>
            <a:r>
              <a:rPr lang="en-US" sz="1600" b="1" dirty="0">
                <a:effectLst/>
              </a:rPr>
              <a:t> 10a</a:t>
            </a:r>
            <a:endParaRPr lang="en-US" sz="1600" dirty="0">
              <a:effectLst/>
            </a:endParaRPr>
          </a:p>
        </p:txBody>
      </p:sp>
      <p:pic>
        <p:nvPicPr>
          <p:cNvPr id="12" name="Picture 11" descr="A picture containing outdoor object, star&#10;&#10;Description automatically generated">
            <a:extLst>
              <a:ext uri="{FF2B5EF4-FFF2-40B4-BE49-F238E27FC236}">
                <a16:creationId xmlns:a16="http://schemas.microsoft.com/office/drawing/2014/main" id="{46D45C66-1714-1E6F-C2FD-4E51CC0517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58684" cy="4950372"/>
          </a:xfrm>
          <a:prstGeom prst="rect">
            <a:avLst/>
          </a:prstGeom>
        </p:spPr>
      </p:pic>
    </p:spTree>
    <p:extLst>
      <p:ext uri="{BB962C8B-B14F-4D97-AF65-F5344CB8AC3E}">
        <p14:creationId xmlns:p14="http://schemas.microsoft.com/office/powerpoint/2010/main" val="247692800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erson standing in front of a run down house&#10;&#10;Description automatically generated with low confidence">
            <a:extLst>
              <a:ext uri="{FF2B5EF4-FFF2-40B4-BE49-F238E27FC236}">
                <a16:creationId xmlns:a16="http://schemas.microsoft.com/office/drawing/2014/main" id="{E68C3F83-8743-5FD9-0189-05D0A093A69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475" r="17011" b="-1"/>
          <a:stretch/>
        </p:blipFill>
        <p:spPr>
          <a:xfrm>
            <a:off x="1" y="10"/>
            <a:ext cx="6936390" cy="6857990"/>
          </a:xfrm>
          <a:prstGeom prst="rect">
            <a:avLst/>
          </a:prstGeom>
        </p:spPr>
      </p:pic>
      <p:sp>
        <p:nvSpPr>
          <p:cNvPr id="3" name="TextBox 2">
            <a:extLst>
              <a:ext uri="{FF2B5EF4-FFF2-40B4-BE49-F238E27FC236}">
                <a16:creationId xmlns:a16="http://schemas.microsoft.com/office/drawing/2014/main" id="{7D37C85F-12C6-460C-872F-10292DDD4747}"/>
              </a:ext>
            </a:extLst>
          </p:cNvPr>
          <p:cNvSpPr txBox="1"/>
          <p:nvPr/>
        </p:nvSpPr>
        <p:spPr>
          <a:xfrm>
            <a:off x="7426507" y="384683"/>
            <a:ext cx="4355590" cy="6145513"/>
          </a:xfrm>
          <a:prstGeom prst="rect">
            <a:avLst/>
          </a:prstGeom>
        </p:spPr>
        <p:txBody>
          <a:bodyPr vert="horz" lIns="91440" tIns="45720" rIns="91440" bIns="45720" rtlCol="0">
            <a:noAutofit/>
          </a:bodyPr>
          <a:lstStyle/>
          <a:p>
            <a:r>
              <a:rPr lang="en-US" sz="1900" b="1" dirty="0"/>
              <a:t>   Every being has the Buddha Nature. This is the self. Such a self is, since the very beginning, under cover of innumerable illusions. That is why a man cannot see it. </a:t>
            </a:r>
          </a:p>
          <a:p>
            <a:r>
              <a:rPr lang="en-US" sz="1900" b="1" dirty="0"/>
              <a:t>   O good man! There was a poor woman who had gold hidden somewhere in her house, but no one knew where it was. But there was a stranger who, by expediency, speaks to the poor woman, “I shall employ you to weed the lawn.” The woman answered, “I cannot do it now, but if you show my son where the gold is hidden, I will work for you.” The man says, “I know the way; I will show it to your son.” The woman replies, “No one in my house, big or small, knows where the gold is hidden. How can you know?” </a:t>
            </a:r>
          </a:p>
          <a:p>
            <a:pPr algn="r"/>
            <a:r>
              <a:rPr lang="en-US" sz="1600" b="1" dirty="0"/>
              <a:t>Buddhism, </a:t>
            </a:r>
            <a:r>
              <a:rPr lang="en-US" sz="1600" b="1" i="1" dirty="0"/>
              <a:t>Mahaparinirvana Sutra</a:t>
            </a:r>
          </a:p>
          <a:p>
            <a:pPr algn="r"/>
            <a:r>
              <a:rPr lang="en-US" sz="1600" b="1" dirty="0"/>
              <a:t>214: Parable of the Hidden Treasure</a:t>
            </a:r>
          </a:p>
        </p:txBody>
      </p:sp>
    </p:spTree>
    <p:extLst>
      <p:ext uri="{BB962C8B-B14F-4D97-AF65-F5344CB8AC3E}">
        <p14:creationId xmlns:p14="http://schemas.microsoft.com/office/powerpoint/2010/main" val="33281539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EB208C6-3FB1-4836-B594-109B9C7E5BFC}"/>
              </a:ext>
            </a:extLst>
          </p:cNvPr>
          <p:cNvSpPr txBox="1"/>
          <p:nvPr/>
        </p:nvSpPr>
        <p:spPr>
          <a:xfrm>
            <a:off x="979707" y="707136"/>
            <a:ext cx="5020656" cy="5633278"/>
          </a:xfrm>
          <a:prstGeom prst="rect">
            <a:avLst/>
          </a:prstGeom>
        </p:spPr>
        <p:txBody>
          <a:bodyPr vert="horz" lIns="91440" tIns="45720" rIns="91440" bIns="45720" rtlCol="0">
            <a:normAutofit/>
          </a:bodyPr>
          <a:lstStyle/>
          <a:p>
            <a:r>
              <a:rPr lang="en-US" sz="2000" b="1" dirty="0">
                <a:latin typeface="Arial" panose="020B0604020202020204" pitchFamily="34" charset="0"/>
                <a:cs typeface="Arial" panose="020B0604020202020204" pitchFamily="34" charset="0"/>
              </a:rPr>
              <a:t>   The man then digs out the hidden gold and shows it to the woman. She is glad, and begins to respect him. </a:t>
            </a:r>
          </a:p>
          <a:p>
            <a:r>
              <a:rPr lang="en-US" sz="2000" b="1" dirty="0">
                <a:latin typeface="Arial" panose="020B0604020202020204" pitchFamily="34" charset="0"/>
                <a:cs typeface="Arial" panose="020B0604020202020204" pitchFamily="34" charset="0"/>
              </a:rPr>
              <a:t>   O good man! The same is the case with a man’s Buddha Nature. No one can see it. It is like the gold which the poor woman possessed and yet</a:t>
            </a:r>
          </a:p>
          <a:p>
            <a:r>
              <a:rPr lang="en-US" sz="2000" b="1" dirty="0">
                <a:latin typeface="Arial" panose="020B0604020202020204" pitchFamily="34" charset="0"/>
                <a:cs typeface="Arial" panose="020B0604020202020204" pitchFamily="34" charset="0"/>
              </a:rPr>
              <a:t>could not locate. I now let people see the Buddha Nature which they possess, but which was hidden by illusions. </a:t>
            </a:r>
          </a:p>
          <a:p>
            <a:r>
              <a:rPr lang="en-US" sz="2000" b="1" dirty="0">
                <a:latin typeface="Arial" panose="020B0604020202020204" pitchFamily="34" charset="0"/>
                <a:cs typeface="Arial" panose="020B0604020202020204" pitchFamily="34" charset="0"/>
              </a:rPr>
              <a:t>   The Tathagata shows all beings the storehouse of enlightenment, which is the cask of true gold--their Buddha Nature.</a:t>
            </a:r>
          </a:p>
          <a:p>
            <a:pPr algn="r"/>
            <a:r>
              <a:rPr lang="en-US" sz="1700" b="1" dirty="0">
                <a:latin typeface="Arial" panose="020B0604020202020204" pitchFamily="34" charset="0"/>
                <a:cs typeface="Arial" panose="020B0604020202020204" pitchFamily="34" charset="0"/>
              </a:rPr>
              <a:t>Buddhism, </a:t>
            </a:r>
            <a:r>
              <a:rPr lang="en-US" sz="1700" b="1" i="1" dirty="0">
                <a:latin typeface="Arial" panose="020B0604020202020204" pitchFamily="34" charset="0"/>
                <a:cs typeface="Arial" panose="020B0604020202020204" pitchFamily="34" charset="0"/>
              </a:rPr>
              <a:t>Mahaparinirvana Sutra</a:t>
            </a:r>
          </a:p>
          <a:p>
            <a:pPr algn="r"/>
            <a:r>
              <a:rPr lang="en-US" sz="1700" b="1" dirty="0">
                <a:latin typeface="Arial" panose="020B0604020202020204" pitchFamily="34" charset="0"/>
                <a:cs typeface="Arial" panose="020B0604020202020204" pitchFamily="34" charset="0"/>
              </a:rPr>
              <a:t>214-15: Parable of the Hidden Treasure</a:t>
            </a:r>
          </a:p>
        </p:txBody>
      </p:sp>
      <p:pic>
        <p:nvPicPr>
          <p:cNvPr id="5" name="Picture 4" descr="A close-up of a planet&#10;&#10;Description automatically generated with low confidence">
            <a:extLst>
              <a:ext uri="{FF2B5EF4-FFF2-40B4-BE49-F238E27FC236}">
                <a16:creationId xmlns:a16="http://schemas.microsoft.com/office/drawing/2014/main" id="{F2A4C2BB-5EF6-FEC0-B4DC-15BA9FA187B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80071" y="707136"/>
            <a:ext cx="5208880" cy="5294271"/>
          </a:xfrm>
          <a:prstGeom prst="rect">
            <a:avLst/>
          </a:prstGeom>
        </p:spPr>
      </p:pic>
    </p:spTree>
    <p:extLst>
      <p:ext uri="{BB962C8B-B14F-4D97-AF65-F5344CB8AC3E}">
        <p14:creationId xmlns:p14="http://schemas.microsoft.com/office/powerpoint/2010/main" val="117370532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D21EA9-AB12-4891-A05B-DBC3F82B11EB}"/>
              </a:ext>
            </a:extLst>
          </p:cNvPr>
          <p:cNvSpPr txBox="1"/>
          <p:nvPr/>
        </p:nvSpPr>
        <p:spPr>
          <a:xfrm>
            <a:off x="7893169" y="1896957"/>
            <a:ext cx="3503475" cy="3064086"/>
          </a:xfrm>
          <a:prstGeom prst="rect">
            <a:avLst/>
          </a:prstGeom>
        </p:spPr>
        <p:txBody>
          <a:bodyPr vert="horz" lIns="91440" tIns="45720" rIns="91440" bIns="45720" rtlCol="0" anchor="b">
            <a:normAutofit/>
          </a:bodyPr>
          <a:lstStyle/>
          <a:p>
            <a:pPr marR="0">
              <a:lnSpc>
                <a:spcPct val="90000"/>
              </a:lnSpc>
              <a:spcBef>
                <a:spcPct val="0"/>
              </a:spcBef>
              <a:spcAft>
                <a:spcPts val="800"/>
              </a:spcAft>
            </a:pPr>
            <a:r>
              <a:rPr lang="en-US" sz="3800" b="1" dirty="0">
                <a:effectLst/>
                <a:latin typeface="+mj-lt"/>
                <a:ea typeface="+mj-ea"/>
                <a:cs typeface="+mj-cs"/>
              </a:rPr>
              <a:t>This do I ask, O Lord, reveal unto me the truth!</a:t>
            </a:r>
          </a:p>
          <a:p>
            <a:pPr marR="0" algn="r">
              <a:lnSpc>
                <a:spcPct val="90000"/>
              </a:lnSpc>
              <a:spcBef>
                <a:spcPct val="0"/>
              </a:spcBef>
              <a:spcAft>
                <a:spcPts val="0"/>
              </a:spcAft>
            </a:pPr>
            <a:r>
              <a:rPr lang="en-US" sz="2800" b="1" dirty="0">
                <a:effectLst/>
                <a:latin typeface="+mj-lt"/>
                <a:ea typeface="+mj-ea"/>
                <a:cs typeface="+mj-cs"/>
              </a:rPr>
              <a:t>Zoroastrianism, </a:t>
            </a:r>
          </a:p>
          <a:p>
            <a:pPr marR="0" algn="r">
              <a:lnSpc>
                <a:spcPct val="90000"/>
              </a:lnSpc>
              <a:spcBef>
                <a:spcPct val="0"/>
              </a:spcBef>
              <a:spcAft>
                <a:spcPts val="0"/>
              </a:spcAft>
            </a:pPr>
            <a:r>
              <a:rPr lang="en-US" sz="2800" b="1" i="1" dirty="0">
                <a:effectLst/>
                <a:latin typeface="+mj-lt"/>
                <a:ea typeface="+mj-ea"/>
                <a:cs typeface="+mj-cs"/>
              </a:rPr>
              <a:t>Zvesta, </a:t>
            </a:r>
          </a:p>
          <a:p>
            <a:pPr marR="0" algn="r">
              <a:lnSpc>
                <a:spcPct val="90000"/>
              </a:lnSpc>
              <a:spcBef>
                <a:spcPct val="0"/>
              </a:spcBef>
              <a:spcAft>
                <a:spcPts val="0"/>
              </a:spcAft>
            </a:pPr>
            <a:r>
              <a:rPr lang="en-US" sz="2800" b="1" i="1" dirty="0">
                <a:effectLst/>
                <a:latin typeface="+mj-lt"/>
                <a:ea typeface="+mj-ea"/>
                <a:cs typeface="+mj-cs"/>
              </a:rPr>
              <a:t>Yasna</a:t>
            </a:r>
            <a:r>
              <a:rPr lang="en-US" sz="2800" b="1" dirty="0">
                <a:effectLst/>
                <a:latin typeface="+mj-lt"/>
                <a:ea typeface="+mj-ea"/>
                <a:cs typeface="+mj-cs"/>
              </a:rPr>
              <a:t> 44: 3</a:t>
            </a:r>
          </a:p>
        </p:txBody>
      </p:sp>
      <p:sp>
        <p:nvSpPr>
          <p:cNvPr id="16" name="Freeform: Shape 15">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ground, outdoor, dirt, sandy&#10;&#10;Description automatically generated">
            <a:extLst>
              <a:ext uri="{FF2B5EF4-FFF2-40B4-BE49-F238E27FC236}">
                <a16:creationId xmlns:a16="http://schemas.microsoft.com/office/drawing/2014/main" id="{91FB36BF-2317-3651-8DA9-605724BA311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230" r="490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4796340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6BAF029-A1FA-4600-83A6-AC8524E4D90F}"/>
              </a:ext>
            </a:extLst>
          </p:cNvPr>
          <p:cNvSpPr txBox="1"/>
          <p:nvPr/>
        </p:nvSpPr>
        <p:spPr>
          <a:xfrm>
            <a:off x="640080" y="2872899"/>
            <a:ext cx="4243589" cy="3320668"/>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800" b="1" dirty="0">
                <a:effectLst/>
                <a:latin typeface="Arial" panose="020B0604020202020204" pitchFamily="34" charset="0"/>
                <a:cs typeface="Arial" panose="020B0604020202020204" pitchFamily="34" charset="0"/>
              </a:rPr>
              <a:t>By faith we understand that the world was created by the word of God, so that what is seen was made out of things which do not appear.</a:t>
            </a:r>
          </a:p>
          <a:p>
            <a:pPr marR="0" algn="r">
              <a:lnSpc>
                <a:spcPct val="90000"/>
              </a:lnSpc>
              <a:spcBef>
                <a:spcPts val="0"/>
              </a:spcBef>
              <a:spcAft>
                <a:spcPts val="0"/>
              </a:spcAft>
            </a:pPr>
            <a:r>
              <a:rPr lang="en-US" sz="2200" b="1" dirty="0">
                <a:effectLst/>
                <a:latin typeface="Arial" panose="020B0604020202020204" pitchFamily="34" charset="0"/>
                <a:cs typeface="Arial" panose="020B0604020202020204" pitchFamily="34" charset="0"/>
              </a:rPr>
              <a:t>Christianity, </a:t>
            </a:r>
            <a:r>
              <a:rPr lang="en-US" sz="2200" b="1" i="1" dirty="0">
                <a:effectLst/>
                <a:latin typeface="Arial" panose="020B0604020202020204" pitchFamily="34" charset="0"/>
                <a:cs typeface="Arial" panose="020B0604020202020204" pitchFamily="34" charset="0"/>
              </a:rPr>
              <a:t>Hebrews </a:t>
            </a:r>
            <a:r>
              <a:rPr lang="en-US" sz="2200" b="1" dirty="0">
                <a:effectLst/>
                <a:latin typeface="Arial" panose="020B0604020202020204" pitchFamily="34" charset="0"/>
                <a:cs typeface="Arial" panose="020B0604020202020204" pitchFamily="34" charset="0"/>
              </a:rPr>
              <a:t>11: 3</a:t>
            </a:r>
            <a:r>
              <a:rPr lang="en-US" sz="2200" dirty="0">
                <a:effectLst/>
              </a:rPr>
              <a:t> </a:t>
            </a:r>
          </a:p>
        </p:txBody>
      </p:sp>
      <p:pic>
        <p:nvPicPr>
          <p:cNvPr id="4" name="Picture 3" descr="A body of water with mountains in the background&#10;&#10;Description automatically generated">
            <a:extLst>
              <a:ext uri="{FF2B5EF4-FFF2-40B4-BE49-F238E27FC236}">
                <a16:creationId xmlns:a16="http://schemas.microsoft.com/office/drawing/2014/main" id="{86DCD825-580C-4068-A8E2-0ACAC755698E}"/>
              </a:ext>
            </a:extLst>
          </p:cNvPr>
          <p:cNvPicPr>
            <a:picLocks noChangeAspect="1"/>
          </p:cNvPicPr>
          <p:nvPr/>
        </p:nvPicPr>
        <p:blipFill rotWithShape="1">
          <a:blip r:embed="rId2">
            <a:extLst>
              <a:ext uri="{28A0092B-C50C-407E-A947-70E740481C1C}">
                <a14:useLocalDpi xmlns:a14="http://schemas.microsoft.com/office/drawing/2010/main" val="0"/>
              </a:ext>
            </a:extLst>
          </a:blip>
          <a:srcRect l="22211" r="1184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5950800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a painting&#10;&#10;Description automatically generated with low confidence">
            <a:extLst>
              <a:ext uri="{FF2B5EF4-FFF2-40B4-BE49-F238E27FC236}">
                <a16:creationId xmlns:a16="http://schemas.microsoft.com/office/drawing/2014/main" id="{45C67973-70DB-4494-B82A-E34192FE8C4B}"/>
              </a:ext>
            </a:extLst>
          </p:cNvPr>
          <p:cNvPicPr>
            <a:picLocks noChangeAspect="1"/>
          </p:cNvPicPr>
          <p:nvPr/>
        </p:nvPicPr>
        <p:blipFill rotWithShape="1">
          <a:blip r:embed="rId2">
            <a:extLst>
              <a:ext uri="{28A0092B-C50C-407E-A947-70E740481C1C}">
                <a14:useLocalDpi xmlns:a14="http://schemas.microsoft.com/office/drawing/2010/main" val="0"/>
              </a:ext>
            </a:extLst>
          </a:blip>
          <a:srcRect l="7853" r="16669"/>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B1B94102-9200-4D43-86A6-885C44256D5A}"/>
              </a:ext>
            </a:extLst>
          </p:cNvPr>
          <p:cNvSpPr txBox="1"/>
          <p:nvPr/>
        </p:nvSpPr>
        <p:spPr>
          <a:xfrm>
            <a:off x="7010589" y="1682474"/>
            <a:ext cx="4770762" cy="3908586"/>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400" b="1">
                <a:effectLst/>
                <a:latin typeface="Arial" panose="020B0604020202020204" pitchFamily="34" charset="0"/>
                <a:cs typeface="Arial" panose="020B0604020202020204" pitchFamily="34" charset="0"/>
              </a:rPr>
              <a:t>The God who made the world and all things in it, since He is Lord of heaven and earth, does not dwell in temples made with hands; nor is He served by human hands, as though He needed anything, since He Himself gives to all people life and breath and all things…</a:t>
            </a:r>
          </a:p>
          <a:p>
            <a:pPr marR="0" algn="r">
              <a:lnSpc>
                <a:spcPct val="90000"/>
              </a:lnSpc>
              <a:spcBef>
                <a:spcPts val="0"/>
              </a:spcBef>
              <a:spcAft>
                <a:spcPts val="0"/>
              </a:spcAft>
            </a:pPr>
            <a:r>
              <a:rPr lang="en-US" sz="2000" b="1">
                <a:effectLst/>
                <a:latin typeface="Arial" panose="020B0604020202020204" pitchFamily="34" charset="0"/>
                <a:cs typeface="Arial" panose="020B0604020202020204" pitchFamily="34" charset="0"/>
              </a:rPr>
              <a:t>Christianity, </a:t>
            </a:r>
            <a:r>
              <a:rPr lang="en-US" sz="2000" b="1" i="1">
                <a:effectLst/>
                <a:latin typeface="Arial" panose="020B0604020202020204" pitchFamily="34" charset="0"/>
                <a:cs typeface="Arial" panose="020B0604020202020204" pitchFamily="34" charset="0"/>
              </a:rPr>
              <a:t>Acts </a:t>
            </a:r>
            <a:r>
              <a:rPr lang="en-US" sz="2000" b="1">
                <a:effectLst/>
                <a:latin typeface="Arial" panose="020B0604020202020204" pitchFamily="34" charset="0"/>
                <a:cs typeface="Arial" panose="020B0604020202020204" pitchFamily="34" charset="0"/>
              </a:rPr>
              <a:t>17: 24-25</a:t>
            </a:r>
          </a:p>
        </p:txBody>
      </p:sp>
    </p:spTree>
    <p:extLst>
      <p:ext uri="{BB962C8B-B14F-4D97-AF65-F5344CB8AC3E}">
        <p14:creationId xmlns:p14="http://schemas.microsoft.com/office/powerpoint/2010/main" val="21943247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Orange colored lantern">
            <a:extLst>
              <a:ext uri="{FF2B5EF4-FFF2-40B4-BE49-F238E27FC236}">
                <a16:creationId xmlns:a16="http://schemas.microsoft.com/office/drawing/2014/main" id="{DC756A65-FC57-FB8F-4F60-D35935451FB8}"/>
              </a:ext>
            </a:extLst>
          </p:cNvPr>
          <p:cNvPicPr>
            <a:picLocks noChangeAspect="1"/>
          </p:cNvPicPr>
          <p:nvPr/>
        </p:nvPicPr>
        <p:blipFill rotWithShape="1">
          <a:blip r:embed="rId2">
            <a:extLst>
              <a:ext uri="{28A0092B-C50C-407E-A947-70E740481C1C}">
                <a14:useLocalDpi xmlns:a14="http://schemas.microsoft.com/office/drawing/2010/main" val="0"/>
              </a:ext>
            </a:extLst>
          </a:blip>
          <a:srcRect l="32487" r="-1" b="-1"/>
          <a:stretch/>
        </p:blipFill>
        <p:spPr>
          <a:xfrm>
            <a:off x="5307725" y="10"/>
            <a:ext cx="6936390" cy="6857990"/>
          </a:xfrm>
          <a:prstGeom prst="rect">
            <a:avLst/>
          </a:prstGeom>
        </p:spPr>
      </p:pic>
      <p:sp>
        <p:nvSpPr>
          <p:cNvPr id="3" name="TextBox 2">
            <a:extLst>
              <a:ext uri="{FF2B5EF4-FFF2-40B4-BE49-F238E27FC236}">
                <a16:creationId xmlns:a16="http://schemas.microsoft.com/office/drawing/2014/main" id="{6FB277CA-5A75-4179-93EA-DCEDB1993E12}"/>
              </a:ext>
            </a:extLst>
          </p:cNvPr>
          <p:cNvSpPr txBox="1"/>
          <p:nvPr/>
        </p:nvSpPr>
        <p:spPr>
          <a:xfrm>
            <a:off x="592101" y="572481"/>
            <a:ext cx="4123522" cy="5585193"/>
          </a:xfrm>
          <a:prstGeom prst="rect">
            <a:avLst/>
          </a:prstGeom>
        </p:spPr>
        <p:txBody>
          <a:bodyPr vert="horz" lIns="91440" tIns="45720" rIns="91440" bIns="45720" rtlCol="0">
            <a:noAutofit/>
          </a:bodyPr>
          <a:lstStyle/>
          <a:p>
            <a:pPr marR="0">
              <a:spcBef>
                <a:spcPts val="0"/>
              </a:spcBef>
            </a:pPr>
            <a:r>
              <a:rPr lang="en-US" sz="2200" b="1" dirty="0">
                <a:effectLst/>
              </a:rPr>
              <a:t>   </a:t>
            </a:r>
            <a:r>
              <a:rPr lang="en-US" sz="2100" b="1" dirty="0">
                <a:effectLst/>
              </a:rPr>
              <a:t>God is the Light of the heavens and the earth,</a:t>
            </a:r>
          </a:p>
          <a:p>
            <a:pPr marR="0">
              <a:spcBef>
                <a:spcPts val="0"/>
              </a:spcBef>
            </a:pPr>
            <a:r>
              <a:rPr lang="en-US" sz="2100" b="1" dirty="0">
                <a:effectLst/>
              </a:rPr>
              <a:t>   The parable of His Light is as if there were a Niche, and within it a Lamp; the Lamp enclosed in Glass:</a:t>
            </a:r>
          </a:p>
          <a:p>
            <a:pPr marR="0">
              <a:spcBef>
                <a:spcPts val="0"/>
              </a:spcBef>
            </a:pPr>
            <a:r>
              <a:rPr lang="en-US" sz="2100" b="1" dirty="0">
                <a:effectLst/>
              </a:rPr>
              <a:t>   The Glass as it were a brilliant star:</a:t>
            </a:r>
          </a:p>
          <a:p>
            <a:pPr marR="0">
              <a:spcBef>
                <a:spcPts val="0"/>
              </a:spcBef>
            </a:pPr>
            <a:r>
              <a:rPr lang="en-US" sz="2100" b="1" dirty="0">
                <a:effectLst/>
              </a:rPr>
              <a:t>   Lit from a blessed Tree, an olive neither of the East nor of the West, whose oil is well-nigh luminous, though fire scarce touched it.</a:t>
            </a:r>
          </a:p>
          <a:p>
            <a:pPr marR="0">
              <a:spcBef>
                <a:spcPts val="0"/>
              </a:spcBef>
            </a:pPr>
            <a:r>
              <a:rPr lang="en-US" sz="2100" b="1" dirty="0">
                <a:effectLst/>
              </a:rPr>
              <a:t>   Light upon Light! God guides whom he will to his Light;</a:t>
            </a:r>
          </a:p>
          <a:p>
            <a:pPr marR="0">
              <a:spcBef>
                <a:spcPts val="0"/>
              </a:spcBef>
            </a:pPr>
            <a:r>
              <a:rPr lang="en-US" sz="2100" b="1" dirty="0">
                <a:effectLst/>
              </a:rPr>
              <a:t>   God sets forth parables for men, and God knows all things.</a:t>
            </a:r>
          </a:p>
          <a:p>
            <a:pPr marR="0" algn="r">
              <a:spcBef>
                <a:spcPts val="0"/>
              </a:spcBef>
            </a:pPr>
            <a:r>
              <a:rPr lang="en-US" sz="1700" b="1" dirty="0">
                <a:effectLst/>
              </a:rPr>
              <a:t>Islam, </a:t>
            </a:r>
          </a:p>
          <a:p>
            <a:pPr marR="0" algn="r">
              <a:spcBef>
                <a:spcPts val="0"/>
              </a:spcBef>
            </a:pPr>
            <a:r>
              <a:rPr lang="en-US" sz="1700" b="1" i="1" dirty="0">
                <a:effectLst/>
              </a:rPr>
              <a:t>Qur’án</a:t>
            </a:r>
            <a:r>
              <a:rPr lang="en-US" sz="1700" b="1" dirty="0">
                <a:effectLst/>
              </a:rPr>
              <a:t> 2: 35 </a:t>
            </a:r>
          </a:p>
        </p:txBody>
      </p:sp>
    </p:spTree>
    <p:extLst>
      <p:ext uri="{BB962C8B-B14F-4D97-AF65-F5344CB8AC3E}">
        <p14:creationId xmlns:p14="http://schemas.microsoft.com/office/powerpoint/2010/main" val="108507720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2E4310-81A3-4BCA-99BC-F18C4D012561}"/>
              </a:ext>
            </a:extLst>
          </p:cNvPr>
          <p:cNvSpPr txBox="1"/>
          <p:nvPr/>
        </p:nvSpPr>
        <p:spPr>
          <a:xfrm>
            <a:off x="7875916" y="2131946"/>
            <a:ext cx="3434463" cy="2594107"/>
          </a:xfrm>
          <a:prstGeom prst="rect">
            <a:avLst/>
          </a:prstGeom>
        </p:spPr>
        <p:txBody>
          <a:bodyPr vert="horz" lIns="91440" tIns="45720" rIns="91440" bIns="45720" rtlCol="0" anchor="b">
            <a:normAutofit/>
          </a:bodyPr>
          <a:lstStyle/>
          <a:p>
            <a:pPr marL="0" marR="0">
              <a:lnSpc>
                <a:spcPct val="90000"/>
              </a:lnSpc>
              <a:spcBef>
                <a:spcPct val="0"/>
              </a:spcBef>
              <a:spcAft>
                <a:spcPts val="800"/>
              </a:spcAft>
            </a:pPr>
            <a:r>
              <a:rPr lang="en-US" sz="3800" b="1" dirty="0">
                <a:effectLst/>
                <a:latin typeface="+mj-lt"/>
                <a:ea typeface="+mj-ea"/>
                <a:cs typeface="+mj-cs"/>
              </a:rPr>
              <a:t>I have breathed into man of My spirit.</a:t>
            </a:r>
          </a:p>
          <a:p>
            <a:pPr marL="0" marR="0" algn="r">
              <a:lnSpc>
                <a:spcPct val="90000"/>
              </a:lnSpc>
              <a:spcBef>
                <a:spcPct val="0"/>
              </a:spcBef>
              <a:spcAft>
                <a:spcPts val="0"/>
              </a:spcAft>
            </a:pPr>
            <a:r>
              <a:rPr lang="en-US" sz="2800" b="1" dirty="0">
                <a:effectLst/>
                <a:latin typeface="+mj-lt"/>
                <a:ea typeface="+mj-ea"/>
                <a:cs typeface="+mj-cs"/>
              </a:rPr>
              <a:t>Islam, </a:t>
            </a:r>
          </a:p>
          <a:p>
            <a:pPr marL="0" marR="0" algn="r">
              <a:lnSpc>
                <a:spcPct val="90000"/>
              </a:lnSpc>
              <a:spcBef>
                <a:spcPct val="0"/>
              </a:spcBef>
              <a:spcAft>
                <a:spcPts val="0"/>
              </a:spcAft>
            </a:pPr>
            <a:r>
              <a:rPr lang="en-US" sz="2800" b="1" i="1" dirty="0">
                <a:effectLst/>
                <a:latin typeface="+mj-lt"/>
                <a:ea typeface="+mj-ea"/>
                <a:cs typeface="+mj-cs"/>
              </a:rPr>
              <a:t>Qur’án</a:t>
            </a:r>
            <a:r>
              <a:rPr lang="en-US" sz="2800" b="1" dirty="0">
                <a:effectLst/>
                <a:latin typeface="+mj-lt"/>
                <a:ea typeface="+mj-ea"/>
                <a:cs typeface="+mj-cs"/>
              </a:rPr>
              <a:t> 15: 29  </a:t>
            </a:r>
          </a:p>
        </p:txBody>
      </p:sp>
      <p:sp>
        <p:nvSpPr>
          <p:cNvPr id="14" name="Freeform: Shape 13">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blur&#10;&#10;Description automatically generated">
            <a:extLst>
              <a:ext uri="{FF2B5EF4-FFF2-40B4-BE49-F238E27FC236}">
                <a16:creationId xmlns:a16="http://schemas.microsoft.com/office/drawing/2014/main" id="{73DEB4AB-2BFB-DA51-879E-BC30021652E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017" r="1580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6116531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ree, grass, outdoor, mammal&#10;&#10;Description automatically generated">
            <a:extLst>
              <a:ext uri="{FF2B5EF4-FFF2-40B4-BE49-F238E27FC236}">
                <a16:creationId xmlns:a16="http://schemas.microsoft.com/office/drawing/2014/main" id="{3D2631B3-6F70-FCD0-5A55-232C04EEDE0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7864" b="13740"/>
          <a:stretch/>
        </p:blipFill>
        <p:spPr>
          <a:xfrm>
            <a:off x="4555236" y="6"/>
            <a:ext cx="7636763" cy="2762724"/>
          </a:xfrm>
          <a:prstGeom prst="rect">
            <a:avLst/>
          </a:prstGeom>
        </p:spPr>
      </p:pic>
      <p:sp>
        <p:nvSpPr>
          <p:cNvPr id="12" name="Rectangle 11">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A top view of a volcano erupting">
            <a:extLst>
              <a:ext uri="{FF2B5EF4-FFF2-40B4-BE49-F238E27FC236}">
                <a16:creationId xmlns:a16="http://schemas.microsoft.com/office/drawing/2014/main" id="{16A41C64-7180-CCDB-B7AF-769811BAC08B}"/>
              </a:ext>
            </a:extLst>
          </p:cNvPr>
          <p:cNvPicPr>
            <a:picLocks noChangeAspect="1"/>
          </p:cNvPicPr>
          <p:nvPr/>
        </p:nvPicPr>
        <p:blipFill rotWithShape="1">
          <a:blip r:embed="rId4">
            <a:extLst>
              <a:ext uri="{28A0092B-C50C-407E-A947-70E740481C1C}">
                <a14:useLocalDpi xmlns:a14="http://schemas.microsoft.com/office/drawing/2010/main" val="0"/>
              </a:ext>
            </a:extLst>
          </a:blip>
          <a:srcRect l="16566" r="7831" b="-2"/>
          <a:stretch/>
        </p:blipFill>
        <p:spPr>
          <a:xfrm>
            <a:off x="-1" y="2826737"/>
            <a:ext cx="4565779" cy="4031263"/>
          </a:xfrm>
          <a:prstGeom prst="rect">
            <a:avLst/>
          </a:prstGeom>
        </p:spPr>
      </p:pic>
      <p:sp>
        <p:nvSpPr>
          <p:cNvPr id="2" name="TextBox 1">
            <a:extLst>
              <a:ext uri="{FF2B5EF4-FFF2-40B4-BE49-F238E27FC236}">
                <a16:creationId xmlns:a16="http://schemas.microsoft.com/office/drawing/2014/main" id="{0F9CB66E-1AFC-41D4-A610-521076D49201}"/>
              </a:ext>
            </a:extLst>
          </p:cNvPr>
          <p:cNvSpPr txBox="1"/>
          <p:nvPr/>
        </p:nvSpPr>
        <p:spPr>
          <a:xfrm>
            <a:off x="5502401" y="3626939"/>
            <a:ext cx="5742432" cy="2376249"/>
          </a:xfrm>
          <a:prstGeom prst="rect">
            <a:avLst/>
          </a:prstGeom>
        </p:spPr>
        <p:txBody>
          <a:bodyPr vert="horz" lIns="91440" tIns="45720" rIns="91440" bIns="45720" rtlCol="0" anchor="ctr">
            <a:normAutofit lnSpcReduction="10000"/>
          </a:bodyPr>
          <a:lstStyle/>
          <a:p>
            <a:pPr marR="0">
              <a:lnSpc>
                <a:spcPct val="90000"/>
              </a:lnSpc>
              <a:spcBef>
                <a:spcPts val="0"/>
              </a:spcBef>
              <a:spcAft>
                <a:spcPts val="800"/>
              </a:spcAft>
            </a:pPr>
            <a:r>
              <a:rPr lang="en-US" sz="2400" b="1" dirty="0">
                <a:effectLst/>
              </a:rPr>
              <a:t>Fire and paradise both bow down and prostrate themselves before God. That which is worthy of His Essence is to worship Him for His sake, without fear of fire, or hope of paradise. </a:t>
            </a:r>
          </a:p>
          <a:p>
            <a:pPr marR="0" algn="r">
              <a:lnSpc>
                <a:spcPct val="90000"/>
              </a:lnSpc>
              <a:spcBef>
                <a:spcPts val="0"/>
              </a:spcBef>
              <a:spcAft>
                <a:spcPts val="0"/>
              </a:spcAft>
            </a:pPr>
            <a:r>
              <a:rPr lang="en-US" sz="2000" b="1" dirty="0">
                <a:effectLst/>
              </a:rPr>
              <a:t>Bahá’i, The Báb,</a:t>
            </a:r>
            <a:r>
              <a:rPr lang="en-US" sz="2000" b="1" i="1" dirty="0">
                <a:effectLst/>
              </a:rPr>
              <a:t> </a:t>
            </a:r>
            <a:endParaRPr lang="en-US" sz="2000" b="1" dirty="0">
              <a:effectLst/>
            </a:endParaRPr>
          </a:p>
          <a:p>
            <a:pPr marR="0" algn="r">
              <a:lnSpc>
                <a:spcPct val="90000"/>
              </a:lnSpc>
              <a:spcBef>
                <a:spcPts val="0"/>
              </a:spcBef>
              <a:spcAft>
                <a:spcPts val="0"/>
              </a:spcAft>
            </a:pPr>
            <a:r>
              <a:rPr lang="en-US" sz="2000" b="1" i="1" dirty="0">
                <a:effectLst/>
              </a:rPr>
              <a:t>Selections from the Báb</a:t>
            </a:r>
            <a:r>
              <a:rPr lang="en-US" sz="2000" b="1" dirty="0">
                <a:effectLst/>
              </a:rPr>
              <a:t>, p. 78</a:t>
            </a:r>
          </a:p>
          <a:p>
            <a:pPr indent="-228600">
              <a:lnSpc>
                <a:spcPct val="90000"/>
              </a:lnSpc>
              <a:buFont typeface="Arial" panose="020B0604020202020204" pitchFamily="34" charset="0"/>
              <a:buChar char="•"/>
            </a:pPr>
            <a:endParaRPr lang="en-US" sz="2000" dirty="0"/>
          </a:p>
        </p:txBody>
      </p:sp>
      <p:sp>
        <p:nvSpPr>
          <p:cNvPr id="14" name="Rectangle 13">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322126480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06D5B20-A1D1-48F4-A170-B3678DC8C928}"/>
              </a:ext>
            </a:extLst>
          </p:cNvPr>
          <p:cNvSpPr txBox="1"/>
          <p:nvPr/>
        </p:nvSpPr>
        <p:spPr>
          <a:xfrm>
            <a:off x="170959" y="1844042"/>
            <a:ext cx="5564895" cy="3611098"/>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100" b="1" dirty="0">
                <a:effectLst/>
              </a:rPr>
              <a:t>It is from the bounty of God that man is selected for the highest degree; and the differences which exist between men in regard to spiritual progress and heavenly perfections are also due to the choice of the Compassionate One. For faith, which is life eternal, is the sign of bounty, and not the result of justice. The flame of the fire of love, in this world of earth and water, comes through the power of attraction and not by effort and striving.</a:t>
            </a:r>
          </a:p>
          <a:p>
            <a:pPr marR="0" algn="r">
              <a:lnSpc>
                <a:spcPct val="90000"/>
              </a:lnSpc>
              <a:spcBef>
                <a:spcPts val="0"/>
              </a:spcBef>
              <a:spcAft>
                <a:spcPts val="0"/>
              </a:spcAft>
            </a:pPr>
            <a:r>
              <a:rPr lang="en-US" b="1" dirty="0">
                <a:effectLst/>
              </a:rPr>
              <a:t>Bahá’i, ‘Abdu’l-Bahá,</a:t>
            </a:r>
          </a:p>
          <a:p>
            <a:pPr marR="0" algn="r">
              <a:lnSpc>
                <a:spcPct val="90000"/>
              </a:lnSpc>
              <a:spcBef>
                <a:spcPts val="0"/>
              </a:spcBef>
              <a:spcAft>
                <a:spcPts val="0"/>
              </a:spcAft>
            </a:pPr>
            <a:r>
              <a:rPr lang="en-US" b="1" i="1" dirty="0">
                <a:effectLst/>
              </a:rPr>
              <a:t>Some Answered Questions</a:t>
            </a:r>
            <a:r>
              <a:rPr lang="en-US" b="1" dirty="0">
                <a:effectLst/>
              </a:rPr>
              <a:t>, p. 130</a:t>
            </a:r>
          </a:p>
        </p:txBody>
      </p:sp>
      <p:pic>
        <p:nvPicPr>
          <p:cNvPr id="4" name="Picture 3" descr="A group of people posing for a photo&#10;&#10;Description automatically generated">
            <a:extLst>
              <a:ext uri="{FF2B5EF4-FFF2-40B4-BE49-F238E27FC236}">
                <a16:creationId xmlns:a16="http://schemas.microsoft.com/office/drawing/2014/main" id="{9BDE2526-0BAA-739E-94DF-A81610D244C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47" r="-1" b="-1"/>
          <a:stretch/>
        </p:blipFill>
        <p:spPr>
          <a:xfrm>
            <a:off x="5906813" y="1230332"/>
            <a:ext cx="6170299" cy="4224808"/>
          </a:xfrm>
          <a:prstGeom prst="rect">
            <a:avLst/>
          </a:prstGeom>
        </p:spPr>
      </p:pic>
    </p:spTree>
    <p:extLst>
      <p:ext uri="{BB962C8B-B14F-4D97-AF65-F5344CB8AC3E}">
        <p14:creationId xmlns:p14="http://schemas.microsoft.com/office/powerpoint/2010/main" val="6467045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ncient of Days (Ron Kenoly)">
            <a:hlinkClick r:id="" action="ppaction://media"/>
            <a:extLst>
              <a:ext uri="{FF2B5EF4-FFF2-40B4-BE49-F238E27FC236}">
                <a16:creationId xmlns:a16="http://schemas.microsoft.com/office/drawing/2014/main" id="{B18A3CBC-CBE9-48BA-8E25-5602EF7D6516}"/>
              </a:ext>
            </a:extLst>
          </p:cNvPr>
          <p:cNvPicPr>
            <a:picLocks noRot="1" noChangeAspect="1"/>
          </p:cNvPicPr>
          <p:nvPr>
            <a:videoFile r:link="rId1"/>
          </p:nvPr>
        </p:nvPicPr>
        <p:blipFill>
          <a:blip r:embed="rId3"/>
          <a:stretch>
            <a:fillRect/>
          </a:stretch>
        </p:blipFill>
        <p:spPr>
          <a:xfrm>
            <a:off x="2400749" y="407156"/>
            <a:ext cx="7390502" cy="5542876"/>
          </a:xfrm>
          <a:prstGeom prst="rect">
            <a:avLst/>
          </a:prstGeom>
        </p:spPr>
      </p:pic>
      <p:sp>
        <p:nvSpPr>
          <p:cNvPr id="4" name="TextBox 3">
            <a:extLst>
              <a:ext uri="{FF2B5EF4-FFF2-40B4-BE49-F238E27FC236}">
                <a16:creationId xmlns:a16="http://schemas.microsoft.com/office/drawing/2014/main" id="{74F9F522-0352-3980-93E8-47B09946C53A}"/>
              </a:ext>
            </a:extLst>
          </p:cNvPr>
          <p:cNvSpPr txBox="1"/>
          <p:nvPr/>
        </p:nvSpPr>
        <p:spPr>
          <a:xfrm>
            <a:off x="2738540" y="5989179"/>
            <a:ext cx="6912271" cy="461665"/>
          </a:xfrm>
          <a:prstGeom prst="rect">
            <a:avLst/>
          </a:prstGeom>
          <a:noFill/>
        </p:spPr>
        <p:txBody>
          <a:bodyPr wrap="square">
            <a:spAutoFit/>
          </a:bodyPr>
          <a:lstStyle/>
          <a:p>
            <a:r>
              <a:rPr lang="en-US" sz="2400" b="1" dirty="0">
                <a:hlinkClick r:id="rId4"/>
              </a:rPr>
              <a:t>https://www.youtube.com/watch?v=UOe5GpqFJrE</a:t>
            </a:r>
            <a:r>
              <a:rPr lang="en-US" sz="2400" b="1" dirty="0"/>
              <a:t> </a:t>
            </a:r>
          </a:p>
        </p:txBody>
      </p:sp>
    </p:spTree>
    <p:extLst>
      <p:ext uri="{BB962C8B-B14F-4D97-AF65-F5344CB8AC3E}">
        <p14:creationId xmlns:p14="http://schemas.microsoft.com/office/powerpoint/2010/main" val="48881458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FEFD65-33DD-22C7-172E-475D0A12E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429" y="430479"/>
            <a:ext cx="9519139" cy="5354516"/>
          </a:xfrm>
          <a:prstGeom prst="rect">
            <a:avLst/>
          </a:prstGeom>
        </p:spPr>
      </p:pic>
      <p:sp>
        <p:nvSpPr>
          <p:cNvPr id="6" name="TextBox 5">
            <a:extLst>
              <a:ext uri="{FF2B5EF4-FFF2-40B4-BE49-F238E27FC236}">
                <a16:creationId xmlns:a16="http://schemas.microsoft.com/office/drawing/2014/main" id="{304F5AEA-49DF-32F4-2348-2F2A330148B8}"/>
              </a:ext>
            </a:extLst>
          </p:cNvPr>
          <p:cNvSpPr txBox="1"/>
          <p:nvPr/>
        </p:nvSpPr>
        <p:spPr>
          <a:xfrm>
            <a:off x="2640349" y="6077924"/>
            <a:ext cx="6911301" cy="461665"/>
          </a:xfrm>
          <a:prstGeom prst="rect">
            <a:avLst/>
          </a:prstGeom>
          <a:noFill/>
        </p:spPr>
        <p:txBody>
          <a:bodyPr wrap="square">
            <a:spAutoFit/>
          </a:bodyPr>
          <a:lstStyle/>
          <a:p>
            <a:r>
              <a:rPr lang="en-US" sz="2400" b="1" dirty="0">
                <a:hlinkClick r:id="rId3"/>
              </a:rPr>
              <a:t>https://www.youtube.com/watch?v=vyMUW9_4iLw</a:t>
            </a:r>
            <a:r>
              <a:rPr lang="en-US" sz="2400" b="1" dirty="0"/>
              <a:t> </a:t>
            </a:r>
          </a:p>
        </p:txBody>
      </p:sp>
    </p:spTree>
    <p:extLst>
      <p:ext uri="{BB962C8B-B14F-4D97-AF65-F5344CB8AC3E}">
        <p14:creationId xmlns:p14="http://schemas.microsoft.com/office/powerpoint/2010/main" val="250122739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2499</TotalTime>
  <Words>929</Words>
  <Application>Microsoft Office PowerPoint</Application>
  <PresentationFormat>Widescreen</PresentationFormat>
  <Paragraphs>53</Paragraphs>
  <Slides>19</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35</cp:revision>
  <dcterms:created xsi:type="dcterms:W3CDTF">2022-02-23T15:11:13Z</dcterms:created>
  <dcterms:modified xsi:type="dcterms:W3CDTF">2026-02-26T04:42:04Z</dcterms:modified>
</cp:coreProperties>
</file>