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8" r:id="rId4"/>
    <p:sldId id="269" r:id="rId5"/>
    <p:sldId id="270" r:id="rId6"/>
    <p:sldId id="272" r:id="rId7"/>
    <p:sldId id="273" r:id="rId8"/>
    <p:sldId id="271" r:id="rId9"/>
    <p:sldId id="275" r:id="rId10"/>
    <p:sldId id="276" r:id="rId11"/>
    <p:sldId id="277" r:id="rId12"/>
    <p:sldId id="278" r:id="rId13"/>
    <p:sldId id="261" r:id="rId14"/>
    <p:sldId id="265" r:id="rId15"/>
    <p:sldId id="267" r:id="rId16"/>
    <p:sldId id="274" r:id="rId17"/>
    <p:sldId id="25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92" d="100"/>
          <a:sy n="92" d="100"/>
        </p:scale>
        <p:origin x="377" y="4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B1A43-6CD7-906F-DE2C-A4B421ADB5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5D00EB-076B-F570-1441-B44EC20A27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E23263-D011-381E-7AFB-44DDD5DD7FE8}"/>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5" name="Footer Placeholder 4">
            <a:extLst>
              <a:ext uri="{FF2B5EF4-FFF2-40B4-BE49-F238E27FC236}">
                <a16:creationId xmlns:a16="http://schemas.microsoft.com/office/drawing/2014/main" id="{6D87BB61-DB6E-59EB-810E-D87F74231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8453E1-644F-62F0-EF81-D3DF6A18CE52}"/>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495641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4AAF-1EC0-770A-C673-793F291EF6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17ECC5-3C0B-5B6B-9C75-5CEDFB7687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4B998-002E-E35E-4411-37264DCA5838}"/>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5" name="Footer Placeholder 4">
            <a:extLst>
              <a:ext uri="{FF2B5EF4-FFF2-40B4-BE49-F238E27FC236}">
                <a16:creationId xmlns:a16="http://schemas.microsoft.com/office/drawing/2014/main" id="{1D59B17A-9761-82EC-26A4-935B09A6D9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22468C-AA22-CC9E-7113-F301EF3F0812}"/>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3883615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64793-7775-B984-4D2A-860726ABB0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B242A2-DD73-BAB8-1DDE-A897D12053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39AD5E-8ACF-FA8B-923A-F54C6E3ECB1D}"/>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5" name="Footer Placeholder 4">
            <a:extLst>
              <a:ext uri="{FF2B5EF4-FFF2-40B4-BE49-F238E27FC236}">
                <a16:creationId xmlns:a16="http://schemas.microsoft.com/office/drawing/2014/main" id="{FAD3B814-E6E3-6DA7-5316-1A7771FCAF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CE7352-6222-420F-8BC9-D31B27E73162}"/>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05146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B97B9-5650-5B08-36D1-2CF28A3099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811ADC-BAE2-1CE6-6CC4-97F72EB17C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41C9AA-BAE8-6EC1-2DE1-A91E1DE3EE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838CFB-DE47-5ACB-91BD-3FA0E94B1D6D}"/>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6" name="Footer Placeholder 5">
            <a:extLst>
              <a:ext uri="{FF2B5EF4-FFF2-40B4-BE49-F238E27FC236}">
                <a16:creationId xmlns:a16="http://schemas.microsoft.com/office/drawing/2014/main" id="{22A64059-FD29-C17C-3B1E-1074533FDF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364747-D107-3329-9471-0A18BF25F00F}"/>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3511754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4A2A4-4517-F13D-C23C-4805F14753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523030-8E87-2B49-D4DA-1EEE5B5EEB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93E8F4-EEE4-D01C-CAD5-A76CDA34EA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F290F8-101C-E353-97F5-FBAA73BF48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2D25D5-C956-7809-15A9-27D7DDCD55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824840-C6DC-67EF-3721-FB03BC3E66D2}"/>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8" name="Footer Placeholder 7">
            <a:extLst>
              <a:ext uri="{FF2B5EF4-FFF2-40B4-BE49-F238E27FC236}">
                <a16:creationId xmlns:a16="http://schemas.microsoft.com/office/drawing/2014/main" id="{99DF90C5-F39D-80E2-117F-21CD897D12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2F91F4-57FE-24FD-1D40-5EB0F3C83256}"/>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429425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D82DF-3259-E343-5AE2-458209CEE3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8B203C-947A-918E-1D06-871316E0B43E}"/>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4" name="Footer Placeholder 3">
            <a:extLst>
              <a:ext uri="{FF2B5EF4-FFF2-40B4-BE49-F238E27FC236}">
                <a16:creationId xmlns:a16="http://schemas.microsoft.com/office/drawing/2014/main" id="{812FDAE7-E9DD-753B-3E2C-B3FA14AAF9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595E88-A8B9-E0F1-5DC1-E6ACC33A7D62}"/>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1824924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3773EC-FFFB-714F-4C0B-6E8723D0B444}"/>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3" name="Footer Placeholder 2">
            <a:extLst>
              <a:ext uri="{FF2B5EF4-FFF2-40B4-BE49-F238E27FC236}">
                <a16:creationId xmlns:a16="http://schemas.microsoft.com/office/drawing/2014/main" id="{CB7749C4-6676-C713-2B86-8BA2D46CC9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44B7D9-0660-8C31-90C8-0123E39B6EF4}"/>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854201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06AC-1B11-4F41-9767-E6029650C0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5280BB-B15F-47AF-5355-A164F01205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FFD023-D002-B3CC-DF16-A5CE517C4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7297F9-67D4-0205-1B41-5EA4D31DDF26}"/>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6" name="Footer Placeholder 5">
            <a:extLst>
              <a:ext uri="{FF2B5EF4-FFF2-40B4-BE49-F238E27FC236}">
                <a16:creationId xmlns:a16="http://schemas.microsoft.com/office/drawing/2014/main" id="{FF64BAE4-CE82-7F49-0D67-2F0CBEBEA8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AB3AD3-D66E-8F1F-7BE6-FC469563F35A}"/>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640955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08970-CB64-8B2F-F04A-8E27881BFA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8EE2CA-AF5B-6F9C-42B6-42B63116C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71CF1E-CB4E-288C-7BD6-38098EA9F7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A8EC34-3FCF-9C01-FEC5-9C65163E9123}"/>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6" name="Footer Placeholder 5">
            <a:extLst>
              <a:ext uri="{FF2B5EF4-FFF2-40B4-BE49-F238E27FC236}">
                <a16:creationId xmlns:a16="http://schemas.microsoft.com/office/drawing/2014/main" id="{045E2B89-5C58-23E4-5417-8E8CA9DCF5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A219A-48C8-1018-F371-5F9EE5336323}"/>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2730289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AAD52-EAE2-56D0-9BA7-4896932EB3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D498AA-6628-77C4-EEDF-42AA0F5D44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773993-EA56-D9EC-EF8E-B0A0A4634B90}"/>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5" name="Footer Placeholder 4">
            <a:extLst>
              <a:ext uri="{FF2B5EF4-FFF2-40B4-BE49-F238E27FC236}">
                <a16:creationId xmlns:a16="http://schemas.microsoft.com/office/drawing/2014/main" id="{B88AC907-8EA7-9DCA-1C70-B4B19B99C9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017583-DA93-B8D4-3BF8-FD4705792C56}"/>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424358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DC2DE9-3406-C62C-C278-D20488D798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B47A66-FD78-EFF2-6028-326EF70216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F7649-C330-5F72-EE1C-55A512FD9829}"/>
              </a:ext>
            </a:extLst>
          </p:cNvPr>
          <p:cNvSpPr>
            <a:spLocks noGrp="1"/>
          </p:cNvSpPr>
          <p:nvPr>
            <p:ph type="dt" sz="half" idx="10"/>
          </p:nvPr>
        </p:nvSpPr>
        <p:spPr/>
        <p:txBody>
          <a:bodyPr/>
          <a:lstStyle/>
          <a:p>
            <a:fld id="{8F4C1337-6EFC-4A56-96EA-FD6274DFB279}" type="datetimeFigureOut">
              <a:rPr lang="en-US" smtClean="0"/>
              <a:t>2/12/2026</a:t>
            </a:fld>
            <a:endParaRPr lang="en-US"/>
          </a:p>
        </p:txBody>
      </p:sp>
      <p:sp>
        <p:nvSpPr>
          <p:cNvPr id="5" name="Footer Placeholder 4">
            <a:extLst>
              <a:ext uri="{FF2B5EF4-FFF2-40B4-BE49-F238E27FC236}">
                <a16:creationId xmlns:a16="http://schemas.microsoft.com/office/drawing/2014/main" id="{864DCA77-67DA-3493-1381-40C979EC83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DE5884-7792-5A2D-A4BB-20854F1B9DC9}"/>
              </a:ext>
            </a:extLst>
          </p:cNvPr>
          <p:cNvSpPr>
            <a:spLocks noGrp="1"/>
          </p:cNvSpPr>
          <p:nvPr>
            <p:ph type="sldNum" sz="quarter" idx="12"/>
          </p:nvPr>
        </p:nvSpPr>
        <p:spPr/>
        <p:txBody>
          <a:bodyPr/>
          <a:lstStyle/>
          <a:p>
            <a:fld id="{AB2B55A5-1334-4D0F-BF66-0692BCA37F12}" type="slidenum">
              <a:rPr lang="en-US" smtClean="0"/>
              <a:t>‹#›</a:t>
            </a:fld>
            <a:endParaRPr lang="en-US"/>
          </a:p>
        </p:txBody>
      </p:sp>
    </p:spTree>
    <p:extLst>
      <p:ext uri="{BB962C8B-B14F-4D97-AF65-F5344CB8AC3E}">
        <p14:creationId xmlns:p14="http://schemas.microsoft.com/office/powerpoint/2010/main" val="85877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31264E-BA6F-F32C-B0B9-D5C497EDFE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24391F-749D-3A2A-8302-99A1ECD92D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B206DB-E905-EA45-DB59-B20206993C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4C1337-6EFC-4A56-96EA-FD6274DFB279}" type="datetimeFigureOut">
              <a:rPr lang="en-US" smtClean="0"/>
              <a:t>2/12/2026</a:t>
            </a:fld>
            <a:endParaRPr lang="en-US"/>
          </a:p>
        </p:txBody>
      </p:sp>
      <p:sp>
        <p:nvSpPr>
          <p:cNvPr id="5" name="Footer Placeholder 4">
            <a:extLst>
              <a:ext uri="{FF2B5EF4-FFF2-40B4-BE49-F238E27FC236}">
                <a16:creationId xmlns:a16="http://schemas.microsoft.com/office/drawing/2014/main" id="{B883811A-09B5-F432-8CA9-C062AD4EC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EF009D-026F-BFA7-ABA8-896759B233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B55A5-1334-4D0F-BF66-0692BCA37F12}" type="slidenum">
              <a:rPr lang="en-US" smtClean="0"/>
              <a:t>‹#›</a:t>
            </a:fld>
            <a:endParaRPr lang="en-US"/>
          </a:p>
        </p:txBody>
      </p:sp>
    </p:spTree>
    <p:extLst>
      <p:ext uri="{BB962C8B-B14F-4D97-AF65-F5344CB8AC3E}">
        <p14:creationId xmlns:p14="http://schemas.microsoft.com/office/powerpoint/2010/main" val="3188798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exels.com/photo/close-up-of-multi-colored-flowers-246454/"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Zv-nCJcMoow?feature=oembed" TargetMode="External"/><Relationship Id="rId4" Type="http://schemas.openxmlformats.org/officeDocument/2006/relationships/hyperlink" Target="https://www.youtube.com/watch?v=Zv-nCJcMoow&amp;t=3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pxhere.com/en/photo/70095"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eachforall.coop/are-the-kids-alright-k-12-education-and-covid-19/" TargetMode="External"/><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flickr.com/photos/unwomenasiapacific/8409858911"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mudabbirmaajid/9243762491/" TargetMode="External"/><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kenwhytock/24618853577"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hyperlink" Target="https://www.flickr.com/photos/au_unistphotostream/14077094389/"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biodataofdrvhp.blogspot.com/2016/07/hd-fantasy-pics.html" TargetMode="External"/><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publicdomainpictures.net/view-image.php?image=370244&amp;picture=paii-urmtori" TargetMode="External"/><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publicdomainpictures.net/en/view-image.php?image=293725&amp;picture=hearts-desire" TargetMode="External"/><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ideo" Target="https://www.youtube.com/embed/b1Z4PAZX9Bs?feature=oembed" TargetMode="External"/><Relationship Id="rId4" Type="http://schemas.openxmlformats.org/officeDocument/2006/relationships/hyperlink" Target="https://www.youtube.com/watch?v=b1Z4PAZX9B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JNjJxRzUpWE" TargetMode="External"/><Relationship Id="rId2" Type="http://schemas.openxmlformats.org/officeDocument/2006/relationships/image" Target="../media/image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flowers in a vase&#10;&#10;Description automatically generated">
            <a:extLst>
              <a:ext uri="{FF2B5EF4-FFF2-40B4-BE49-F238E27FC236}">
                <a16:creationId xmlns:a16="http://schemas.microsoft.com/office/drawing/2014/main" id="{77068CD8-DF75-25B8-5C49-0516DD916E08}"/>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0" y="-1"/>
            <a:ext cx="12191980" cy="6857999"/>
          </a:xfrm>
          <a:prstGeom prst="rect">
            <a:avLst/>
          </a:prstGeom>
        </p:spPr>
      </p:pic>
      <p:sp>
        <p:nvSpPr>
          <p:cNvPr id="2" name="Title 1">
            <a:extLst>
              <a:ext uri="{FF2B5EF4-FFF2-40B4-BE49-F238E27FC236}">
                <a16:creationId xmlns:a16="http://schemas.microsoft.com/office/drawing/2014/main" id="{9E5DC9EF-61A4-2BF0-32D2-B13AD1A3A66D}"/>
              </a:ext>
            </a:extLst>
          </p:cNvPr>
          <p:cNvSpPr>
            <a:spLocks noGrp="1"/>
          </p:cNvSpPr>
          <p:nvPr>
            <p:ph type="ctrTitle"/>
          </p:nvPr>
        </p:nvSpPr>
        <p:spPr>
          <a:xfrm>
            <a:off x="3446196" y="1238864"/>
            <a:ext cx="5299587" cy="2662082"/>
          </a:xfrm>
        </p:spPr>
        <p:txBody>
          <a:bodyPr>
            <a:noAutofit/>
          </a:bodyPr>
          <a:lstStyle/>
          <a:p>
            <a:r>
              <a:rPr lang="en-US" sz="8400" dirty="0">
                <a:solidFill>
                  <a:srgbClr val="FFFFFF"/>
                </a:solidFill>
                <a:latin typeface="Arial" panose="020B0604020202020204" pitchFamily="34" charset="0"/>
                <a:cs typeface="Arial" panose="020B0604020202020204" pitchFamily="34" charset="0"/>
              </a:rPr>
              <a:t>Physical/ Material Death</a:t>
            </a:r>
          </a:p>
        </p:txBody>
      </p:sp>
      <p:sp>
        <p:nvSpPr>
          <p:cNvPr id="3" name="Subtitle 2">
            <a:extLst>
              <a:ext uri="{FF2B5EF4-FFF2-40B4-BE49-F238E27FC236}">
                <a16:creationId xmlns:a16="http://schemas.microsoft.com/office/drawing/2014/main" id="{5306537F-5BFF-BDE5-1AFB-598AB9F7F26E}"/>
              </a:ext>
            </a:extLst>
          </p:cNvPr>
          <p:cNvSpPr>
            <a:spLocks noGrp="1"/>
          </p:cNvSpPr>
          <p:nvPr>
            <p:ph type="subTitle" idx="1"/>
          </p:nvPr>
        </p:nvSpPr>
        <p:spPr>
          <a:xfrm>
            <a:off x="1111045" y="5811225"/>
            <a:ext cx="3401961" cy="501086"/>
          </a:xfrm>
        </p:spPr>
        <p:txBody>
          <a:bodyPr>
            <a:noAutofit/>
          </a:bodyPr>
          <a:lstStyle/>
          <a:p>
            <a:r>
              <a:rPr lang="en-US" sz="3200" b="1" dirty="0">
                <a:solidFill>
                  <a:srgbClr val="FFFFFF"/>
                </a:solidFill>
              </a:rPr>
              <a:t>Tucker, GA</a:t>
            </a:r>
          </a:p>
        </p:txBody>
      </p:sp>
    </p:spTree>
    <p:extLst>
      <p:ext uri="{BB962C8B-B14F-4D97-AF65-F5344CB8AC3E}">
        <p14:creationId xmlns:p14="http://schemas.microsoft.com/office/powerpoint/2010/main" val="32887969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rayer for the Departed  - Elika Mahony">
            <a:hlinkClick r:id="" action="ppaction://media"/>
            <a:extLst>
              <a:ext uri="{FF2B5EF4-FFF2-40B4-BE49-F238E27FC236}">
                <a16:creationId xmlns:a16="http://schemas.microsoft.com/office/drawing/2014/main" id="{BC51000C-EB55-E945-EB34-7A3756CC9B20}"/>
              </a:ext>
            </a:extLst>
          </p:cNvPr>
          <p:cNvPicPr>
            <a:picLocks noRot="1" noChangeAspect="1"/>
          </p:cNvPicPr>
          <p:nvPr>
            <a:videoFile r:link="rId1"/>
          </p:nvPr>
        </p:nvPicPr>
        <p:blipFill>
          <a:blip r:embed="rId3"/>
          <a:stretch>
            <a:fillRect/>
          </a:stretch>
        </p:blipFill>
        <p:spPr>
          <a:xfrm>
            <a:off x="1361522" y="378321"/>
            <a:ext cx="9468956" cy="5349959"/>
          </a:xfrm>
          <a:prstGeom prst="rect">
            <a:avLst/>
          </a:prstGeom>
        </p:spPr>
      </p:pic>
      <p:sp>
        <p:nvSpPr>
          <p:cNvPr id="3" name="TextBox 2">
            <a:extLst>
              <a:ext uri="{FF2B5EF4-FFF2-40B4-BE49-F238E27FC236}">
                <a16:creationId xmlns:a16="http://schemas.microsoft.com/office/drawing/2014/main" id="{7DE4709B-B927-C784-5C0E-235CD1F81375}"/>
              </a:ext>
            </a:extLst>
          </p:cNvPr>
          <p:cNvSpPr txBox="1"/>
          <p:nvPr/>
        </p:nvSpPr>
        <p:spPr>
          <a:xfrm>
            <a:off x="2346960" y="6018014"/>
            <a:ext cx="7498080" cy="461665"/>
          </a:xfrm>
          <a:prstGeom prst="rect">
            <a:avLst/>
          </a:prstGeom>
          <a:noFill/>
        </p:spPr>
        <p:txBody>
          <a:bodyPr wrap="square">
            <a:spAutoFit/>
          </a:bodyPr>
          <a:lstStyle/>
          <a:p>
            <a:r>
              <a:rPr lang="en-US" sz="2400" b="1" dirty="0">
                <a:hlinkClick r:id="rId4"/>
              </a:rPr>
              <a:t>https://www.youtube.com/watch?v=Zv-nCJcMoow&amp;t=3s</a:t>
            </a:r>
            <a:r>
              <a:rPr lang="en-US" sz="2400" b="1" dirty="0"/>
              <a:t> </a:t>
            </a:r>
          </a:p>
        </p:txBody>
      </p:sp>
    </p:spTree>
    <p:extLst>
      <p:ext uri="{BB962C8B-B14F-4D97-AF65-F5344CB8AC3E}">
        <p14:creationId xmlns:p14="http://schemas.microsoft.com/office/powerpoint/2010/main" val="14287124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0E86927-255D-6CAB-4492-8A2AF02D5E5E}"/>
              </a:ext>
            </a:extLst>
          </p:cNvPr>
          <p:cNvSpPr txBox="1"/>
          <p:nvPr/>
        </p:nvSpPr>
        <p:spPr>
          <a:xfrm>
            <a:off x="778825" y="2948260"/>
            <a:ext cx="3816096" cy="1709401"/>
          </a:xfrm>
          <a:prstGeom prst="rect">
            <a:avLst/>
          </a:prstGeom>
        </p:spPr>
        <p:txBody>
          <a:bodyPr vert="horz" lIns="91440" tIns="45720" rIns="91440" bIns="45720" rtlCol="0">
            <a:normAutofit/>
          </a:bodyPr>
          <a:lstStyle/>
          <a:p>
            <a:r>
              <a:rPr lang="en-US" sz="2800" b="1" dirty="0"/>
              <a:t>There is no death. Only a change in worlds.</a:t>
            </a:r>
          </a:p>
          <a:p>
            <a:pPr algn="r"/>
            <a:r>
              <a:rPr lang="en-US" sz="2000" b="1" dirty="0"/>
              <a:t>Chief Seattle</a:t>
            </a:r>
          </a:p>
          <a:p>
            <a:pPr algn="r"/>
            <a:r>
              <a:rPr lang="en-US" sz="2000" b="1" dirty="0"/>
              <a:t>Suquamish and Duwamish chief</a:t>
            </a:r>
          </a:p>
        </p:txBody>
      </p:sp>
      <p:pic>
        <p:nvPicPr>
          <p:cNvPr id="5" name="Picture 4">
            <a:extLst>
              <a:ext uri="{FF2B5EF4-FFF2-40B4-BE49-F238E27FC236}">
                <a16:creationId xmlns:a16="http://schemas.microsoft.com/office/drawing/2014/main" id="{BA3838D7-2605-327D-3346-1B3DF083D6EB}"/>
              </a:ext>
            </a:extLst>
          </p:cNvPr>
          <p:cNvPicPr>
            <a:picLocks noChangeAspect="1"/>
          </p:cNvPicPr>
          <p:nvPr/>
        </p:nvPicPr>
        <p:blipFill rotWithShape="1">
          <a:blip r:embed="rId2"/>
          <a:srcRect t="19245" r="-1" b="8849"/>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Picture 3" descr="A small waterfall in a pond&#10;&#10;Description automatically generated">
            <a:extLst>
              <a:ext uri="{FF2B5EF4-FFF2-40B4-BE49-F238E27FC236}">
                <a16:creationId xmlns:a16="http://schemas.microsoft.com/office/drawing/2014/main" id="{7329F6CA-5BD4-1B18-3287-F655150D510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618" b="35132"/>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25729136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hild looking at a butterfly through a magnifying glass&#10;&#10;Description automatically generated">
            <a:extLst>
              <a:ext uri="{FF2B5EF4-FFF2-40B4-BE49-F238E27FC236}">
                <a16:creationId xmlns:a16="http://schemas.microsoft.com/office/drawing/2014/main" id="{34151232-1E34-D1CB-6E98-2FDEA548F0D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6570"/>
          <a:stretch/>
        </p:blipFill>
        <p:spPr>
          <a:xfrm>
            <a:off x="-9886" y="10"/>
            <a:ext cx="7572605" cy="6857990"/>
          </a:xfrm>
          <a:prstGeom prst="rect">
            <a:avLst/>
          </a:prstGeom>
        </p:spPr>
      </p:pic>
      <p:cxnSp>
        <p:nvCxnSpPr>
          <p:cNvPr id="9" name="Straight Connector 8">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BC16A02-EB44-FEFA-7A7E-BE3C47F8A4AC}"/>
              </a:ext>
            </a:extLst>
          </p:cNvPr>
          <p:cNvSpPr txBox="1"/>
          <p:nvPr/>
        </p:nvSpPr>
        <p:spPr>
          <a:xfrm>
            <a:off x="8199390" y="2387835"/>
            <a:ext cx="3434180" cy="3599019"/>
          </a:xfrm>
          <a:prstGeom prst="rect">
            <a:avLst/>
          </a:prstGeom>
        </p:spPr>
        <p:txBody>
          <a:bodyPr vert="horz" lIns="91440" tIns="45720" rIns="91440" bIns="45720" rtlCol="0">
            <a:normAutofit/>
          </a:bodyPr>
          <a:lstStyle/>
          <a:p>
            <a:r>
              <a:rPr lang="en-US" sz="2400" b="1" dirty="0"/>
              <a:t>We are all visitors to this time, this place. We are just passing through. Our purpose here is to observe, to learn, to grow, to love… and then we return home.</a:t>
            </a:r>
          </a:p>
          <a:p>
            <a:pPr algn="r"/>
            <a:r>
              <a:rPr lang="en-US" sz="2000" b="1" dirty="0"/>
              <a:t>Australian </a:t>
            </a:r>
          </a:p>
          <a:p>
            <a:pPr algn="r"/>
            <a:r>
              <a:rPr lang="en-US" sz="2000" b="1" dirty="0"/>
              <a:t>Aboriginal Saying</a:t>
            </a:r>
          </a:p>
        </p:txBody>
      </p:sp>
    </p:spTree>
    <p:extLst>
      <p:ext uri="{BB962C8B-B14F-4D97-AF65-F5344CB8AC3E}">
        <p14:creationId xmlns:p14="http://schemas.microsoft.com/office/powerpoint/2010/main" val="199414744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people in clothing&#10;&#10;Description automatically generated">
            <a:extLst>
              <a:ext uri="{FF2B5EF4-FFF2-40B4-BE49-F238E27FC236}">
                <a16:creationId xmlns:a16="http://schemas.microsoft.com/office/drawing/2014/main" id="{075C621C-12B9-26C8-1D85-E6922730D1B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881" r="17008"/>
          <a:stretch/>
        </p:blipFill>
        <p:spPr>
          <a:xfrm>
            <a:off x="609600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1A313169-8B11-6EC9-EA9A-4C209BF903E3}"/>
              </a:ext>
            </a:extLst>
          </p:cNvPr>
          <p:cNvSpPr txBox="1"/>
          <p:nvPr/>
        </p:nvSpPr>
        <p:spPr>
          <a:xfrm>
            <a:off x="863771" y="1027703"/>
            <a:ext cx="4491820" cy="4802594"/>
          </a:xfrm>
          <a:prstGeom prst="rect">
            <a:avLst/>
          </a:prstGeom>
        </p:spPr>
        <p:txBody>
          <a:bodyPr vert="horz" lIns="91440" tIns="45720" rIns="91440" bIns="45720" rtlCol="0" anchor="t">
            <a:normAutofit/>
          </a:bodyPr>
          <a:lstStyle/>
          <a:p>
            <a:r>
              <a:rPr lang="en-US" sz="2200" b="1" dirty="0"/>
              <a:t>[T]his body is mortal and always held by death. It is the abode of that Self which is immortal and without body. When in the body (by thinking this body is I and I am this body) the Self is held by pleasure and pain. So long as he is in the body, he cannot get free from pleasure and pain. But when he is free of the body (when he knows himself different from the body), then neither pleasure nor pain touches him.</a:t>
            </a:r>
          </a:p>
          <a:p>
            <a:pPr algn="r"/>
            <a:r>
              <a:rPr lang="en-US" b="1" dirty="0"/>
              <a:t>Hinduism, </a:t>
            </a:r>
          </a:p>
          <a:p>
            <a:pPr algn="r"/>
            <a:r>
              <a:rPr lang="en-US" b="1" i="1" dirty="0"/>
              <a:t>Chandogya Upanishad</a:t>
            </a:r>
            <a:r>
              <a:rPr lang="en-US" b="1" dirty="0"/>
              <a:t>, 8: 12.1</a:t>
            </a:r>
          </a:p>
        </p:txBody>
      </p:sp>
    </p:spTree>
    <p:extLst>
      <p:ext uri="{BB962C8B-B14F-4D97-AF65-F5344CB8AC3E}">
        <p14:creationId xmlns:p14="http://schemas.microsoft.com/office/powerpoint/2010/main" val="40847663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descr="A grassy hill with trees in the background&#10;&#10;Description automatically generated">
            <a:extLst>
              <a:ext uri="{FF2B5EF4-FFF2-40B4-BE49-F238E27FC236}">
                <a16:creationId xmlns:a16="http://schemas.microsoft.com/office/drawing/2014/main" id="{8E01D5AC-B249-E5A1-DA54-49C3B0997CB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84" r="-1" b="-1"/>
          <a:stretch/>
        </p:blipFill>
        <p:spPr>
          <a:xfrm>
            <a:off x="20" y="10"/>
            <a:ext cx="9947062"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TextBox 2">
            <a:extLst>
              <a:ext uri="{FF2B5EF4-FFF2-40B4-BE49-F238E27FC236}">
                <a16:creationId xmlns:a16="http://schemas.microsoft.com/office/drawing/2014/main" id="{121F25CD-9B9D-6A14-A792-A381EF7E8AB5}"/>
              </a:ext>
            </a:extLst>
          </p:cNvPr>
          <p:cNvSpPr txBox="1"/>
          <p:nvPr/>
        </p:nvSpPr>
        <p:spPr>
          <a:xfrm>
            <a:off x="8086218" y="1115428"/>
            <a:ext cx="3721728" cy="4627144"/>
          </a:xfrm>
          <a:prstGeom prst="rect">
            <a:avLst/>
          </a:prstGeom>
        </p:spPr>
        <p:txBody>
          <a:bodyPr vert="horz" lIns="91440" tIns="45720" rIns="91440" bIns="45720" rtlCol="0">
            <a:normAutofit fontScale="92500" lnSpcReduction="10000"/>
          </a:bodyPr>
          <a:lstStyle/>
          <a:p>
            <a:r>
              <a:rPr lang="en-US" sz="2400" b="1" dirty="0"/>
              <a:t>The Lord is my shepherd: I shall not want. He maketh me to lie down in green pastures: he leadeth me beside the still waters. He restoreth my soul: he guideth me in the paths of righteousness for his name’s sake. Yea, though I walk through the valley of the shadow of death, I will fear no evil; for thou art with me: thy rod and thy staff, they comfort me. </a:t>
            </a:r>
          </a:p>
          <a:p>
            <a:pPr algn="r"/>
            <a:r>
              <a:rPr lang="en-US" sz="1900" b="1" dirty="0"/>
              <a:t>Judaism, </a:t>
            </a:r>
          </a:p>
          <a:p>
            <a:pPr algn="r"/>
            <a:r>
              <a:rPr lang="en-US" sz="1900" b="1" i="1" dirty="0"/>
              <a:t>Psalm</a:t>
            </a:r>
            <a:r>
              <a:rPr lang="en-US" sz="1900" b="1" dirty="0"/>
              <a:t> 23: 1-4</a:t>
            </a:r>
          </a:p>
        </p:txBody>
      </p:sp>
    </p:spTree>
    <p:extLst>
      <p:ext uri="{BB962C8B-B14F-4D97-AF65-F5344CB8AC3E}">
        <p14:creationId xmlns:p14="http://schemas.microsoft.com/office/powerpoint/2010/main" val="370144767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Oval 1032">
            <a:extLst>
              <a:ext uri="{FF2B5EF4-FFF2-40B4-BE49-F238E27FC236}">
                <a16:creationId xmlns:a16="http://schemas.microsoft.com/office/drawing/2014/main" id="{85D33C90-E0E9-4BCC-847B-53431DF7C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864" y="2251328"/>
            <a:ext cx="2404893" cy="2404893"/>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35" name="Freeform: Shape 1034">
            <a:extLst>
              <a:ext uri="{FF2B5EF4-FFF2-40B4-BE49-F238E27FC236}">
                <a16:creationId xmlns:a16="http://schemas.microsoft.com/office/drawing/2014/main" id="{0743BE1B-E693-47F5-A9BA-46D13E0C9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154502" cy="3640433"/>
          </a:xfrm>
          <a:custGeom>
            <a:avLst/>
            <a:gdLst>
              <a:gd name="connsiteX0" fmla="*/ 428655 w 4154502"/>
              <a:gd name="connsiteY0" fmla="*/ 0 h 3640433"/>
              <a:gd name="connsiteX1" fmla="*/ 3564192 w 4154502"/>
              <a:gd name="connsiteY1" fmla="*/ 0 h 3640433"/>
              <a:gd name="connsiteX2" fmla="*/ 3593704 w 4154502"/>
              <a:gd name="connsiteY2" fmla="*/ 30225 h 3640433"/>
              <a:gd name="connsiteX3" fmla="*/ 4154502 w 4154502"/>
              <a:gd name="connsiteY3" fmla="*/ 1481705 h 3640433"/>
              <a:gd name="connsiteX4" fmla="*/ 1995774 w 4154502"/>
              <a:gd name="connsiteY4" fmla="*/ 3640433 h 3640433"/>
              <a:gd name="connsiteX5" fmla="*/ 6690 w 4154502"/>
              <a:gd name="connsiteY5" fmla="*/ 2321980 h 3640433"/>
              <a:gd name="connsiteX6" fmla="*/ 0 w 4154502"/>
              <a:gd name="connsiteY6" fmla="*/ 2303703 h 3640433"/>
              <a:gd name="connsiteX7" fmla="*/ 0 w 4154502"/>
              <a:gd name="connsiteY7" fmla="*/ 659708 h 3640433"/>
              <a:gd name="connsiteX8" fmla="*/ 6690 w 4154502"/>
              <a:gd name="connsiteY8" fmla="*/ 641431 h 3640433"/>
              <a:gd name="connsiteX9" fmla="*/ 329995 w 4154502"/>
              <a:gd name="connsiteY9" fmla="*/ 108554 h 3640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4502" h="3640433">
                <a:moveTo>
                  <a:pt x="428655" y="0"/>
                </a:moveTo>
                <a:lnTo>
                  <a:pt x="3564192" y="0"/>
                </a:lnTo>
                <a:lnTo>
                  <a:pt x="3593704" y="30225"/>
                </a:lnTo>
                <a:cubicBezTo>
                  <a:pt x="3942138" y="413587"/>
                  <a:pt x="4154502" y="922846"/>
                  <a:pt x="4154502" y="1481705"/>
                </a:cubicBezTo>
                <a:cubicBezTo>
                  <a:pt x="4154502" y="2673938"/>
                  <a:pt x="3188007" y="3640433"/>
                  <a:pt x="1995774" y="3640433"/>
                </a:cubicBezTo>
                <a:cubicBezTo>
                  <a:pt x="1101599" y="3640433"/>
                  <a:pt x="334402" y="3096780"/>
                  <a:pt x="6690" y="2321980"/>
                </a:cubicBezTo>
                <a:lnTo>
                  <a:pt x="0" y="2303703"/>
                </a:lnTo>
                <a:lnTo>
                  <a:pt x="0" y="659708"/>
                </a:lnTo>
                <a:lnTo>
                  <a:pt x="6690" y="641431"/>
                </a:lnTo>
                <a:cubicBezTo>
                  <a:pt x="88618" y="447731"/>
                  <a:pt x="198014" y="268477"/>
                  <a:pt x="329995" y="108554"/>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a:extLst>
              <a:ext uri="{FF2B5EF4-FFF2-40B4-BE49-F238E27FC236}">
                <a16:creationId xmlns:a16="http://schemas.microsoft.com/office/drawing/2014/main" id="{A56B7D41-5418-1B02-55A8-6CDBA1D5AA0C}"/>
              </a:ext>
            </a:extLst>
          </p:cNvPr>
          <p:cNvPicPr>
            <a:picLocks noChangeAspect="1"/>
          </p:cNvPicPr>
          <p:nvPr/>
        </p:nvPicPr>
        <p:blipFill rotWithShape="1">
          <a:blip r:embed="rId2"/>
          <a:srcRect l="10318" r="2317" b="-2"/>
          <a:stretch/>
        </p:blipFill>
        <p:spPr>
          <a:xfrm>
            <a:off x="69408" y="10"/>
            <a:ext cx="4317456" cy="3640423"/>
          </a:xfrm>
          <a:custGeom>
            <a:avLst/>
            <a:gdLst/>
            <a:ahLst/>
            <a:cxnLst/>
            <a:rect l="l" t="t" r="r" b="b"/>
            <a:pathLst>
              <a:path w="4317456" h="3640433">
                <a:moveTo>
                  <a:pt x="590312" y="0"/>
                </a:moveTo>
                <a:lnTo>
                  <a:pt x="3727144" y="0"/>
                </a:lnTo>
                <a:lnTo>
                  <a:pt x="3756657" y="30226"/>
                </a:lnTo>
                <a:cubicBezTo>
                  <a:pt x="4105091" y="413588"/>
                  <a:pt x="4317456" y="922847"/>
                  <a:pt x="4317456" y="1481705"/>
                </a:cubicBezTo>
                <a:cubicBezTo>
                  <a:pt x="4317456" y="2673937"/>
                  <a:pt x="3350960" y="3640433"/>
                  <a:pt x="2158728" y="3640433"/>
                </a:cubicBezTo>
                <a:cubicBezTo>
                  <a:pt x="966497" y="3640433"/>
                  <a:pt x="0" y="2673937"/>
                  <a:pt x="0" y="1481705"/>
                </a:cubicBezTo>
                <a:cubicBezTo>
                  <a:pt x="0" y="922847"/>
                  <a:pt x="212365" y="413588"/>
                  <a:pt x="560799" y="30226"/>
                </a:cubicBezTo>
                <a:close/>
              </a:path>
            </a:pathLst>
          </a:custGeom>
        </p:spPr>
      </p:pic>
      <p:grpSp>
        <p:nvGrpSpPr>
          <p:cNvPr id="1037" name="Group 1036">
            <a:extLst>
              <a:ext uri="{FF2B5EF4-FFF2-40B4-BE49-F238E27FC236}">
                <a16:creationId xmlns:a16="http://schemas.microsoft.com/office/drawing/2014/main" id="{CF5BD426-789C-4E69-83C0-245370E372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32067" y="294578"/>
            <a:ext cx="302252" cy="1113685"/>
            <a:chOff x="4532067" y="294578"/>
            <a:chExt cx="302252" cy="1113685"/>
          </a:xfrm>
        </p:grpSpPr>
        <p:sp>
          <p:nvSpPr>
            <p:cNvPr id="1038"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2067" y="294578"/>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03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1893" y="1295837"/>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grpSp>
      <p:sp>
        <p:nvSpPr>
          <p:cNvPr id="3" name="TextBox 2">
            <a:extLst>
              <a:ext uri="{FF2B5EF4-FFF2-40B4-BE49-F238E27FC236}">
                <a16:creationId xmlns:a16="http://schemas.microsoft.com/office/drawing/2014/main" id="{B8954143-DCAE-2A13-6DA3-96F9D05749DD}"/>
              </a:ext>
            </a:extLst>
          </p:cNvPr>
          <p:cNvSpPr txBox="1"/>
          <p:nvPr/>
        </p:nvSpPr>
        <p:spPr>
          <a:xfrm>
            <a:off x="6926476" y="2499936"/>
            <a:ext cx="4276876" cy="2913872"/>
          </a:xfrm>
          <a:prstGeom prst="rect">
            <a:avLst/>
          </a:prstGeom>
        </p:spPr>
        <p:txBody>
          <a:bodyPr vert="horz" lIns="91440" tIns="45720" rIns="91440" bIns="45720" rtlCol="0" anchor="t">
            <a:normAutofit/>
          </a:bodyPr>
          <a:lstStyle/>
          <a:p>
            <a:r>
              <a:rPr lang="en-US" sz="2800" b="1" dirty="0"/>
              <a:t>“All created things perish.” Whoever realizes this transcends pain; this is the clear path.</a:t>
            </a:r>
          </a:p>
          <a:p>
            <a:pPr algn="r"/>
            <a:r>
              <a:rPr lang="en-US" sz="2100" b="1" dirty="0"/>
              <a:t>Buddhism,</a:t>
            </a:r>
          </a:p>
          <a:p>
            <a:pPr algn="r"/>
            <a:r>
              <a:rPr lang="en-US" sz="2100" b="1" dirty="0"/>
              <a:t> </a:t>
            </a:r>
            <a:r>
              <a:rPr lang="en-US" sz="2100" b="1" i="1" dirty="0"/>
              <a:t>Dhammapada</a:t>
            </a:r>
            <a:r>
              <a:rPr lang="en-US" sz="2100" b="1" dirty="0"/>
              <a:t> 277</a:t>
            </a:r>
          </a:p>
        </p:txBody>
      </p:sp>
      <p:sp>
        <p:nvSpPr>
          <p:cNvPr id="104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914" y="4368981"/>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043" name="Freeform: Shape 1042">
            <a:extLst>
              <a:ext uri="{FF2B5EF4-FFF2-40B4-BE49-F238E27FC236}">
                <a16:creationId xmlns:a16="http://schemas.microsoft.com/office/drawing/2014/main" id="{D0F14822-B1F1-4730-A131-C3416A790B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441" y="3942512"/>
            <a:ext cx="3238728" cy="2915488"/>
          </a:xfrm>
          <a:custGeom>
            <a:avLst/>
            <a:gdLst>
              <a:gd name="connsiteX0" fmla="*/ 1619364 w 3238728"/>
              <a:gd name="connsiteY0" fmla="*/ 0 h 2915488"/>
              <a:gd name="connsiteX1" fmla="*/ 3238728 w 3238728"/>
              <a:gd name="connsiteY1" fmla="*/ 1619364 h 2915488"/>
              <a:gd name="connsiteX2" fmla="*/ 2649430 w 3238728"/>
              <a:gd name="connsiteY2" fmla="*/ 2868944 h 2915488"/>
              <a:gd name="connsiteX3" fmla="*/ 2587188 w 3238728"/>
              <a:gd name="connsiteY3" fmla="*/ 2915488 h 2915488"/>
              <a:gd name="connsiteX4" fmla="*/ 651541 w 3238728"/>
              <a:gd name="connsiteY4" fmla="*/ 2915488 h 2915488"/>
              <a:gd name="connsiteX5" fmla="*/ 589298 w 3238728"/>
              <a:gd name="connsiteY5" fmla="*/ 2868944 h 2915488"/>
              <a:gd name="connsiteX6" fmla="*/ 0 w 3238728"/>
              <a:gd name="connsiteY6" fmla="*/ 1619364 h 2915488"/>
              <a:gd name="connsiteX7" fmla="*/ 1619364 w 3238728"/>
              <a:gd name="connsiteY7" fmla="*/ 0 h 291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728" h="2915488">
                <a:moveTo>
                  <a:pt x="1619364" y="0"/>
                </a:moveTo>
                <a:cubicBezTo>
                  <a:pt x="2513714" y="0"/>
                  <a:pt x="3238728" y="725014"/>
                  <a:pt x="3238728" y="1619364"/>
                </a:cubicBezTo>
                <a:cubicBezTo>
                  <a:pt x="3238728" y="2122436"/>
                  <a:pt x="3009329" y="2571929"/>
                  <a:pt x="2649430" y="2868944"/>
                </a:cubicBezTo>
                <a:lnTo>
                  <a:pt x="2587188" y="2915488"/>
                </a:lnTo>
                <a:lnTo>
                  <a:pt x="651541" y="2915488"/>
                </a:lnTo>
                <a:lnTo>
                  <a:pt x="589298" y="2868944"/>
                </a:lnTo>
                <a:cubicBezTo>
                  <a:pt x="229399" y="2571929"/>
                  <a:pt x="0" y="2122436"/>
                  <a:pt x="0" y="1619364"/>
                </a:cubicBezTo>
                <a:cubicBezTo>
                  <a:pt x="0" y="725014"/>
                  <a:pt x="725014" y="0"/>
                  <a:pt x="1619364" y="0"/>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a:extLst>
              <a:ext uri="{FF2B5EF4-FFF2-40B4-BE49-F238E27FC236}">
                <a16:creationId xmlns:a16="http://schemas.microsoft.com/office/drawing/2014/main" id="{2145FE32-19A9-6CBA-C3F2-C049A9CC53A6}"/>
              </a:ext>
            </a:extLst>
          </p:cNvPr>
          <p:cNvPicPr>
            <a:picLocks noChangeAspect="1"/>
          </p:cNvPicPr>
          <p:nvPr/>
        </p:nvPicPr>
        <p:blipFill rotWithShape="1">
          <a:blip r:embed="rId3"/>
          <a:srcRect l="24228" r="13006" b="-3"/>
          <a:stretch/>
        </p:blipFill>
        <p:spPr>
          <a:xfrm>
            <a:off x="1354013" y="3942512"/>
            <a:ext cx="3238727" cy="2915488"/>
          </a:xfrm>
          <a:custGeom>
            <a:avLst/>
            <a:gdLst/>
            <a:ahLst/>
            <a:cxnLst/>
            <a:rect l="l" t="t" r="r" b="b"/>
            <a:pathLst>
              <a:path w="3238727" h="2915488">
                <a:moveTo>
                  <a:pt x="1619364" y="0"/>
                </a:moveTo>
                <a:cubicBezTo>
                  <a:pt x="2513714" y="0"/>
                  <a:pt x="3238727" y="725014"/>
                  <a:pt x="3238727" y="1619364"/>
                </a:cubicBezTo>
                <a:cubicBezTo>
                  <a:pt x="3238727" y="2122436"/>
                  <a:pt x="3009328" y="2571928"/>
                  <a:pt x="2649429" y="2868943"/>
                </a:cubicBezTo>
                <a:lnTo>
                  <a:pt x="2587186" y="2915488"/>
                </a:lnTo>
                <a:lnTo>
                  <a:pt x="651541" y="2915488"/>
                </a:lnTo>
                <a:lnTo>
                  <a:pt x="589298" y="2868943"/>
                </a:lnTo>
                <a:cubicBezTo>
                  <a:pt x="229399" y="2571928"/>
                  <a:pt x="0" y="2122436"/>
                  <a:pt x="0" y="1619364"/>
                </a:cubicBezTo>
                <a:cubicBezTo>
                  <a:pt x="0" y="725014"/>
                  <a:pt x="725014" y="0"/>
                  <a:pt x="1619364" y="0"/>
                </a:cubicBezTo>
                <a:close/>
              </a:path>
            </a:pathLst>
          </a:custGeom>
        </p:spPr>
      </p:pic>
      <p:pic>
        <p:nvPicPr>
          <p:cNvPr id="1026" name="Picture 2" descr="Forest Animals Images - Free Download on Freepik">
            <a:extLst>
              <a:ext uri="{FF2B5EF4-FFF2-40B4-BE49-F238E27FC236}">
                <a16:creationId xmlns:a16="http://schemas.microsoft.com/office/drawing/2014/main" id="{99DE2621-A868-1044-2491-5DD309DF28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 b="-5"/>
          <a:stretch/>
        </p:blipFill>
        <p:spPr bwMode="auto">
          <a:xfrm>
            <a:off x="4175869" y="2271459"/>
            <a:ext cx="2367798" cy="2367798"/>
          </a:xfrm>
          <a:custGeom>
            <a:avLst/>
            <a:gdLst/>
            <a:ahLst/>
            <a:cxnLst/>
            <a:rect l="l" t="t" r="r" b="b"/>
            <a:pathLst>
              <a:path w="2367798" h="2367798">
                <a:moveTo>
                  <a:pt x="1183899" y="0"/>
                </a:moveTo>
                <a:cubicBezTo>
                  <a:pt x="1837748" y="0"/>
                  <a:pt x="2367798" y="530050"/>
                  <a:pt x="2367798" y="1183899"/>
                </a:cubicBezTo>
                <a:cubicBezTo>
                  <a:pt x="2367798" y="1837748"/>
                  <a:pt x="1837748" y="2367798"/>
                  <a:pt x="1183899" y="2367798"/>
                </a:cubicBezTo>
                <a:cubicBezTo>
                  <a:pt x="530050" y="2367798"/>
                  <a:pt x="0" y="1837748"/>
                  <a:pt x="0" y="1183899"/>
                </a:cubicBezTo>
                <a:cubicBezTo>
                  <a:pt x="0" y="530050"/>
                  <a:pt x="530050" y="0"/>
                  <a:pt x="1183899" y="0"/>
                </a:cubicBezTo>
                <a:close/>
              </a:path>
            </a:pathLst>
          </a:custGeom>
          <a:noFill/>
          <a:extLst>
            <a:ext uri="{909E8E84-426E-40DD-AFC4-6F175D3DCCD1}">
              <a14:hiddenFill xmlns:a14="http://schemas.microsoft.com/office/drawing/2010/main">
                <a:solidFill>
                  <a:srgbClr val="FFFFFF"/>
                </a:solidFill>
              </a14:hiddenFill>
            </a:ext>
          </a:extLst>
        </p:spPr>
      </p:pic>
      <p:cxnSp>
        <p:nvCxnSpPr>
          <p:cNvPr id="1045" name="Straight Connector 104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00526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DFA8BC-53F7-8E2B-C630-F39619C9BC9F}"/>
              </a:ext>
            </a:extLst>
          </p:cNvPr>
          <p:cNvSpPr txBox="1"/>
          <p:nvPr/>
        </p:nvSpPr>
        <p:spPr>
          <a:xfrm>
            <a:off x="1662546" y="2297744"/>
            <a:ext cx="3467595" cy="2523768"/>
          </a:xfrm>
          <a:prstGeom prst="rect">
            <a:avLst/>
          </a:prstGeom>
          <a:noFill/>
        </p:spPr>
        <p:txBody>
          <a:bodyPr wrap="square">
            <a:spAutoFit/>
          </a:bodyPr>
          <a:lstStyle/>
          <a:p>
            <a:r>
              <a:rPr lang="en-US" sz="2400" b="1" dirty="0"/>
              <a:t>Death subdues a man who is gathering flowers, and whose mind is distracted, before he is satiated in his pleasures.</a:t>
            </a:r>
          </a:p>
          <a:p>
            <a:pPr algn="r"/>
            <a:r>
              <a:rPr lang="en-US" sz="1900" b="1" dirty="0"/>
              <a:t>Buddhism, </a:t>
            </a:r>
          </a:p>
          <a:p>
            <a:pPr algn="r"/>
            <a:r>
              <a:rPr lang="en-US" sz="1900" b="1" i="1" dirty="0"/>
              <a:t>The Dhammapada</a:t>
            </a:r>
            <a:r>
              <a:rPr lang="en-US" sz="1900" b="1" dirty="0"/>
              <a:t>, IV: 48</a:t>
            </a:r>
          </a:p>
        </p:txBody>
      </p:sp>
      <p:pic>
        <p:nvPicPr>
          <p:cNvPr id="4" name="Picture 3" descr="A group of people standing in a garden&#10;&#10;Description automatically generated">
            <a:extLst>
              <a:ext uri="{FF2B5EF4-FFF2-40B4-BE49-F238E27FC236}">
                <a16:creationId xmlns:a16="http://schemas.microsoft.com/office/drawing/2014/main" id="{6FD1C72C-75C0-6E66-D63B-C1A121514C0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96000" y="1643062"/>
            <a:ext cx="4762500" cy="3571875"/>
          </a:xfrm>
          <a:prstGeom prst="rect">
            <a:avLst/>
          </a:prstGeom>
        </p:spPr>
      </p:pic>
    </p:spTree>
    <p:extLst>
      <p:ext uri="{BB962C8B-B14F-4D97-AF65-F5344CB8AC3E}">
        <p14:creationId xmlns:p14="http://schemas.microsoft.com/office/powerpoint/2010/main" val="175391959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5D33C90-E0E9-4BCC-847B-53431DF7C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864" y="2251328"/>
            <a:ext cx="2404893" cy="2404893"/>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Freeform: Shape 14">
            <a:extLst>
              <a:ext uri="{FF2B5EF4-FFF2-40B4-BE49-F238E27FC236}">
                <a16:creationId xmlns:a16="http://schemas.microsoft.com/office/drawing/2014/main" id="{0743BE1B-E693-47F5-A9BA-46D13E0C9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154502" cy="3640433"/>
          </a:xfrm>
          <a:custGeom>
            <a:avLst/>
            <a:gdLst>
              <a:gd name="connsiteX0" fmla="*/ 428655 w 4154502"/>
              <a:gd name="connsiteY0" fmla="*/ 0 h 3640433"/>
              <a:gd name="connsiteX1" fmla="*/ 3564192 w 4154502"/>
              <a:gd name="connsiteY1" fmla="*/ 0 h 3640433"/>
              <a:gd name="connsiteX2" fmla="*/ 3593704 w 4154502"/>
              <a:gd name="connsiteY2" fmla="*/ 30225 h 3640433"/>
              <a:gd name="connsiteX3" fmla="*/ 4154502 w 4154502"/>
              <a:gd name="connsiteY3" fmla="*/ 1481705 h 3640433"/>
              <a:gd name="connsiteX4" fmla="*/ 1995774 w 4154502"/>
              <a:gd name="connsiteY4" fmla="*/ 3640433 h 3640433"/>
              <a:gd name="connsiteX5" fmla="*/ 6690 w 4154502"/>
              <a:gd name="connsiteY5" fmla="*/ 2321980 h 3640433"/>
              <a:gd name="connsiteX6" fmla="*/ 0 w 4154502"/>
              <a:gd name="connsiteY6" fmla="*/ 2303703 h 3640433"/>
              <a:gd name="connsiteX7" fmla="*/ 0 w 4154502"/>
              <a:gd name="connsiteY7" fmla="*/ 659708 h 3640433"/>
              <a:gd name="connsiteX8" fmla="*/ 6690 w 4154502"/>
              <a:gd name="connsiteY8" fmla="*/ 641431 h 3640433"/>
              <a:gd name="connsiteX9" fmla="*/ 329995 w 4154502"/>
              <a:gd name="connsiteY9" fmla="*/ 108554 h 3640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4502" h="3640433">
                <a:moveTo>
                  <a:pt x="428655" y="0"/>
                </a:moveTo>
                <a:lnTo>
                  <a:pt x="3564192" y="0"/>
                </a:lnTo>
                <a:lnTo>
                  <a:pt x="3593704" y="30225"/>
                </a:lnTo>
                <a:cubicBezTo>
                  <a:pt x="3942138" y="413587"/>
                  <a:pt x="4154502" y="922846"/>
                  <a:pt x="4154502" y="1481705"/>
                </a:cubicBezTo>
                <a:cubicBezTo>
                  <a:pt x="4154502" y="2673938"/>
                  <a:pt x="3188007" y="3640433"/>
                  <a:pt x="1995774" y="3640433"/>
                </a:cubicBezTo>
                <a:cubicBezTo>
                  <a:pt x="1101599" y="3640433"/>
                  <a:pt x="334402" y="3096780"/>
                  <a:pt x="6690" y="2321980"/>
                </a:cubicBezTo>
                <a:lnTo>
                  <a:pt x="0" y="2303703"/>
                </a:lnTo>
                <a:lnTo>
                  <a:pt x="0" y="659708"/>
                </a:lnTo>
                <a:lnTo>
                  <a:pt x="6690" y="641431"/>
                </a:lnTo>
                <a:cubicBezTo>
                  <a:pt x="88618" y="447731"/>
                  <a:pt x="198014" y="268477"/>
                  <a:pt x="329995" y="108554"/>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5">
            <a:extLst>
              <a:ext uri="{FF2B5EF4-FFF2-40B4-BE49-F238E27FC236}">
                <a16:creationId xmlns:a16="http://schemas.microsoft.com/office/drawing/2014/main" id="{316EEC9E-8EC3-D3DF-1F30-23A12A701F57}"/>
              </a:ext>
            </a:extLst>
          </p:cNvPr>
          <p:cNvPicPr>
            <a:picLocks noChangeAspect="1"/>
          </p:cNvPicPr>
          <p:nvPr/>
        </p:nvPicPr>
        <p:blipFill rotWithShape="1">
          <a:blip r:embed="rId2"/>
          <a:srcRect l="20835" r="3" b="3"/>
          <a:stretch/>
        </p:blipFill>
        <p:spPr>
          <a:xfrm>
            <a:off x="69408" y="10"/>
            <a:ext cx="4317456" cy="3640423"/>
          </a:xfrm>
          <a:custGeom>
            <a:avLst/>
            <a:gdLst/>
            <a:ahLst/>
            <a:cxnLst/>
            <a:rect l="l" t="t" r="r" b="b"/>
            <a:pathLst>
              <a:path w="4317456" h="3640433">
                <a:moveTo>
                  <a:pt x="590312" y="0"/>
                </a:moveTo>
                <a:lnTo>
                  <a:pt x="3727144" y="0"/>
                </a:lnTo>
                <a:lnTo>
                  <a:pt x="3756657" y="30226"/>
                </a:lnTo>
                <a:cubicBezTo>
                  <a:pt x="4105091" y="413588"/>
                  <a:pt x="4317456" y="922847"/>
                  <a:pt x="4317456" y="1481705"/>
                </a:cubicBezTo>
                <a:cubicBezTo>
                  <a:pt x="4317456" y="2673937"/>
                  <a:pt x="3350960" y="3640433"/>
                  <a:pt x="2158728" y="3640433"/>
                </a:cubicBezTo>
                <a:cubicBezTo>
                  <a:pt x="966497" y="3640433"/>
                  <a:pt x="0" y="2673937"/>
                  <a:pt x="0" y="1481705"/>
                </a:cubicBezTo>
                <a:cubicBezTo>
                  <a:pt x="0" y="922847"/>
                  <a:pt x="212365" y="413588"/>
                  <a:pt x="560799" y="30226"/>
                </a:cubicBezTo>
                <a:close/>
              </a:path>
            </a:pathLst>
          </a:custGeom>
        </p:spPr>
      </p:pic>
      <p:grpSp>
        <p:nvGrpSpPr>
          <p:cNvPr id="17" name="Group 16">
            <a:extLst>
              <a:ext uri="{FF2B5EF4-FFF2-40B4-BE49-F238E27FC236}">
                <a16:creationId xmlns:a16="http://schemas.microsoft.com/office/drawing/2014/main" id="{CF5BD426-789C-4E69-83C0-245370E372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32067" y="294578"/>
            <a:ext cx="302252" cy="1113685"/>
            <a:chOff x="4532067" y="294578"/>
            <a:chExt cx="302252" cy="1113685"/>
          </a:xfrm>
        </p:grpSpPr>
        <p:sp>
          <p:nvSpPr>
            <p:cNvPr id="18"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2067" y="294578"/>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1893" y="1295837"/>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grpSp>
      <p:sp>
        <p:nvSpPr>
          <p:cNvPr id="3" name="TextBox 2">
            <a:extLst>
              <a:ext uri="{FF2B5EF4-FFF2-40B4-BE49-F238E27FC236}">
                <a16:creationId xmlns:a16="http://schemas.microsoft.com/office/drawing/2014/main" id="{DAA08510-4373-5E25-8657-A1020FFE28AA}"/>
              </a:ext>
            </a:extLst>
          </p:cNvPr>
          <p:cNvSpPr txBox="1"/>
          <p:nvPr/>
        </p:nvSpPr>
        <p:spPr>
          <a:xfrm>
            <a:off x="7076925" y="2563996"/>
            <a:ext cx="3971644" cy="2152873"/>
          </a:xfrm>
          <a:prstGeom prst="rect">
            <a:avLst/>
          </a:prstGeom>
        </p:spPr>
        <p:txBody>
          <a:bodyPr vert="horz" lIns="91440" tIns="45720" rIns="91440" bIns="45720" rtlCol="0" anchor="t">
            <a:normAutofit/>
          </a:bodyPr>
          <a:lstStyle/>
          <a:p>
            <a:r>
              <a:rPr lang="en-US" sz="2800" b="1" dirty="0"/>
              <a:t>…Be faithful unto death, and I will give you the crown of life.</a:t>
            </a:r>
          </a:p>
          <a:p>
            <a:pPr algn="r"/>
            <a:r>
              <a:rPr lang="en-US" sz="2100" b="1" dirty="0"/>
              <a:t>Christianity, </a:t>
            </a:r>
          </a:p>
          <a:p>
            <a:pPr algn="r"/>
            <a:r>
              <a:rPr lang="en-US" sz="2100" b="1" i="1" dirty="0"/>
              <a:t>Revelation</a:t>
            </a:r>
            <a:r>
              <a:rPr lang="en-US" sz="2100" b="1" dirty="0"/>
              <a:t> 2: 10</a:t>
            </a:r>
          </a:p>
        </p:txBody>
      </p:sp>
      <p:sp>
        <p:nvSpPr>
          <p:cNvPr id="2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914" y="4368981"/>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0F14822-B1F1-4730-A131-C3416A790B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441" y="3942512"/>
            <a:ext cx="3238728" cy="2915488"/>
          </a:xfrm>
          <a:custGeom>
            <a:avLst/>
            <a:gdLst>
              <a:gd name="connsiteX0" fmla="*/ 1619364 w 3238728"/>
              <a:gd name="connsiteY0" fmla="*/ 0 h 2915488"/>
              <a:gd name="connsiteX1" fmla="*/ 3238728 w 3238728"/>
              <a:gd name="connsiteY1" fmla="*/ 1619364 h 2915488"/>
              <a:gd name="connsiteX2" fmla="*/ 2649430 w 3238728"/>
              <a:gd name="connsiteY2" fmla="*/ 2868944 h 2915488"/>
              <a:gd name="connsiteX3" fmla="*/ 2587188 w 3238728"/>
              <a:gd name="connsiteY3" fmla="*/ 2915488 h 2915488"/>
              <a:gd name="connsiteX4" fmla="*/ 651541 w 3238728"/>
              <a:gd name="connsiteY4" fmla="*/ 2915488 h 2915488"/>
              <a:gd name="connsiteX5" fmla="*/ 589298 w 3238728"/>
              <a:gd name="connsiteY5" fmla="*/ 2868944 h 2915488"/>
              <a:gd name="connsiteX6" fmla="*/ 0 w 3238728"/>
              <a:gd name="connsiteY6" fmla="*/ 1619364 h 2915488"/>
              <a:gd name="connsiteX7" fmla="*/ 1619364 w 3238728"/>
              <a:gd name="connsiteY7" fmla="*/ 0 h 291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728" h="2915488">
                <a:moveTo>
                  <a:pt x="1619364" y="0"/>
                </a:moveTo>
                <a:cubicBezTo>
                  <a:pt x="2513714" y="0"/>
                  <a:pt x="3238728" y="725014"/>
                  <a:pt x="3238728" y="1619364"/>
                </a:cubicBezTo>
                <a:cubicBezTo>
                  <a:pt x="3238728" y="2122436"/>
                  <a:pt x="3009329" y="2571929"/>
                  <a:pt x="2649430" y="2868944"/>
                </a:cubicBezTo>
                <a:lnTo>
                  <a:pt x="2587188" y="2915488"/>
                </a:lnTo>
                <a:lnTo>
                  <a:pt x="651541" y="2915488"/>
                </a:lnTo>
                <a:lnTo>
                  <a:pt x="589298" y="2868944"/>
                </a:lnTo>
                <a:cubicBezTo>
                  <a:pt x="229399" y="2571929"/>
                  <a:pt x="0" y="2122436"/>
                  <a:pt x="0" y="1619364"/>
                </a:cubicBezTo>
                <a:cubicBezTo>
                  <a:pt x="0" y="725014"/>
                  <a:pt x="725014" y="0"/>
                  <a:pt x="1619364" y="0"/>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descr="A group of men sitting around a table&#10;&#10;Description automatically generated">
            <a:extLst>
              <a:ext uri="{FF2B5EF4-FFF2-40B4-BE49-F238E27FC236}">
                <a16:creationId xmlns:a16="http://schemas.microsoft.com/office/drawing/2014/main" id="{CADF4C8C-2581-2D89-1213-DB9467BC4572}"/>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6128" r="-4" b="-4"/>
          <a:stretch/>
        </p:blipFill>
        <p:spPr>
          <a:xfrm>
            <a:off x="1354013" y="3942512"/>
            <a:ext cx="3238727" cy="2915488"/>
          </a:xfrm>
          <a:custGeom>
            <a:avLst/>
            <a:gdLst/>
            <a:ahLst/>
            <a:cxnLst/>
            <a:rect l="l" t="t" r="r" b="b"/>
            <a:pathLst>
              <a:path w="3238727" h="2915488">
                <a:moveTo>
                  <a:pt x="1619364" y="0"/>
                </a:moveTo>
                <a:cubicBezTo>
                  <a:pt x="2513714" y="0"/>
                  <a:pt x="3238727" y="725014"/>
                  <a:pt x="3238727" y="1619364"/>
                </a:cubicBezTo>
                <a:cubicBezTo>
                  <a:pt x="3238727" y="2122436"/>
                  <a:pt x="3009328" y="2571928"/>
                  <a:pt x="2649429" y="2868943"/>
                </a:cubicBezTo>
                <a:lnTo>
                  <a:pt x="2587186" y="2915488"/>
                </a:lnTo>
                <a:lnTo>
                  <a:pt x="651541" y="2915488"/>
                </a:lnTo>
                <a:lnTo>
                  <a:pt x="589298" y="2868943"/>
                </a:lnTo>
                <a:cubicBezTo>
                  <a:pt x="229399" y="2571928"/>
                  <a:pt x="0" y="2122436"/>
                  <a:pt x="0" y="1619364"/>
                </a:cubicBezTo>
                <a:cubicBezTo>
                  <a:pt x="0" y="725014"/>
                  <a:pt x="725014" y="0"/>
                  <a:pt x="1619364" y="0"/>
                </a:cubicBezTo>
                <a:close/>
              </a:path>
            </a:pathLst>
          </a:custGeom>
        </p:spPr>
      </p:pic>
      <p:pic>
        <p:nvPicPr>
          <p:cNvPr id="5" name="Picture 4">
            <a:extLst>
              <a:ext uri="{FF2B5EF4-FFF2-40B4-BE49-F238E27FC236}">
                <a16:creationId xmlns:a16="http://schemas.microsoft.com/office/drawing/2014/main" id="{B00A40E3-7DDC-141A-2FC4-B4BDF9EBCA59}"/>
              </a:ext>
            </a:extLst>
          </p:cNvPr>
          <p:cNvPicPr>
            <a:picLocks noChangeAspect="1"/>
          </p:cNvPicPr>
          <p:nvPr/>
        </p:nvPicPr>
        <p:blipFill rotWithShape="1">
          <a:blip r:embed="rId5"/>
          <a:srcRect l="3329" r="38920" b="-2"/>
          <a:stretch/>
        </p:blipFill>
        <p:spPr>
          <a:xfrm>
            <a:off x="4175869" y="2271459"/>
            <a:ext cx="2367798" cy="2367798"/>
          </a:xfrm>
          <a:custGeom>
            <a:avLst/>
            <a:gdLst/>
            <a:ahLst/>
            <a:cxnLst/>
            <a:rect l="l" t="t" r="r" b="b"/>
            <a:pathLst>
              <a:path w="2367798" h="2367798">
                <a:moveTo>
                  <a:pt x="1183899" y="0"/>
                </a:moveTo>
                <a:cubicBezTo>
                  <a:pt x="1837748" y="0"/>
                  <a:pt x="2367798" y="530050"/>
                  <a:pt x="2367798" y="1183899"/>
                </a:cubicBezTo>
                <a:cubicBezTo>
                  <a:pt x="2367798" y="1837748"/>
                  <a:pt x="1837748" y="2367798"/>
                  <a:pt x="1183899" y="2367798"/>
                </a:cubicBezTo>
                <a:cubicBezTo>
                  <a:pt x="530050" y="2367798"/>
                  <a:pt x="0" y="1837748"/>
                  <a:pt x="0" y="1183899"/>
                </a:cubicBezTo>
                <a:cubicBezTo>
                  <a:pt x="0" y="530050"/>
                  <a:pt x="530050" y="0"/>
                  <a:pt x="1183899" y="0"/>
                </a:cubicBezTo>
                <a:close/>
              </a:path>
            </a:pathLst>
          </a:custGeom>
        </p:spPr>
      </p:pic>
      <p:cxnSp>
        <p:nvCxnSpPr>
          <p:cNvPr id="25" name="Straight Connector 2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98234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08BAEA-35D7-DCC0-7D58-B46A4971D9DE}"/>
              </a:ext>
            </a:extLst>
          </p:cNvPr>
          <p:cNvSpPr txBox="1"/>
          <p:nvPr/>
        </p:nvSpPr>
        <p:spPr>
          <a:xfrm>
            <a:off x="712521" y="1371278"/>
            <a:ext cx="4432464" cy="4370427"/>
          </a:xfrm>
          <a:prstGeom prst="rect">
            <a:avLst/>
          </a:prstGeom>
          <a:noFill/>
        </p:spPr>
        <p:txBody>
          <a:bodyPr wrap="square">
            <a:spAutoFit/>
          </a:bodyPr>
          <a:lstStyle/>
          <a:p>
            <a:r>
              <a:rPr lang="en-US" sz="2200" b="1" dirty="0"/>
              <a:t>Do not let your hearts be troubled. You believe in God; believe also in me. My Father's house has many rooms; if that were not so, would I have told you that I am going there to prepare a place for you? And if I go and prepare a place for you, I will come back and take you to be with me that you also may be where I am. You know the way to the place where I am going</a:t>
            </a:r>
            <a:r>
              <a:rPr lang="en-US" b="1" dirty="0"/>
              <a:t>.</a:t>
            </a:r>
          </a:p>
          <a:p>
            <a:pPr algn="r"/>
            <a:r>
              <a:rPr lang="en-US" b="1" dirty="0"/>
              <a:t>Christianity, </a:t>
            </a:r>
          </a:p>
          <a:p>
            <a:pPr algn="r"/>
            <a:r>
              <a:rPr lang="en-US" b="1" i="1" dirty="0"/>
              <a:t>John</a:t>
            </a:r>
            <a:r>
              <a:rPr lang="en-US" b="1" dirty="0"/>
              <a:t> 14: 1-4</a:t>
            </a:r>
          </a:p>
        </p:txBody>
      </p:sp>
      <p:pic>
        <p:nvPicPr>
          <p:cNvPr id="2" name="Picture 1">
            <a:extLst>
              <a:ext uri="{FF2B5EF4-FFF2-40B4-BE49-F238E27FC236}">
                <a16:creationId xmlns:a16="http://schemas.microsoft.com/office/drawing/2014/main" id="{E76E1BAE-7FF0-64FC-6FC8-5C7AF80C0F70}"/>
              </a:ext>
            </a:extLst>
          </p:cNvPr>
          <p:cNvPicPr>
            <a:picLocks noChangeAspect="1"/>
          </p:cNvPicPr>
          <p:nvPr/>
        </p:nvPicPr>
        <p:blipFill>
          <a:blip r:embed="rId2"/>
          <a:stretch>
            <a:fillRect/>
          </a:stretch>
        </p:blipFill>
        <p:spPr>
          <a:xfrm>
            <a:off x="5632860" y="1700810"/>
            <a:ext cx="5933862" cy="3711361"/>
          </a:xfrm>
          <a:prstGeom prst="rect">
            <a:avLst/>
          </a:prstGeom>
        </p:spPr>
      </p:pic>
    </p:spTree>
    <p:extLst>
      <p:ext uri="{BB962C8B-B14F-4D97-AF65-F5344CB8AC3E}">
        <p14:creationId xmlns:p14="http://schemas.microsoft.com/office/powerpoint/2010/main" val="8119094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10C66D-D156-CB25-25EB-1D9B865370FA}"/>
              </a:ext>
            </a:extLst>
          </p:cNvPr>
          <p:cNvSpPr txBox="1"/>
          <p:nvPr/>
        </p:nvSpPr>
        <p:spPr>
          <a:xfrm>
            <a:off x="7564581" y="1641717"/>
            <a:ext cx="3764479" cy="3354765"/>
          </a:xfrm>
          <a:prstGeom prst="rect">
            <a:avLst/>
          </a:prstGeom>
          <a:noFill/>
        </p:spPr>
        <p:txBody>
          <a:bodyPr wrap="square">
            <a:spAutoFit/>
          </a:bodyPr>
          <a:lstStyle/>
          <a:p>
            <a:r>
              <a:rPr lang="en-US" sz="2200" b="1" dirty="0"/>
              <a:t>Every self will taste death. You will be paid your wages in full on the Day of Rising. Anyone who is distanced from the Fire and admitted to the Garden, has triumphed. The life of this world is only the enjoyment of delusion.</a:t>
            </a:r>
          </a:p>
          <a:p>
            <a:pPr algn="r"/>
            <a:r>
              <a:rPr lang="en-US" b="1" dirty="0"/>
              <a:t>Islam</a:t>
            </a:r>
            <a:r>
              <a:rPr lang="en-US" b="1" i="1" dirty="0"/>
              <a:t>, </a:t>
            </a:r>
          </a:p>
          <a:p>
            <a:pPr algn="r"/>
            <a:r>
              <a:rPr lang="en-US" b="1" i="1" dirty="0"/>
              <a:t>Qur’án</a:t>
            </a:r>
            <a:r>
              <a:rPr lang="en-US" b="1" dirty="0"/>
              <a:t>, 3: 185</a:t>
            </a:r>
          </a:p>
        </p:txBody>
      </p:sp>
      <p:pic>
        <p:nvPicPr>
          <p:cNvPr id="4" name="Picture 3" descr="A painting of a person sitting on a rock&#10;&#10;Description automatically generated">
            <a:extLst>
              <a:ext uri="{FF2B5EF4-FFF2-40B4-BE49-F238E27FC236}">
                <a16:creationId xmlns:a16="http://schemas.microsoft.com/office/drawing/2014/main" id="{6CCBD738-BEB0-EE5B-1BC9-BECB57C9EC0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5103" y="1490106"/>
            <a:ext cx="6204461" cy="3877788"/>
          </a:xfrm>
          <a:prstGeom prst="rect">
            <a:avLst/>
          </a:prstGeom>
        </p:spPr>
      </p:pic>
    </p:spTree>
    <p:extLst>
      <p:ext uri="{BB962C8B-B14F-4D97-AF65-F5344CB8AC3E}">
        <p14:creationId xmlns:p14="http://schemas.microsoft.com/office/powerpoint/2010/main" val="2412905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30E785-A0AE-196F-4224-30C8D5C6F6DB}"/>
              </a:ext>
            </a:extLst>
          </p:cNvPr>
          <p:cNvSpPr txBox="1"/>
          <p:nvPr/>
        </p:nvSpPr>
        <p:spPr>
          <a:xfrm>
            <a:off x="1374568" y="2389448"/>
            <a:ext cx="4111831" cy="2431435"/>
          </a:xfrm>
          <a:prstGeom prst="rect">
            <a:avLst/>
          </a:prstGeom>
          <a:noFill/>
        </p:spPr>
        <p:txBody>
          <a:bodyPr wrap="square">
            <a:spAutoFit/>
          </a:bodyPr>
          <a:lstStyle/>
          <a:p>
            <a:r>
              <a:rPr lang="en-US" sz="2800" b="1" dirty="0"/>
              <a:t>When their specified time arrives, they cannot delay it for a single hour nor can they bring it forward.</a:t>
            </a:r>
          </a:p>
          <a:p>
            <a:pPr algn="r"/>
            <a:r>
              <a:rPr lang="en-US" sz="2000" b="1" dirty="0"/>
              <a:t>Islam, </a:t>
            </a:r>
          </a:p>
          <a:p>
            <a:pPr algn="r"/>
            <a:r>
              <a:rPr lang="en-US" sz="2000" b="1" i="1" dirty="0"/>
              <a:t>Qur’án</a:t>
            </a:r>
            <a:r>
              <a:rPr lang="en-US" sz="2000" b="1" dirty="0"/>
              <a:t>, 16: 61</a:t>
            </a:r>
          </a:p>
        </p:txBody>
      </p:sp>
      <p:pic>
        <p:nvPicPr>
          <p:cNvPr id="2" name="Picture 1">
            <a:extLst>
              <a:ext uri="{FF2B5EF4-FFF2-40B4-BE49-F238E27FC236}">
                <a16:creationId xmlns:a16="http://schemas.microsoft.com/office/drawing/2014/main" id="{F2AF1C73-5B23-13E1-F4D8-2E98714FA645}"/>
              </a:ext>
            </a:extLst>
          </p:cNvPr>
          <p:cNvPicPr>
            <a:picLocks noChangeAspect="1"/>
          </p:cNvPicPr>
          <p:nvPr/>
        </p:nvPicPr>
        <p:blipFill>
          <a:blip r:embed="rId2"/>
          <a:stretch>
            <a:fillRect/>
          </a:stretch>
        </p:blipFill>
        <p:spPr>
          <a:xfrm>
            <a:off x="6363689" y="0"/>
            <a:ext cx="4572000" cy="6858000"/>
          </a:xfrm>
          <a:prstGeom prst="rect">
            <a:avLst/>
          </a:prstGeom>
        </p:spPr>
      </p:pic>
    </p:spTree>
    <p:extLst>
      <p:ext uri="{BB962C8B-B14F-4D97-AF65-F5344CB8AC3E}">
        <p14:creationId xmlns:p14="http://schemas.microsoft.com/office/powerpoint/2010/main" val="244721481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s legs on a log&#10;&#10;Description automatically generated">
            <a:extLst>
              <a:ext uri="{FF2B5EF4-FFF2-40B4-BE49-F238E27FC236}">
                <a16:creationId xmlns:a16="http://schemas.microsoft.com/office/drawing/2014/main" id="{BED24FDB-EAA2-2C1D-2231-CB7E1CF257B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40297" b="-1"/>
          <a:stretch/>
        </p:blipFill>
        <p:spPr>
          <a:xfrm>
            <a:off x="1068130" y="1028701"/>
            <a:ext cx="3876165" cy="4338170"/>
          </a:xfrm>
          <a:prstGeom prst="rect">
            <a:avLst/>
          </a:prstGeom>
        </p:spPr>
      </p:pic>
      <p:sp>
        <p:nvSpPr>
          <p:cNvPr id="3" name="TextBox 2">
            <a:extLst>
              <a:ext uri="{FF2B5EF4-FFF2-40B4-BE49-F238E27FC236}">
                <a16:creationId xmlns:a16="http://schemas.microsoft.com/office/drawing/2014/main" id="{A68939E5-DAA6-1E62-C9F7-0145C5618B4F}"/>
              </a:ext>
            </a:extLst>
          </p:cNvPr>
          <p:cNvSpPr txBox="1"/>
          <p:nvPr/>
        </p:nvSpPr>
        <p:spPr>
          <a:xfrm>
            <a:off x="5314644" y="666011"/>
            <a:ext cx="6507006" cy="5469318"/>
          </a:xfrm>
          <a:prstGeom prst="rect">
            <a:avLst/>
          </a:prstGeom>
        </p:spPr>
        <p:txBody>
          <a:bodyPr vert="horz" lIns="91440" tIns="45720" rIns="91440" bIns="45720" rtlCol="0" anchor="t">
            <a:noAutofit/>
          </a:bodyPr>
          <a:lstStyle/>
          <a:p>
            <a:r>
              <a:rPr lang="en-US" sz="2200" b="1" dirty="0">
                <a:latin typeface="Arial" panose="020B0604020202020204" pitchFamily="34" charset="0"/>
                <a:cs typeface="Arial" panose="020B0604020202020204" pitchFamily="34" charset="0"/>
              </a:rPr>
              <a:t>In the world of spirit there is no retrogression. The world of mortality is a world of contradictions, of opposites; motion being compulsory everything must either go forward or retreat. In the realm of spirit there is no retreat possible, all movement is bound to be towards a perfect state. `Progress' is the expression of spirit in the world of matter. The intelligence of man, his reasoning powers, his knowledge, his scientific achievements, all these being manifestations of the spirit, partake of the inevitable law of spiritual progress and are, therefore, of necessity, immortal.</a:t>
            </a:r>
          </a:p>
          <a:p>
            <a:pPr algn="r"/>
            <a:r>
              <a:rPr lang="en-US" b="1" dirty="0">
                <a:latin typeface="Arial" panose="020B0604020202020204" pitchFamily="34" charset="0"/>
                <a:cs typeface="Arial" panose="020B0604020202020204" pitchFamily="34" charset="0"/>
              </a:rPr>
              <a:t>Bahá’i, ‘Abdu’l-Bahá</a:t>
            </a:r>
          </a:p>
          <a:p>
            <a:pPr algn="r"/>
            <a:r>
              <a:rPr lang="en-US" b="1" i="1" dirty="0">
                <a:latin typeface="Arial" panose="020B0604020202020204" pitchFamily="34" charset="0"/>
                <a:cs typeface="Arial" panose="020B0604020202020204" pitchFamily="34" charset="0"/>
              </a:rPr>
              <a:t>Paris Talks</a:t>
            </a:r>
            <a:r>
              <a:rPr lang="en-US" b="1" dirty="0">
                <a:latin typeface="Arial" panose="020B0604020202020204" pitchFamily="34" charset="0"/>
                <a:cs typeface="Arial" panose="020B0604020202020204" pitchFamily="34" charset="0"/>
              </a:rPr>
              <a:t>, p. 90</a:t>
            </a:r>
          </a:p>
        </p:txBody>
      </p:sp>
      <p:sp>
        <p:nvSpPr>
          <p:cNvPr id="12" name="Rectangle 1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7755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652A6E9-FA4F-961B-BD21-FDD6457BFAFE}"/>
              </a:ext>
            </a:extLst>
          </p:cNvPr>
          <p:cNvSpPr txBox="1"/>
          <p:nvPr/>
        </p:nvSpPr>
        <p:spPr>
          <a:xfrm>
            <a:off x="804797" y="1054510"/>
            <a:ext cx="4619621" cy="4748980"/>
          </a:xfrm>
          <a:prstGeom prst="rect">
            <a:avLst/>
          </a:prstGeom>
        </p:spPr>
        <p:txBody>
          <a:bodyPr vert="horz" lIns="91440" tIns="45720" rIns="91440" bIns="45720" rtlCol="0">
            <a:normAutofit/>
          </a:bodyPr>
          <a:lstStyle/>
          <a:p>
            <a:r>
              <a:rPr lang="en-US" sz="2200" b="1" dirty="0">
                <a:latin typeface="Arial" panose="020B0604020202020204" pitchFamily="34" charset="0"/>
                <a:cs typeface="Arial" panose="020B0604020202020204" pitchFamily="34" charset="0"/>
              </a:rPr>
              <a:t>Man--the true man--is soul, not body; though physically man belongs to the animal kingdom, yet his soul lifts him above the rest of creation. Behold how the light of the sun illuminates the world of matter: even so doth the Divine Light shed its rays in the kingdom of the soul. The soul it is which makes the human creature a celestial entity! </a:t>
            </a:r>
          </a:p>
          <a:p>
            <a:pPr algn="r"/>
            <a:r>
              <a:rPr lang="en-US" b="1" dirty="0">
                <a:latin typeface="Arial" panose="020B0604020202020204" pitchFamily="34" charset="0"/>
                <a:cs typeface="Arial" panose="020B0604020202020204" pitchFamily="34" charset="0"/>
              </a:rPr>
              <a:t>Bahá’i, ‘Abdu’l-Bahá</a:t>
            </a:r>
          </a:p>
          <a:p>
            <a:pPr algn="r"/>
            <a:r>
              <a:rPr lang="en-US" b="1" i="1" dirty="0">
                <a:latin typeface="Arial" panose="020B0604020202020204" pitchFamily="34" charset="0"/>
                <a:cs typeface="Arial" panose="020B0604020202020204" pitchFamily="34" charset="0"/>
              </a:rPr>
              <a:t>Paris Talks</a:t>
            </a:r>
            <a:r>
              <a:rPr lang="en-US" b="1" dirty="0">
                <a:latin typeface="Arial" panose="020B0604020202020204" pitchFamily="34" charset="0"/>
                <a:cs typeface="Arial" panose="020B0604020202020204" pitchFamily="34" charset="0"/>
              </a:rPr>
              <a:t>, p. 85</a:t>
            </a:r>
          </a:p>
        </p:txBody>
      </p:sp>
      <p:pic>
        <p:nvPicPr>
          <p:cNvPr id="6" name="Picture 5" descr="A light shining through a canyon&#10;&#10;Description automatically generated">
            <a:extLst>
              <a:ext uri="{FF2B5EF4-FFF2-40B4-BE49-F238E27FC236}">
                <a16:creationId xmlns:a16="http://schemas.microsoft.com/office/drawing/2014/main" id="{C1FE1878-E6B4-7C5A-7617-D532834F318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548" r="22415"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050877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9CA3F80-EC86-D8AE-3338-D692F0DAF5FC}"/>
              </a:ext>
            </a:extLst>
          </p:cNvPr>
          <p:cNvSpPr txBox="1"/>
          <p:nvPr/>
        </p:nvSpPr>
        <p:spPr>
          <a:xfrm>
            <a:off x="6872749" y="871146"/>
            <a:ext cx="4925962" cy="5663675"/>
          </a:xfrm>
          <a:prstGeom prst="rect">
            <a:avLst/>
          </a:prstGeom>
        </p:spPr>
        <p:txBody>
          <a:bodyPr vert="horz" lIns="91440" tIns="45720" rIns="91440" bIns="45720" rtlCol="0">
            <a:noAutofit/>
          </a:bodyPr>
          <a:lstStyle/>
          <a:p>
            <a:r>
              <a:rPr lang="en-US" sz="2200" b="1" dirty="0">
                <a:latin typeface="Arial" panose="020B0604020202020204" pitchFamily="34" charset="0"/>
                <a:cs typeface="Arial" panose="020B0604020202020204" pitchFamily="34" charset="0"/>
              </a:rPr>
              <a:t>To consider that after the death of the body the spirit perishes is like imagining that a bird in a cage will be destroyed if the cage is broken, though the bird has nothing to fear from the destruction of the cage. Our body is like the cage, and the spirit is like the bird. We see that without the cage this bird flies in the world of sleep; therefore, if the cage becomes broken, the bird will continue and exist. Its feelings will be even more powerful, its perceptions greater, and its happiness increased.</a:t>
            </a:r>
          </a:p>
          <a:p>
            <a:pPr algn="r"/>
            <a:r>
              <a:rPr lang="en-US" b="1" dirty="0">
                <a:latin typeface="Arial" panose="020B0604020202020204" pitchFamily="34" charset="0"/>
                <a:cs typeface="Arial" panose="020B0604020202020204" pitchFamily="34" charset="0"/>
              </a:rPr>
              <a:t>Bahá’i, ‘Abdu’l-Bahá</a:t>
            </a:r>
          </a:p>
          <a:p>
            <a:pPr algn="r"/>
            <a:r>
              <a:rPr lang="en-US" b="1" i="1" dirty="0">
                <a:latin typeface="Arial" panose="020B0604020202020204" pitchFamily="34" charset="0"/>
                <a:cs typeface="Arial" panose="020B0604020202020204" pitchFamily="34" charset="0"/>
              </a:rPr>
              <a:t>Some Answered Questions</a:t>
            </a:r>
            <a:r>
              <a:rPr lang="en-US" b="1" dirty="0">
                <a:latin typeface="Arial" panose="020B0604020202020204" pitchFamily="34" charset="0"/>
                <a:cs typeface="Arial" panose="020B0604020202020204" pitchFamily="34" charset="0"/>
              </a:rPr>
              <a:t>, p. 228</a:t>
            </a:r>
          </a:p>
        </p:txBody>
      </p:sp>
      <p:pic>
        <p:nvPicPr>
          <p:cNvPr id="7" name="Picture 6" descr="Birds flying in the sky&#10;&#10;Description automatically generated">
            <a:extLst>
              <a:ext uri="{FF2B5EF4-FFF2-40B4-BE49-F238E27FC236}">
                <a16:creationId xmlns:a16="http://schemas.microsoft.com/office/drawing/2014/main" id="{E2A056C2-F299-26FA-65AB-E474B372E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501" y="1495325"/>
            <a:ext cx="6177406" cy="4218212"/>
          </a:xfrm>
          <a:prstGeom prst="rect">
            <a:avLst/>
          </a:prstGeom>
        </p:spPr>
      </p:pic>
    </p:spTree>
    <p:extLst>
      <p:ext uri="{BB962C8B-B14F-4D97-AF65-F5344CB8AC3E}">
        <p14:creationId xmlns:p14="http://schemas.microsoft.com/office/powerpoint/2010/main" val="15634199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Rhiannon Giddens - Wayfaring Stranger">
            <a:hlinkClick r:id="" action="ppaction://media"/>
            <a:extLst>
              <a:ext uri="{FF2B5EF4-FFF2-40B4-BE49-F238E27FC236}">
                <a16:creationId xmlns:a16="http://schemas.microsoft.com/office/drawing/2014/main" id="{6CA0C7CC-7BA8-465F-8328-94EE9E8807F7}"/>
              </a:ext>
            </a:extLst>
          </p:cNvPr>
          <p:cNvPicPr>
            <a:picLocks noRot="1" noChangeAspect="1"/>
          </p:cNvPicPr>
          <p:nvPr>
            <a:videoFile r:link="rId1"/>
          </p:nvPr>
        </p:nvPicPr>
        <p:blipFill>
          <a:blip r:embed="rId3"/>
          <a:stretch>
            <a:fillRect/>
          </a:stretch>
        </p:blipFill>
        <p:spPr>
          <a:xfrm>
            <a:off x="1386840" y="319011"/>
            <a:ext cx="9936886" cy="5614341"/>
          </a:xfrm>
          <a:prstGeom prst="rect">
            <a:avLst/>
          </a:prstGeom>
        </p:spPr>
      </p:pic>
      <p:sp>
        <p:nvSpPr>
          <p:cNvPr id="4" name="TextBox 3">
            <a:extLst>
              <a:ext uri="{FF2B5EF4-FFF2-40B4-BE49-F238E27FC236}">
                <a16:creationId xmlns:a16="http://schemas.microsoft.com/office/drawing/2014/main" id="{4C1B481C-4AB3-F0DC-7E80-500CE1B10346}"/>
              </a:ext>
            </a:extLst>
          </p:cNvPr>
          <p:cNvSpPr txBox="1"/>
          <p:nvPr/>
        </p:nvSpPr>
        <p:spPr>
          <a:xfrm>
            <a:off x="3131820" y="6193274"/>
            <a:ext cx="6880860" cy="461665"/>
          </a:xfrm>
          <a:prstGeom prst="rect">
            <a:avLst/>
          </a:prstGeom>
          <a:noFill/>
        </p:spPr>
        <p:txBody>
          <a:bodyPr wrap="square">
            <a:spAutoFit/>
          </a:bodyPr>
          <a:lstStyle/>
          <a:p>
            <a:r>
              <a:rPr lang="en-US" sz="2400" b="1" dirty="0">
                <a:hlinkClick r:id="rId4"/>
              </a:rPr>
              <a:t>https://www.youtube.com/watch?v=b1Z4PAZX9Bs</a:t>
            </a:r>
            <a:r>
              <a:rPr lang="en-US" sz="2400" b="1" dirty="0"/>
              <a:t> </a:t>
            </a:r>
          </a:p>
        </p:txBody>
      </p:sp>
    </p:spTree>
    <p:extLst>
      <p:ext uri="{BB962C8B-B14F-4D97-AF65-F5344CB8AC3E}">
        <p14:creationId xmlns:p14="http://schemas.microsoft.com/office/powerpoint/2010/main" val="362538738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8949D786-50B6-95E3-4477-1F7385C234E7}"/>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1125312" y="390712"/>
            <a:ext cx="9941376" cy="5590988"/>
          </a:xfrm>
          <a:prstGeom prst="rect">
            <a:avLst/>
          </a:prstGeom>
        </p:spPr>
      </p:pic>
      <p:sp>
        <p:nvSpPr>
          <p:cNvPr id="6" name="TextBox 5">
            <a:extLst>
              <a:ext uri="{FF2B5EF4-FFF2-40B4-BE49-F238E27FC236}">
                <a16:creationId xmlns:a16="http://schemas.microsoft.com/office/drawing/2014/main" id="{613A1C4F-A57D-0F14-5426-82563A3CA47D}"/>
              </a:ext>
            </a:extLst>
          </p:cNvPr>
          <p:cNvSpPr txBox="1"/>
          <p:nvPr/>
        </p:nvSpPr>
        <p:spPr>
          <a:xfrm>
            <a:off x="2499360" y="6055167"/>
            <a:ext cx="7193280" cy="496098"/>
          </a:xfrm>
          <a:prstGeom prst="rect">
            <a:avLst/>
          </a:prstGeom>
          <a:noFill/>
        </p:spPr>
        <p:txBody>
          <a:bodyPr wrap="square">
            <a:spAutoFit/>
          </a:bodyPr>
          <a:lstStyle/>
          <a:p>
            <a:pPr>
              <a:lnSpc>
                <a:spcPct val="115000"/>
              </a:lnSpc>
              <a:spcAft>
                <a:spcPts val="800"/>
              </a:spcAft>
            </a:pPr>
            <a:r>
              <a:rPr lang="en-US" sz="2400" b="1"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https://www.youtube.com/watch?v</a:t>
            </a:r>
            <a:r>
              <a:rPr lang="en-US" sz="2400" b="1" u="sng" kern="10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=JNjJxRzUpWE</a:t>
            </a:r>
            <a:r>
              <a:rPr lang="en-US" sz="2400" b="1" u="sng" kern="100">
                <a:solidFill>
                  <a:srgbClr val="467886"/>
                </a:solidFill>
                <a:latin typeface="Aptos" panose="020B0004020202020204" pitchFamily="34" charset="0"/>
                <a:ea typeface="Aptos" panose="020B0004020202020204" pitchFamily="34" charset="0"/>
                <a:cs typeface="Times New Roman" panose="02020603050405020304" pitchFamily="18" charset="0"/>
              </a:rPr>
              <a:t> </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701519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704</TotalTime>
  <Words>882</Words>
  <Application>Microsoft Office PowerPoint</Application>
  <PresentationFormat>Widescreen</PresentationFormat>
  <Paragraphs>44</Paragraphs>
  <Slides>17</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Meiryo</vt:lpstr>
      <vt:lpstr>Aptos</vt:lpstr>
      <vt:lpstr>Arial</vt:lpstr>
      <vt:lpstr>Calibri</vt:lpstr>
      <vt:lpstr>Calibri Light</vt:lpstr>
      <vt:lpstr>Office Theme</vt:lpstr>
      <vt:lpstr>Physical/ Material Death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Departed</dc:title>
  <dc:creator>Bill Huitt</dc:creator>
  <cp:lastModifiedBy>Huitt, Bill</cp:lastModifiedBy>
  <cp:revision>25</cp:revision>
  <dcterms:created xsi:type="dcterms:W3CDTF">2023-07-24T23:38:16Z</dcterms:created>
  <dcterms:modified xsi:type="dcterms:W3CDTF">2026-02-13T00:49:52Z</dcterms:modified>
</cp:coreProperties>
</file>