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3"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77" autoAdjust="0"/>
    <p:restoredTop sz="94660"/>
  </p:normalViewPr>
  <p:slideViewPr>
    <p:cSldViewPr snapToGrid="0">
      <p:cViewPr varScale="1">
        <p:scale>
          <a:sx n="83" d="100"/>
          <a:sy n="83" d="100"/>
        </p:scale>
        <p:origin x="161" y="4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180BF-5B03-4DFB-A927-C4F9DAD101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1ED33C-7034-485F-99CF-48A484A46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962895-9D22-4CC2-B621-0BD4B05EC659}"/>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5" name="Footer Placeholder 4">
            <a:extLst>
              <a:ext uri="{FF2B5EF4-FFF2-40B4-BE49-F238E27FC236}">
                <a16:creationId xmlns:a16="http://schemas.microsoft.com/office/drawing/2014/main" id="{7BE04BA9-BBCB-4A6F-90C1-11151628F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DC907-D5A7-41B7-90F6-030D6F353E03}"/>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857673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56943-C9E4-42CF-955B-F7900FBAD4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CF0FB7-D1FB-4582-8BE4-C3B48F5D58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E74194-D5ED-41AC-A940-D8722DA31DB4}"/>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5" name="Footer Placeholder 4">
            <a:extLst>
              <a:ext uri="{FF2B5EF4-FFF2-40B4-BE49-F238E27FC236}">
                <a16:creationId xmlns:a16="http://schemas.microsoft.com/office/drawing/2014/main" id="{B74875D2-D16D-45BD-A8BB-8526EFCBE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8CDBA-305E-4308-8E33-2C23BC87774D}"/>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89280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76FDD-8F0A-4057-9FF8-1CFA766C31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33DEC-AC6E-4A5B-A476-FA965E07BA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CD5A39-3F68-4139-BC39-2FFAAEBDA17C}"/>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5" name="Footer Placeholder 4">
            <a:extLst>
              <a:ext uri="{FF2B5EF4-FFF2-40B4-BE49-F238E27FC236}">
                <a16:creationId xmlns:a16="http://schemas.microsoft.com/office/drawing/2014/main" id="{9193E1C6-D177-464D-8170-659C57941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5D87F7-363B-4993-92AF-767E3434C1CA}"/>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73848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4B7EC-00FB-4061-A6A4-7C31F058DB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9E8842-7269-4AA1-9A4A-D3DD72591E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E1FE4B-139F-4D75-98AC-143DBC159C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81ADA6-FF2B-420D-96F3-E0DA9051199D}"/>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6" name="Footer Placeholder 5">
            <a:extLst>
              <a:ext uri="{FF2B5EF4-FFF2-40B4-BE49-F238E27FC236}">
                <a16:creationId xmlns:a16="http://schemas.microsoft.com/office/drawing/2014/main" id="{9BFCECE9-3C86-4EBA-9D1C-B4B371DCD3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9CD88B-1605-4DCB-A413-1FD0019C2B27}"/>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3628012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83012-8490-43B4-96C4-C751202A5C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18D80C-6D48-4B20-92BB-77F6FCB212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7DD86E-2E6A-4159-889C-8501F75363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24247F-456C-4CC7-829F-3913AB9055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84832B-8DF8-402D-BA0F-37CBF1095C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F68A14-6920-4CCF-8110-9BB64CDA2045}"/>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8" name="Footer Placeholder 7">
            <a:extLst>
              <a:ext uri="{FF2B5EF4-FFF2-40B4-BE49-F238E27FC236}">
                <a16:creationId xmlns:a16="http://schemas.microsoft.com/office/drawing/2014/main" id="{8BDBCB7C-BF77-4B8E-A525-97DEB90450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54DA47-41CC-4430-AE37-B32AAC6B7DF8}"/>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41535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3D814-4E0D-433E-9002-EA9A45CB9E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6B903E-F6CF-4DE4-8B41-1C33D9A82849}"/>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4" name="Footer Placeholder 3">
            <a:extLst>
              <a:ext uri="{FF2B5EF4-FFF2-40B4-BE49-F238E27FC236}">
                <a16:creationId xmlns:a16="http://schemas.microsoft.com/office/drawing/2014/main" id="{7C54CB71-B676-4598-853E-33C430B2D6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8FF5F1-FF41-4FBF-98A2-44738A6C65EE}"/>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4080571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72FDAC-70A2-4CB2-9F40-B2275D33BECF}"/>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3" name="Footer Placeholder 2">
            <a:extLst>
              <a:ext uri="{FF2B5EF4-FFF2-40B4-BE49-F238E27FC236}">
                <a16:creationId xmlns:a16="http://schemas.microsoft.com/office/drawing/2014/main" id="{E2EF86E2-4A4B-4530-9632-545190AED5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85C402-E458-4825-8FB0-7EC296BF1787}"/>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892935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56EA0-662E-48F2-ABA1-4DDFCEB5AF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5F93CD-D5B6-4754-BE2F-DBCDF98FD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DC93AF-51FF-4D67-B609-FE628A71DC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BDE2D9-C68A-4521-AE87-7B3029278B36}"/>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6" name="Footer Placeholder 5">
            <a:extLst>
              <a:ext uri="{FF2B5EF4-FFF2-40B4-BE49-F238E27FC236}">
                <a16:creationId xmlns:a16="http://schemas.microsoft.com/office/drawing/2014/main" id="{493F0783-9C44-4ED9-85C7-A7D30DB32F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7F324B-1251-4CB8-9B0C-233F93E1D6BD}"/>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072440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A8EC5-1B16-4655-A304-904B7CB646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1EA92F-887B-4442-BEA0-ACFFA70D7A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18E10B-37CF-4304-8CDE-2D4E481958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0AE04D-AC91-4A7B-A25A-9DE97DCF254C}"/>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6" name="Footer Placeholder 5">
            <a:extLst>
              <a:ext uri="{FF2B5EF4-FFF2-40B4-BE49-F238E27FC236}">
                <a16:creationId xmlns:a16="http://schemas.microsoft.com/office/drawing/2014/main" id="{77DF24BE-E6B3-4EE2-A4FA-A5FB4727AA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A2B4C2-FCD1-4F34-A6FF-085E1FE731F0}"/>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71736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E08C-AAF5-46F6-9DCC-E5566369CC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5E5FD6-07A7-4476-A45A-16AB00C403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50E56D-F438-4721-81A5-EF953164AC1A}"/>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5" name="Footer Placeholder 4">
            <a:extLst>
              <a:ext uri="{FF2B5EF4-FFF2-40B4-BE49-F238E27FC236}">
                <a16:creationId xmlns:a16="http://schemas.microsoft.com/office/drawing/2014/main" id="{C56665CC-CFD2-46B6-9A10-E0702CB0C5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82EA4-5E39-45D6-9FB1-EAD222405EB2}"/>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973325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CB886B-ACAA-4811-80B2-D67348B302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D5FF93-81B8-4ECA-B9CF-8CA7F61D26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868CAB-BDA0-49DE-B510-F16C5FB26072}"/>
              </a:ext>
            </a:extLst>
          </p:cNvPr>
          <p:cNvSpPr>
            <a:spLocks noGrp="1"/>
          </p:cNvSpPr>
          <p:nvPr>
            <p:ph type="dt" sz="half" idx="10"/>
          </p:nvPr>
        </p:nvSpPr>
        <p:spPr/>
        <p:txBody>
          <a:bodyPr/>
          <a:lstStyle/>
          <a:p>
            <a:fld id="{C6B170F6-63AF-4457-98A5-7E8BC605A0BC}" type="datetimeFigureOut">
              <a:rPr lang="en-US" smtClean="0"/>
              <a:t>1/22/2026</a:t>
            </a:fld>
            <a:endParaRPr lang="en-US"/>
          </a:p>
        </p:txBody>
      </p:sp>
      <p:sp>
        <p:nvSpPr>
          <p:cNvPr id="5" name="Footer Placeholder 4">
            <a:extLst>
              <a:ext uri="{FF2B5EF4-FFF2-40B4-BE49-F238E27FC236}">
                <a16:creationId xmlns:a16="http://schemas.microsoft.com/office/drawing/2014/main" id="{2B607A05-5E41-4D3E-805A-48532EF41F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F1F6C-A108-4740-97A9-BD8F63B155A5}"/>
              </a:ext>
            </a:extLst>
          </p:cNvPr>
          <p:cNvSpPr>
            <a:spLocks noGrp="1"/>
          </p:cNvSpPr>
          <p:nvPr>
            <p:ph type="sldNum" sz="quarter" idx="12"/>
          </p:nvPr>
        </p:nvSpPr>
        <p:spPr/>
        <p:txBody>
          <a:bodyPr/>
          <a:lstStyle/>
          <a:p>
            <a:fld id="{ADBFE737-F269-47E6-9BA4-8F14779785E4}" type="slidenum">
              <a:rPr lang="en-US" smtClean="0"/>
              <a:t>‹#›</a:t>
            </a:fld>
            <a:endParaRPr lang="en-US"/>
          </a:p>
        </p:txBody>
      </p:sp>
    </p:spTree>
    <p:extLst>
      <p:ext uri="{BB962C8B-B14F-4D97-AF65-F5344CB8AC3E}">
        <p14:creationId xmlns:p14="http://schemas.microsoft.com/office/powerpoint/2010/main" val="248189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E74AB2-8CB0-4724-AEB5-E16467515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C81E33-265D-44D5-9D68-4F430D5151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41138-D425-42AB-9034-52F6CCE99E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B170F6-63AF-4457-98A5-7E8BC605A0BC}" type="datetimeFigureOut">
              <a:rPr lang="en-US" smtClean="0"/>
              <a:t>1/22/2026</a:t>
            </a:fld>
            <a:endParaRPr lang="en-US"/>
          </a:p>
        </p:txBody>
      </p:sp>
      <p:sp>
        <p:nvSpPr>
          <p:cNvPr id="5" name="Footer Placeholder 4">
            <a:extLst>
              <a:ext uri="{FF2B5EF4-FFF2-40B4-BE49-F238E27FC236}">
                <a16:creationId xmlns:a16="http://schemas.microsoft.com/office/drawing/2014/main" id="{2DE4525B-FDE7-4D62-9B35-091BBD684E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75CF32-EDDD-432F-B2A7-5E2FE765C6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BFE737-F269-47E6-9BA4-8F14779785E4}" type="slidenum">
              <a:rPr lang="en-US" smtClean="0"/>
              <a:t>‹#›</a:t>
            </a:fld>
            <a:endParaRPr lang="en-US"/>
          </a:p>
        </p:txBody>
      </p:sp>
    </p:spTree>
    <p:extLst>
      <p:ext uri="{BB962C8B-B14F-4D97-AF65-F5344CB8AC3E}">
        <p14:creationId xmlns:p14="http://schemas.microsoft.com/office/powerpoint/2010/main" val="1198316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8YrU0-BFjKA?feature=oembed" TargetMode="External"/><Relationship Id="rId4" Type="http://schemas.openxmlformats.org/officeDocument/2006/relationships/hyperlink" Target="https://www.youtube.com/watch?v=8YrU0-BFjKA"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https://www.flickr.com/photos/rodeime/7532246450/" TargetMode="External"/><Relationship Id="rId7" Type="http://schemas.openxmlformats.org/officeDocument/2006/relationships/hyperlink" Target="https://commons.wikimedia.org/wiki/File:2017_08_09_Day_of_the_World's_Indigenous_Peoples_in_Yakutsk_(12).jpg" TargetMode="Externa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hyperlink" Target="https://intercontinentalcry.org/" TargetMode="External"/><Relationship Id="rId4" Type="http://schemas.openxmlformats.org/officeDocument/2006/relationships/image" Target="../media/image4.jpg"/><Relationship Id="rId9" Type="http://schemas.openxmlformats.org/officeDocument/2006/relationships/hyperlink" Target="http://www.pressenza.com/2014/09/concerns-world-bank-proposals-roll-back-safeguards-indigenous-people/"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flickr.com/photos/us_embassy_newzealand/19569224421"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angusnous.blogspot.com/2016/11/oracion-sistemica-los-ancestros.html" TargetMode="External"/><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93448689@N02/35813989636"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pxhere.com/ru/photo/1052551" TargetMode="Externa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intercontinentalcry.org/there-are-hundreds-of-thousands-of-indigenous-children-in-residential-schools-around-the-world-today/" TargetMode="External"/><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video" Target="https://www.youtube.com/embed/XHhbeRJudY4?feature=oembed" TargetMode="External"/><Relationship Id="rId4" Type="http://schemas.openxmlformats.org/officeDocument/2006/relationships/hyperlink" Target="https://www.youtube.com/watch?v=XHhbeRJudY4&amp;t=3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www.youtube.com/watch?v=uaFumnbqTyA"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llage of people&#10;&#10;Description automatically generated with medium confidence">
            <a:extLst>
              <a:ext uri="{FF2B5EF4-FFF2-40B4-BE49-F238E27FC236}">
                <a16:creationId xmlns:a16="http://schemas.microsoft.com/office/drawing/2014/main" id="{2E406423-B247-4B21-BCCC-98CEAAD2D0D4}"/>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4889" r="1" b="1"/>
          <a:stretch/>
        </p:blipFill>
        <p:spPr>
          <a:xfrm>
            <a:off x="0" y="1"/>
            <a:ext cx="12191980" cy="6857999"/>
          </a:xfrm>
          <a:prstGeom prst="rect">
            <a:avLst/>
          </a:prstGeom>
        </p:spPr>
      </p:pic>
      <p:sp>
        <p:nvSpPr>
          <p:cNvPr id="5" name="TextBox 4">
            <a:extLst>
              <a:ext uri="{FF2B5EF4-FFF2-40B4-BE49-F238E27FC236}">
                <a16:creationId xmlns:a16="http://schemas.microsoft.com/office/drawing/2014/main" id="{D94CF364-5135-41E4-B446-B937F0193318}"/>
              </a:ext>
            </a:extLst>
          </p:cNvPr>
          <p:cNvSpPr txBox="1"/>
          <p:nvPr/>
        </p:nvSpPr>
        <p:spPr>
          <a:xfrm>
            <a:off x="1523990" y="2142308"/>
            <a:ext cx="9144000" cy="1575771"/>
          </a:xfrm>
          <a:prstGeom prst="rect">
            <a:avLst/>
          </a:prstGeom>
        </p:spPr>
        <p:txBody>
          <a:bodyPr vert="horz" lIns="91440" tIns="45720" rIns="91440" bIns="45720" rtlCol="0" anchor="b">
            <a:normAutofit/>
          </a:bodyPr>
          <a:lstStyle/>
          <a:p>
            <a:pPr marL="0" marR="0" algn="ctr">
              <a:lnSpc>
                <a:spcPct val="90000"/>
              </a:lnSpc>
              <a:spcBef>
                <a:spcPct val="0"/>
              </a:spcBef>
              <a:spcAft>
                <a:spcPts val="800"/>
              </a:spcAft>
            </a:pPr>
            <a:r>
              <a:rPr lang="en-US" sz="6000" b="1" dirty="0">
                <a:solidFill>
                  <a:srgbClr val="FFFFFF"/>
                </a:solidFill>
                <a:effectLst/>
                <a:latin typeface="+mj-lt"/>
                <a:ea typeface="+mj-ea"/>
                <a:cs typeface="+mj-cs"/>
              </a:rPr>
              <a:t>The Distinction of Humanity</a:t>
            </a:r>
            <a:endParaRPr lang="en-US" sz="6000" dirty="0">
              <a:solidFill>
                <a:srgbClr val="FFFFFF"/>
              </a:solidFill>
              <a:effectLst/>
              <a:latin typeface="+mj-lt"/>
              <a:ea typeface="+mj-ea"/>
              <a:cs typeface="+mj-cs"/>
            </a:endParaRPr>
          </a:p>
        </p:txBody>
      </p:sp>
      <p:sp>
        <p:nvSpPr>
          <p:cNvPr id="8" name="TextBox 7">
            <a:extLst>
              <a:ext uri="{FF2B5EF4-FFF2-40B4-BE49-F238E27FC236}">
                <a16:creationId xmlns:a16="http://schemas.microsoft.com/office/drawing/2014/main" id="{553B5343-2ED7-45B3-8FD3-176B35F92CA6}"/>
              </a:ext>
            </a:extLst>
          </p:cNvPr>
          <p:cNvSpPr txBox="1"/>
          <p:nvPr/>
        </p:nvSpPr>
        <p:spPr>
          <a:xfrm>
            <a:off x="1223554" y="6355693"/>
            <a:ext cx="1820091"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Tucker, GA</a:t>
            </a:r>
          </a:p>
        </p:txBody>
      </p:sp>
    </p:spTree>
    <p:extLst>
      <p:ext uri="{BB962C8B-B14F-4D97-AF65-F5344CB8AC3E}">
        <p14:creationId xmlns:p14="http://schemas.microsoft.com/office/powerpoint/2010/main" val="33522393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quot;O Son of Spirit&quot; by Naseem, Michele &amp; Yasmin">
            <a:hlinkClick r:id="" action="ppaction://media"/>
            <a:extLst>
              <a:ext uri="{FF2B5EF4-FFF2-40B4-BE49-F238E27FC236}">
                <a16:creationId xmlns:a16="http://schemas.microsoft.com/office/drawing/2014/main" id="{C345C74F-4A50-299C-F2AA-9FCCDC37BE0E}"/>
              </a:ext>
            </a:extLst>
          </p:cNvPr>
          <p:cNvPicPr>
            <a:picLocks noRot="1" noChangeAspect="1"/>
          </p:cNvPicPr>
          <p:nvPr>
            <a:videoFile r:link="rId1"/>
          </p:nvPr>
        </p:nvPicPr>
        <p:blipFill>
          <a:blip r:embed="rId3"/>
          <a:stretch>
            <a:fillRect/>
          </a:stretch>
        </p:blipFill>
        <p:spPr>
          <a:xfrm>
            <a:off x="1095830" y="288745"/>
            <a:ext cx="9886566" cy="5585910"/>
          </a:xfrm>
          <a:prstGeom prst="rect">
            <a:avLst/>
          </a:prstGeom>
        </p:spPr>
      </p:pic>
      <p:sp>
        <p:nvSpPr>
          <p:cNvPr id="4" name="TextBox 3">
            <a:extLst>
              <a:ext uri="{FF2B5EF4-FFF2-40B4-BE49-F238E27FC236}">
                <a16:creationId xmlns:a16="http://schemas.microsoft.com/office/drawing/2014/main" id="{80B47F38-F6B2-38D0-7D1C-F8DA21435F4E}"/>
              </a:ext>
            </a:extLst>
          </p:cNvPr>
          <p:cNvSpPr txBox="1"/>
          <p:nvPr/>
        </p:nvSpPr>
        <p:spPr>
          <a:xfrm>
            <a:off x="2771432" y="6107590"/>
            <a:ext cx="6649135" cy="461665"/>
          </a:xfrm>
          <a:prstGeom prst="rect">
            <a:avLst/>
          </a:prstGeom>
          <a:noFill/>
        </p:spPr>
        <p:txBody>
          <a:bodyPr wrap="square">
            <a:spAutoFit/>
          </a:bodyPr>
          <a:lstStyle/>
          <a:p>
            <a:r>
              <a:rPr lang="en-US" sz="2400" b="1" dirty="0">
                <a:hlinkClick r:id="rId4"/>
              </a:rPr>
              <a:t>https://www.youtube.com/watch?v=8YrU0-BFjKA</a:t>
            </a:r>
            <a:r>
              <a:rPr lang="en-US" sz="2400" b="1" dirty="0"/>
              <a:t> </a:t>
            </a:r>
          </a:p>
        </p:txBody>
      </p:sp>
    </p:spTree>
    <p:extLst>
      <p:ext uri="{BB962C8B-B14F-4D97-AF65-F5344CB8AC3E}">
        <p14:creationId xmlns:p14="http://schemas.microsoft.com/office/powerpoint/2010/main" val="1585230497"/>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770AE191-D2EA-45C9-A44D-830C188F74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2021" y="518649"/>
            <a:ext cx="1128382" cy="847206"/>
            <a:chOff x="8183879" y="1000124"/>
            <a:chExt cx="1562267" cy="1172973"/>
          </a:xfrm>
        </p:grpSpPr>
        <p:sp>
          <p:nvSpPr>
            <p:cNvPr id="26" name="Freeform 5">
              <a:extLst>
                <a:ext uri="{FF2B5EF4-FFF2-40B4-BE49-F238E27FC236}">
                  <a16:creationId xmlns:a16="http://schemas.microsoft.com/office/drawing/2014/main" id="{23A0E4C1-B7A6-4637-AC51-4A5AE3841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7" name="Freeform 5">
              <a:extLst>
                <a:ext uri="{FF2B5EF4-FFF2-40B4-BE49-F238E27FC236}">
                  <a16:creationId xmlns:a16="http://schemas.microsoft.com/office/drawing/2014/main" id="{F4E8C039-CC58-44F3-8A7B-E0A934C1D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8" name="TextBox 7">
            <a:extLst>
              <a:ext uri="{FF2B5EF4-FFF2-40B4-BE49-F238E27FC236}">
                <a16:creationId xmlns:a16="http://schemas.microsoft.com/office/drawing/2014/main" id="{A5007FFA-68EA-4A4A-8458-F6CEA52258DB}"/>
              </a:ext>
            </a:extLst>
          </p:cNvPr>
          <p:cNvSpPr txBox="1"/>
          <p:nvPr/>
        </p:nvSpPr>
        <p:spPr>
          <a:xfrm>
            <a:off x="753316" y="2136330"/>
            <a:ext cx="3023578" cy="3686677"/>
          </a:xfrm>
          <a:prstGeom prst="rect">
            <a:avLst/>
          </a:prstGeom>
        </p:spPr>
        <p:txBody>
          <a:bodyPr vert="horz" lIns="91440" tIns="45720" rIns="91440" bIns="45720" rtlCol="0" anchor="t">
            <a:noAutofit/>
          </a:bodyPr>
          <a:lstStyle/>
          <a:p>
            <a:r>
              <a:rPr lang="en-US" sz="2400" b="1" dirty="0"/>
              <a:t>Indigenous people from every corner of the globe recognize that other species are part of nature and as human beings, we are also part of nature.</a:t>
            </a:r>
          </a:p>
          <a:p>
            <a:pPr marL="0" lvl="1" algn="r"/>
            <a:r>
              <a:rPr lang="en-US" sz="2000" b="1" dirty="0"/>
              <a:t>Chad Indigenous, </a:t>
            </a:r>
          </a:p>
          <a:p>
            <a:pPr marL="0" lvl="1" algn="r"/>
            <a:r>
              <a:rPr lang="en-US" sz="2000" b="1" dirty="0"/>
              <a:t>Hindou Oumarou Ibrahim, </a:t>
            </a:r>
          </a:p>
          <a:p>
            <a:pPr marL="0" lvl="1" algn="r"/>
            <a:r>
              <a:rPr lang="en-US" sz="2000" b="1" dirty="0"/>
              <a:t>Mbororo</a:t>
            </a:r>
          </a:p>
        </p:txBody>
      </p:sp>
      <p:pic>
        <p:nvPicPr>
          <p:cNvPr id="4" name="Picture 3" descr="A group of women holding a leaf&#10;&#10;Description automatically generated with low confidence">
            <a:extLst>
              <a:ext uri="{FF2B5EF4-FFF2-40B4-BE49-F238E27FC236}">
                <a16:creationId xmlns:a16="http://schemas.microsoft.com/office/drawing/2014/main" id="{2801A29E-BB9B-156E-0BEF-22C5BDFED30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990" r="21655" b="-4"/>
          <a:stretch/>
        </p:blipFill>
        <p:spPr>
          <a:xfrm>
            <a:off x="4601056" y="10"/>
            <a:ext cx="3749040" cy="3383270"/>
          </a:xfrm>
          <a:prstGeom prst="rect">
            <a:avLst/>
          </a:prstGeom>
        </p:spPr>
      </p:pic>
      <p:pic>
        <p:nvPicPr>
          <p:cNvPr id="9" name="Picture 8" descr="A picture containing person, outdoor, people, dancer&#10;&#10;Description automatically generated">
            <a:extLst>
              <a:ext uri="{FF2B5EF4-FFF2-40B4-BE49-F238E27FC236}">
                <a16:creationId xmlns:a16="http://schemas.microsoft.com/office/drawing/2014/main" id="{C8FA503E-3A97-0FEB-0AD6-8723607D8AE6}"/>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4542" r="10663" b="3"/>
          <a:stretch/>
        </p:blipFill>
        <p:spPr>
          <a:xfrm>
            <a:off x="8442960" y="10"/>
            <a:ext cx="3749040" cy="3383270"/>
          </a:xfrm>
          <a:prstGeom prst="rect">
            <a:avLst/>
          </a:prstGeom>
        </p:spPr>
      </p:pic>
      <p:pic>
        <p:nvPicPr>
          <p:cNvPr id="12" name="Picture 11" descr="A picture containing person, standing&#10;&#10;Description automatically generated">
            <a:extLst>
              <a:ext uri="{FF2B5EF4-FFF2-40B4-BE49-F238E27FC236}">
                <a16:creationId xmlns:a16="http://schemas.microsoft.com/office/drawing/2014/main" id="{98BE5688-6D58-7E93-E110-CCE01B65FFCE}"/>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26035" r="-4" b="-4"/>
          <a:stretch/>
        </p:blipFill>
        <p:spPr>
          <a:xfrm>
            <a:off x="4601056" y="3474722"/>
            <a:ext cx="3749040" cy="3383279"/>
          </a:xfrm>
          <a:prstGeom prst="rect">
            <a:avLst/>
          </a:prstGeom>
        </p:spPr>
      </p:pic>
      <p:pic>
        <p:nvPicPr>
          <p:cNvPr id="15" name="Picture 14" descr="A person and a child posing for the camera&#10;&#10;Description automatically generated with medium confidence">
            <a:extLst>
              <a:ext uri="{FF2B5EF4-FFF2-40B4-BE49-F238E27FC236}">
                <a16:creationId xmlns:a16="http://schemas.microsoft.com/office/drawing/2014/main" id="{39D87C6A-76F6-4760-1697-C3C1DF606D53}"/>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11134" r="5761" b="4"/>
          <a:stretch/>
        </p:blipFill>
        <p:spPr>
          <a:xfrm>
            <a:off x="8442960" y="3474719"/>
            <a:ext cx="3749040" cy="3383280"/>
          </a:xfrm>
          <a:prstGeom prst="rect">
            <a:avLst/>
          </a:prstGeom>
        </p:spPr>
      </p:pic>
    </p:spTree>
    <p:extLst>
      <p:ext uri="{BB962C8B-B14F-4D97-AF65-F5344CB8AC3E}">
        <p14:creationId xmlns:p14="http://schemas.microsoft.com/office/powerpoint/2010/main" val="110535448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riding a horse in a field&#10;&#10;Description automatically generated with medium confidence">
            <a:extLst>
              <a:ext uri="{FF2B5EF4-FFF2-40B4-BE49-F238E27FC236}">
                <a16:creationId xmlns:a16="http://schemas.microsoft.com/office/drawing/2014/main" id="{209DF8F8-B3DD-75FB-5CA1-8C17A48C0050}"/>
              </a:ext>
            </a:extLst>
          </p:cNvPr>
          <p:cNvPicPr>
            <a:picLocks noChangeAspect="1"/>
          </p:cNvPicPr>
          <p:nvPr/>
        </p:nvPicPr>
        <p:blipFill rotWithShape="1">
          <a:blip r:embed="rId2">
            <a:extLst>
              <a:ext uri="{28A0092B-C50C-407E-A947-70E740481C1C}">
                <a14:useLocalDpi xmlns:a14="http://schemas.microsoft.com/office/drawing/2010/main" val="0"/>
              </a:ext>
            </a:extLst>
          </a:blip>
          <a:srcRect l="15289" r="257"/>
          <a:stretch/>
        </p:blipFill>
        <p:spPr>
          <a:xfrm>
            <a:off x="1" y="10"/>
            <a:ext cx="6936390" cy="6857990"/>
          </a:xfrm>
          <a:prstGeom prst="rect">
            <a:avLst/>
          </a:prstGeom>
        </p:spPr>
      </p:pic>
      <p:sp>
        <p:nvSpPr>
          <p:cNvPr id="3" name="TextBox 2">
            <a:extLst>
              <a:ext uri="{FF2B5EF4-FFF2-40B4-BE49-F238E27FC236}">
                <a16:creationId xmlns:a16="http://schemas.microsoft.com/office/drawing/2014/main" id="{4FF65D2C-8E7D-47DC-A05C-626E2479D079}"/>
              </a:ext>
            </a:extLst>
          </p:cNvPr>
          <p:cNvSpPr txBox="1"/>
          <p:nvPr/>
        </p:nvSpPr>
        <p:spPr>
          <a:xfrm>
            <a:off x="7741154" y="1132069"/>
            <a:ext cx="3822189" cy="4593862"/>
          </a:xfrm>
          <a:prstGeom prst="rect">
            <a:avLst/>
          </a:prstGeom>
        </p:spPr>
        <p:txBody>
          <a:bodyPr vert="horz" lIns="91440" tIns="45720" rIns="91440" bIns="45720" rtlCol="0">
            <a:normAutofit/>
          </a:bodyPr>
          <a:lstStyle/>
          <a:p>
            <a:pPr marR="0"/>
            <a:r>
              <a:rPr lang="en-US" sz="2800" b="1" dirty="0">
                <a:effectLst/>
              </a:rPr>
              <a:t>Humankind has not woven the web of life. We are but one thread within it. Whatever we do to the web, we do to ourselves. All things are bound together. All things connect.</a:t>
            </a:r>
          </a:p>
          <a:p>
            <a:pPr algn="r"/>
            <a:r>
              <a:rPr lang="en-US" sz="2300" b="1" dirty="0">
                <a:effectLst/>
              </a:rPr>
              <a:t>American Indigenous (Suquamish), </a:t>
            </a:r>
          </a:p>
          <a:p>
            <a:pPr algn="r"/>
            <a:r>
              <a:rPr lang="en-US" sz="2300" b="1" dirty="0">
                <a:effectLst/>
              </a:rPr>
              <a:t>Chief Seattle</a:t>
            </a:r>
            <a:endParaRPr lang="en-US" sz="2000" dirty="0">
              <a:effectLst/>
            </a:endParaRPr>
          </a:p>
        </p:txBody>
      </p:sp>
    </p:spTree>
    <p:extLst>
      <p:ext uri="{BB962C8B-B14F-4D97-AF65-F5344CB8AC3E}">
        <p14:creationId xmlns:p14="http://schemas.microsoft.com/office/powerpoint/2010/main" val="315303285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dressed&#10;&#10;Description automatically generated">
            <a:extLst>
              <a:ext uri="{FF2B5EF4-FFF2-40B4-BE49-F238E27FC236}">
                <a16:creationId xmlns:a16="http://schemas.microsoft.com/office/drawing/2014/main" id="{1CFFC65B-1BF4-2FC4-703E-BB8EDBEA4A3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237"/>
          <a:stretch/>
        </p:blipFill>
        <p:spPr>
          <a:xfrm>
            <a:off x="2522356"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988C233-35CD-4EAF-80AC-69A1A6353D60}"/>
              </a:ext>
            </a:extLst>
          </p:cNvPr>
          <p:cNvSpPr txBox="1"/>
          <p:nvPr/>
        </p:nvSpPr>
        <p:spPr>
          <a:xfrm>
            <a:off x="604737" y="1869997"/>
            <a:ext cx="2595663" cy="3742762"/>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800" b="1" dirty="0">
                <a:effectLst/>
              </a:rPr>
              <a:t>Because thou art greatly loved by Me, therefore I shall tell thee what is good for thee. </a:t>
            </a:r>
          </a:p>
          <a:p>
            <a:pPr marR="0" algn="r">
              <a:lnSpc>
                <a:spcPct val="90000"/>
              </a:lnSpc>
              <a:spcBef>
                <a:spcPts val="0"/>
              </a:spcBef>
              <a:spcAft>
                <a:spcPts val="0"/>
              </a:spcAft>
              <a:tabLst>
                <a:tab pos="5943600" algn="r"/>
              </a:tabLst>
            </a:pPr>
            <a:r>
              <a:rPr lang="en-US" sz="2300" b="1" dirty="0">
                <a:effectLst/>
              </a:rPr>
              <a:t>Hinduism, </a:t>
            </a:r>
            <a:r>
              <a:rPr lang="en-US" sz="2300" b="1" i="1" dirty="0">
                <a:effectLst/>
              </a:rPr>
              <a:t>Bhagavad Gita</a:t>
            </a:r>
            <a:r>
              <a:rPr lang="en-US" sz="2300" b="1" dirty="0">
                <a:effectLst/>
              </a:rPr>
              <a:t> </a:t>
            </a:r>
          </a:p>
          <a:p>
            <a:pPr marR="0" algn="r">
              <a:lnSpc>
                <a:spcPct val="90000"/>
              </a:lnSpc>
              <a:spcBef>
                <a:spcPts val="0"/>
              </a:spcBef>
              <a:spcAft>
                <a:spcPts val="0"/>
              </a:spcAft>
              <a:tabLst>
                <a:tab pos="5943600" algn="r"/>
              </a:tabLst>
            </a:pPr>
            <a:r>
              <a:rPr lang="en-US" sz="2300" b="1" dirty="0">
                <a:effectLst/>
              </a:rPr>
              <a:t>18: 64 </a:t>
            </a:r>
          </a:p>
        </p:txBody>
      </p:sp>
    </p:spTree>
    <p:extLst>
      <p:ext uri="{BB962C8B-B14F-4D97-AF65-F5344CB8AC3E}">
        <p14:creationId xmlns:p14="http://schemas.microsoft.com/office/powerpoint/2010/main" val="286508713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drawing, painting, art, illustration&#10;&#10;Description automatically generated">
            <a:extLst>
              <a:ext uri="{FF2B5EF4-FFF2-40B4-BE49-F238E27FC236}">
                <a16:creationId xmlns:a16="http://schemas.microsoft.com/office/drawing/2014/main" id="{B4DA4078-C79F-4BF8-9D0D-544A833D0B3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885" r="7543" b="-1"/>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27FE7C9D-66D5-40D1-B388-6A1AD76B4D9B}"/>
              </a:ext>
            </a:extLst>
          </p:cNvPr>
          <p:cNvSpPr txBox="1"/>
          <p:nvPr/>
        </p:nvSpPr>
        <p:spPr>
          <a:xfrm>
            <a:off x="6818212" y="1641469"/>
            <a:ext cx="4195673" cy="4246040"/>
          </a:xfrm>
          <a:prstGeom prst="rect">
            <a:avLst/>
          </a:prstGeom>
        </p:spPr>
        <p:txBody>
          <a:bodyPr vert="horz" lIns="91440" tIns="45720" rIns="91440" bIns="45720" rtlCol="0" anchor="t">
            <a:normAutofit/>
          </a:bodyPr>
          <a:lstStyle/>
          <a:p>
            <a:pPr marR="0">
              <a:spcBef>
                <a:spcPts val="0"/>
              </a:spcBef>
              <a:tabLst>
                <a:tab pos="5943600" algn="r"/>
              </a:tabLst>
            </a:pPr>
            <a:r>
              <a:rPr lang="en-US" sz="2200" b="1" dirty="0">
                <a:solidFill>
                  <a:schemeClr val="tx1">
                    <a:alpha val="80000"/>
                  </a:schemeClr>
                </a:solidFill>
                <a:effectLst/>
              </a:rPr>
              <a:t>Unity is the reality; separateness the illusion. The nearer we come to reality, the nearer we come to unity of heart. Sympathy, compassion, kindness are modes of this unity of heart, whereby we rejoice with those who rejoice, and weep with those who weep. These things are learned by desiring to learn them.</a:t>
            </a:r>
          </a:p>
          <a:p>
            <a:pPr marR="0" algn="r">
              <a:spcBef>
                <a:spcPts val="0"/>
              </a:spcBef>
              <a:tabLst>
                <a:tab pos="5943600" algn="r"/>
              </a:tabLst>
            </a:pPr>
            <a:r>
              <a:rPr lang="en-US" b="1" dirty="0">
                <a:solidFill>
                  <a:schemeClr val="tx1">
                    <a:alpha val="80000"/>
                  </a:schemeClr>
                </a:solidFill>
                <a:effectLst/>
              </a:rPr>
              <a:t>Hinduism, </a:t>
            </a:r>
          </a:p>
          <a:p>
            <a:pPr marR="0" algn="r">
              <a:spcBef>
                <a:spcPts val="0"/>
              </a:spcBef>
              <a:tabLst>
                <a:tab pos="5943600" algn="r"/>
              </a:tabLst>
            </a:pPr>
            <a:r>
              <a:rPr lang="en-US" b="1" i="1" dirty="0">
                <a:solidFill>
                  <a:schemeClr val="tx1">
                    <a:alpha val="80000"/>
                  </a:schemeClr>
                </a:solidFill>
                <a:effectLst/>
              </a:rPr>
              <a:t>The Yoga Sutras of Patanjali</a:t>
            </a:r>
          </a:p>
          <a:p>
            <a:pPr marR="0" indent="-228600">
              <a:lnSpc>
                <a:spcPct val="90000"/>
              </a:lnSpc>
              <a:spcBef>
                <a:spcPts val="0"/>
              </a:spcBef>
              <a:spcAft>
                <a:spcPts val="600"/>
              </a:spcAft>
              <a:buFont typeface="Arial" panose="020B0604020202020204" pitchFamily="34" charset="0"/>
              <a:buChar char="•"/>
              <a:tabLst>
                <a:tab pos="5943600" algn="r"/>
              </a:tabLst>
            </a:pPr>
            <a:endParaRPr lang="en-US" sz="1700" b="1" dirty="0">
              <a:solidFill>
                <a:schemeClr val="tx1">
                  <a:alpha val="80000"/>
                </a:schemeClr>
              </a:solidFill>
              <a:effectLst/>
            </a:endParaRPr>
          </a:p>
        </p:txBody>
      </p:sp>
      <p:sp>
        <p:nvSpPr>
          <p:cNvPr id="2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6804961"/>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building, outdoor, stone, brick&#10;&#10;Description automatically generated">
            <a:extLst>
              <a:ext uri="{FF2B5EF4-FFF2-40B4-BE49-F238E27FC236}">
                <a16:creationId xmlns:a16="http://schemas.microsoft.com/office/drawing/2014/main" id="{E1376F6C-115F-3DE6-C1DC-31B6DA074D4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469" b="1301"/>
          <a:stretch/>
        </p:blipFill>
        <p:spPr>
          <a:xfrm>
            <a:off x="2522356"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0320214-B30C-4B7E-BF27-E0178DBCA9CA}"/>
              </a:ext>
            </a:extLst>
          </p:cNvPr>
          <p:cNvSpPr txBox="1"/>
          <p:nvPr/>
        </p:nvSpPr>
        <p:spPr>
          <a:xfrm>
            <a:off x="609738" y="850482"/>
            <a:ext cx="3261871" cy="5157036"/>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600" b="1" dirty="0">
                <a:effectLst/>
              </a:rPr>
              <a:t>Enter into His gates with thanksgiving, and into His courts with praise; give thanks unto Him, and bless His name. For HaShem is good; His mercy endureth for ever; and His faithfulness unto all generations. </a:t>
            </a:r>
          </a:p>
          <a:p>
            <a:pPr marR="0" algn="r">
              <a:lnSpc>
                <a:spcPct val="90000"/>
              </a:lnSpc>
              <a:spcBef>
                <a:spcPts val="0"/>
              </a:spcBef>
              <a:spcAft>
                <a:spcPts val="0"/>
              </a:spcAft>
              <a:tabLst>
                <a:tab pos="5943600" algn="r"/>
              </a:tabLst>
            </a:pPr>
            <a:r>
              <a:rPr lang="en-US" sz="2200" b="1" dirty="0">
                <a:effectLst/>
              </a:rPr>
              <a:t>Judaism, </a:t>
            </a:r>
          </a:p>
          <a:p>
            <a:pPr marR="0" algn="r">
              <a:lnSpc>
                <a:spcPct val="90000"/>
              </a:lnSpc>
              <a:spcBef>
                <a:spcPts val="0"/>
              </a:spcBef>
              <a:spcAft>
                <a:spcPts val="0"/>
              </a:spcAft>
              <a:tabLst>
                <a:tab pos="5943600" algn="r"/>
              </a:tabLst>
            </a:pPr>
            <a:r>
              <a:rPr lang="en-US" sz="2200" b="1" i="1" dirty="0">
                <a:effectLst/>
              </a:rPr>
              <a:t>Tehilim </a:t>
            </a:r>
            <a:r>
              <a:rPr lang="en-US" sz="2200" b="1" dirty="0">
                <a:effectLst/>
              </a:rPr>
              <a:t>(Psalms) </a:t>
            </a:r>
          </a:p>
          <a:p>
            <a:pPr marR="0" algn="r">
              <a:lnSpc>
                <a:spcPct val="90000"/>
              </a:lnSpc>
              <a:spcBef>
                <a:spcPts val="0"/>
              </a:spcBef>
              <a:spcAft>
                <a:spcPts val="0"/>
              </a:spcAft>
              <a:tabLst>
                <a:tab pos="5943600" algn="r"/>
              </a:tabLst>
            </a:pPr>
            <a:r>
              <a:rPr lang="en-US" sz="2200" b="1" dirty="0">
                <a:effectLst/>
              </a:rPr>
              <a:t>100: 4-5</a:t>
            </a:r>
          </a:p>
          <a:p>
            <a:pPr marR="0" indent="-228600">
              <a:lnSpc>
                <a:spcPct val="90000"/>
              </a:lnSpc>
              <a:spcBef>
                <a:spcPts val="0"/>
              </a:spcBef>
              <a:spcAft>
                <a:spcPts val="800"/>
              </a:spcAft>
              <a:buFont typeface="Arial" panose="020B0604020202020204" pitchFamily="34" charset="0"/>
              <a:buChar char="•"/>
            </a:pPr>
            <a:endParaRPr lang="en-US" sz="2000" dirty="0">
              <a:effectLst/>
            </a:endParaRPr>
          </a:p>
        </p:txBody>
      </p:sp>
    </p:spTree>
    <p:extLst>
      <p:ext uri="{BB962C8B-B14F-4D97-AF65-F5344CB8AC3E}">
        <p14:creationId xmlns:p14="http://schemas.microsoft.com/office/powerpoint/2010/main" val="325810952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07D5A75-DF3E-4F0F-AF18-B7E1FD3B99CB}"/>
              </a:ext>
            </a:extLst>
          </p:cNvPr>
          <p:cNvSpPr txBox="1"/>
          <p:nvPr/>
        </p:nvSpPr>
        <p:spPr>
          <a:xfrm>
            <a:off x="8330088" y="988633"/>
            <a:ext cx="3047264" cy="4880734"/>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3000" b="1" dirty="0">
                <a:effectLst/>
              </a:rPr>
              <a:t>I will lift up mine eyes unto the mountains: from whence shall my help come? My help cometh from HaShem, who made heaven and earth.</a:t>
            </a:r>
          </a:p>
          <a:p>
            <a:pPr marR="0" algn="r">
              <a:lnSpc>
                <a:spcPct val="90000"/>
              </a:lnSpc>
              <a:spcBef>
                <a:spcPts val="0"/>
              </a:spcBef>
              <a:spcAft>
                <a:spcPts val="0"/>
              </a:spcAft>
              <a:tabLst>
                <a:tab pos="5943600" algn="r"/>
              </a:tabLst>
            </a:pPr>
            <a:r>
              <a:rPr lang="en-US" sz="2300" b="1" dirty="0">
                <a:effectLst/>
              </a:rPr>
              <a:t>Judaism, </a:t>
            </a:r>
            <a:r>
              <a:rPr lang="en-US" sz="2300" b="1" i="1" dirty="0">
                <a:effectLst/>
              </a:rPr>
              <a:t>Tehilim</a:t>
            </a:r>
            <a:r>
              <a:rPr lang="en-US" sz="2300" b="1" dirty="0">
                <a:effectLst/>
              </a:rPr>
              <a:t> (Psalms)</a:t>
            </a:r>
          </a:p>
          <a:p>
            <a:pPr algn="r">
              <a:lnSpc>
                <a:spcPct val="90000"/>
              </a:lnSpc>
              <a:tabLst>
                <a:tab pos="5943600" algn="r"/>
              </a:tabLst>
            </a:pPr>
            <a:r>
              <a:rPr lang="en-US" sz="2300" b="1" dirty="0">
                <a:effectLst/>
                <a:latin typeface="Arial" panose="020B0604020202020204" pitchFamily="34" charset="0"/>
                <a:cs typeface="Arial" panose="020B0604020202020204" pitchFamily="34" charset="0"/>
              </a:rPr>
              <a:t>121: 1-2</a:t>
            </a:r>
            <a:endParaRPr lang="en-US" sz="2300" dirty="0">
              <a:latin typeface="Arial" panose="020B0604020202020204" pitchFamily="34" charset="0"/>
              <a:cs typeface="Arial" panose="020B0604020202020204" pitchFamily="34" charset="0"/>
            </a:endParaRPr>
          </a:p>
          <a:p>
            <a:pPr marR="0" algn="r">
              <a:lnSpc>
                <a:spcPct val="90000"/>
              </a:lnSpc>
              <a:spcBef>
                <a:spcPts val="0"/>
              </a:spcBef>
              <a:spcAft>
                <a:spcPts val="0"/>
              </a:spcAft>
              <a:tabLst>
                <a:tab pos="5943600" algn="r"/>
              </a:tabLst>
            </a:pPr>
            <a:endParaRPr lang="en-US" sz="2400" b="1" dirty="0">
              <a:effectLst/>
            </a:endParaRPr>
          </a:p>
          <a:p>
            <a:pPr marR="0">
              <a:lnSpc>
                <a:spcPct val="90000"/>
              </a:lnSpc>
              <a:spcBef>
                <a:spcPts val="0"/>
              </a:spcBef>
              <a:spcAft>
                <a:spcPts val="0"/>
              </a:spcAft>
              <a:tabLst>
                <a:tab pos="5943600" algn="r"/>
              </a:tabLst>
            </a:pPr>
            <a:endParaRPr lang="en-US" sz="2000" b="1" dirty="0">
              <a:effectLst/>
            </a:endParaRPr>
          </a:p>
        </p:txBody>
      </p:sp>
      <p:pic>
        <p:nvPicPr>
          <p:cNvPr id="12" name="Picture 11" descr="A couple of people standing on a rock by a lake with mountains in the background&#10;&#10;Description automatically generated with low confidence">
            <a:extLst>
              <a:ext uri="{FF2B5EF4-FFF2-40B4-BE49-F238E27FC236}">
                <a16:creationId xmlns:a16="http://schemas.microsoft.com/office/drawing/2014/main" id="{002BA2A0-37F1-1B37-EB77-02EF49298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515440" cy="6858000"/>
          </a:xfrm>
          <a:prstGeom prst="rect">
            <a:avLst/>
          </a:prstGeom>
        </p:spPr>
      </p:pic>
    </p:spTree>
    <p:extLst>
      <p:ext uri="{BB962C8B-B14F-4D97-AF65-F5344CB8AC3E}">
        <p14:creationId xmlns:p14="http://schemas.microsoft.com/office/powerpoint/2010/main" val="4002073792"/>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C2C3BFA-8244-4946-97C2-C6035529CE8D}"/>
              </a:ext>
            </a:extLst>
          </p:cNvPr>
          <p:cNvSpPr txBox="1"/>
          <p:nvPr/>
        </p:nvSpPr>
        <p:spPr>
          <a:xfrm>
            <a:off x="740733" y="1557619"/>
            <a:ext cx="3822189" cy="3742762"/>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800" b="1" dirty="0">
                <a:effectLst/>
              </a:rPr>
              <a:t>As a smith removes the impurities from silver, so let the wise remove the impurities from oneself </a:t>
            </a:r>
            <a:r>
              <a:rPr lang="en-US" sz="2800" b="1" dirty="0"/>
              <a:t>little by one </a:t>
            </a:r>
            <a:r>
              <a:rPr lang="en-US" sz="2800" b="1" dirty="0">
                <a:effectLst/>
              </a:rPr>
              <a:t>by one, little, again and again.</a:t>
            </a:r>
          </a:p>
          <a:p>
            <a:pPr marR="0" algn="r">
              <a:lnSpc>
                <a:spcPct val="90000"/>
              </a:lnSpc>
              <a:spcBef>
                <a:spcPts val="0"/>
              </a:spcBef>
              <a:spcAft>
                <a:spcPts val="0"/>
              </a:spcAft>
              <a:tabLst>
                <a:tab pos="5943600" algn="r"/>
              </a:tabLst>
            </a:pPr>
            <a:r>
              <a:rPr lang="en-US" sz="2300" b="1" dirty="0">
                <a:effectLst/>
              </a:rPr>
              <a:t>Buddhism, </a:t>
            </a:r>
          </a:p>
          <a:p>
            <a:pPr marR="0" algn="r">
              <a:lnSpc>
                <a:spcPct val="90000"/>
              </a:lnSpc>
              <a:spcBef>
                <a:spcPts val="0"/>
              </a:spcBef>
              <a:spcAft>
                <a:spcPts val="0"/>
              </a:spcAft>
              <a:tabLst>
                <a:tab pos="5943600" algn="r"/>
              </a:tabLst>
            </a:pPr>
            <a:r>
              <a:rPr lang="en-US" sz="2300" b="1" i="1" dirty="0">
                <a:effectLst/>
              </a:rPr>
              <a:t>Dhammapada </a:t>
            </a:r>
            <a:r>
              <a:rPr lang="en-US" sz="2300" b="1" dirty="0">
                <a:effectLst/>
              </a:rPr>
              <a:t>239 </a:t>
            </a:r>
          </a:p>
        </p:txBody>
      </p:sp>
      <p:pic>
        <p:nvPicPr>
          <p:cNvPr id="11" name="Picture 10" descr="A picture containing person, outdoor, cooking, grill&#10;&#10;Description automatically generated">
            <a:extLst>
              <a:ext uri="{FF2B5EF4-FFF2-40B4-BE49-F238E27FC236}">
                <a16:creationId xmlns:a16="http://schemas.microsoft.com/office/drawing/2014/main" id="{6D5F0503-3172-BD9A-E504-B50751D84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3655" y="0"/>
            <a:ext cx="6888345" cy="6858000"/>
          </a:xfrm>
          <a:prstGeom prst="rect">
            <a:avLst/>
          </a:prstGeom>
        </p:spPr>
      </p:pic>
    </p:spTree>
    <p:extLst>
      <p:ext uri="{BB962C8B-B14F-4D97-AF65-F5344CB8AC3E}">
        <p14:creationId xmlns:p14="http://schemas.microsoft.com/office/powerpoint/2010/main" val="218738447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otted succulent plants assembled together">
            <a:extLst>
              <a:ext uri="{FF2B5EF4-FFF2-40B4-BE49-F238E27FC236}">
                <a16:creationId xmlns:a16="http://schemas.microsoft.com/office/drawing/2014/main" id="{AECA8400-5011-6C32-571D-36F1A5FAB94B}"/>
              </a:ext>
            </a:extLst>
          </p:cNvPr>
          <p:cNvPicPr>
            <a:picLocks noChangeAspect="1"/>
          </p:cNvPicPr>
          <p:nvPr/>
        </p:nvPicPr>
        <p:blipFill rotWithShape="1">
          <a:blip r:embed="rId2">
            <a:extLst>
              <a:ext uri="{28A0092B-C50C-407E-A947-70E740481C1C}">
                <a14:useLocalDpi xmlns:a14="http://schemas.microsoft.com/office/drawing/2010/main" val="0"/>
              </a:ext>
            </a:extLst>
          </a:blip>
          <a:srcRect l="23447" r="9039" b="-1"/>
          <a:stretch/>
        </p:blipFill>
        <p:spPr>
          <a:xfrm>
            <a:off x="1" y="10"/>
            <a:ext cx="6936390" cy="6857990"/>
          </a:xfrm>
          <a:prstGeom prst="rect">
            <a:avLst/>
          </a:prstGeom>
        </p:spPr>
      </p:pic>
      <p:sp>
        <p:nvSpPr>
          <p:cNvPr id="3" name="TextBox 2">
            <a:extLst>
              <a:ext uri="{FF2B5EF4-FFF2-40B4-BE49-F238E27FC236}">
                <a16:creationId xmlns:a16="http://schemas.microsoft.com/office/drawing/2014/main" id="{02C49B8D-4320-44B1-AB20-379EB8196459}"/>
              </a:ext>
            </a:extLst>
          </p:cNvPr>
          <p:cNvSpPr txBox="1"/>
          <p:nvPr/>
        </p:nvSpPr>
        <p:spPr>
          <a:xfrm>
            <a:off x="7651576" y="886703"/>
            <a:ext cx="3822189" cy="5084594"/>
          </a:xfrm>
          <a:prstGeom prst="rect">
            <a:avLst/>
          </a:prstGeom>
        </p:spPr>
        <p:txBody>
          <a:bodyPr vert="horz" lIns="91440" tIns="45720" rIns="91440" bIns="45720" rtlCol="0">
            <a:noAutofit/>
          </a:bodyPr>
          <a:lstStyle/>
          <a:p>
            <a:pPr marR="0">
              <a:lnSpc>
                <a:spcPct val="90000"/>
              </a:lnSpc>
              <a:spcBef>
                <a:spcPts val="0"/>
              </a:spcBef>
              <a:spcAft>
                <a:spcPts val="800"/>
              </a:spcAft>
              <a:tabLst>
                <a:tab pos="5943600" algn="r"/>
              </a:tabLst>
            </a:pPr>
            <a:r>
              <a:rPr lang="en-US" sz="2400" b="1" dirty="0">
                <a:effectLst/>
              </a:rPr>
              <a:t>    </a:t>
            </a:r>
            <a:r>
              <a:rPr lang="en-US" sz="2400" b="1" dirty="0"/>
              <a:t>We join spokes together in a wheel, but it is the center hole that makes the wagon move.</a:t>
            </a:r>
          </a:p>
          <a:p>
            <a:pPr marR="0">
              <a:lnSpc>
                <a:spcPct val="90000"/>
              </a:lnSpc>
              <a:spcBef>
                <a:spcPts val="0"/>
              </a:spcBef>
              <a:spcAft>
                <a:spcPts val="0"/>
              </a:spcAft>
              <a:tabLst>
                <a:tab pos="5943600" algn="r"/>
              </a:tabLst>
            </a:pPr>
            <a:r>
              <a:rPr lang="en-US" sz="2400" b="1" dirty="0"/>
              <a:t>    We shape clay into a pot, but it is the emptiness inside that holds whatever we want.</a:t>
            </a:r>
          </a:p>
          <a:p>
            <a:pPr marR="0">
              <a:lnSpc>
                <a:spcPct val="90000"/>
              </a:lnSpc>
              <a:spcBef>
                <a:spcPts val="0"/>
              </a:spcBef>
              <a:spcAft>
                <a:spcPts val="0"/>
              </a:spcAft>
              <a:tabLst>
                <a:tab pos="5943600" algn="r"/>
              </a:tabLst>
            </a:pPr>
            <a:r>
              <a:rPr lang="en-US" sz="2400" b="1" dirty="0"/>
              <a:t>    We hammer wood for a house, but it is the inner space that makes it livable.</a:t>
            </a:r>
          </a:p>
          <a:p>
            <a:pPr marR="0">
              <a:lnSpc>
                <a:spcPct val="90000"/>
              </a:lnSpc>
              <a:spcBef>
                <a:spcPts val="0"/>
              </a:spcBef>
              <a:spcAft>
                <a:spcPts val="0"/>
              </a:spcAft>
              <a:tabLst>
                <a:tab pos="5943600" algn="r"/>
              </a:tabLst>
            </a:pPr>
            <a:r>
              <a:rPr lang="en-US" sz="2400" b="1" dirty="0"/>
              <a:t>    We work with being, but non-being is what we use.</a:t>
            </a:r>
            <a:endParaRPr lang="en-US" sz="2400" b="1" dirty="0">
              <a:effectLst/>
            </a:endParaRPr>
          </a:p>
          <a:p>
            <a:pPr marR="0" algn="r">
              <a:lnSpc>
                <a:spcPct val="90000"/>
              </a:lnSpc>
              <a:spcBef>
                <a:spcPts val="0"/>
              </a:spcBef>
              <a:spcAft>
                <a:spcPts val="0"/>
              </a:spcAft>
              <a:tabLst>
                <a:tab pos="5943600" algn="r"/>
              </a:tabLst>
            </a:pPr>
            <a:r>
              <a:rPr lang="en-US" sz="2000" b="1" dirty="0">
                <a:effectLst/>
              </a:rPr>
              <a:t>           Taoism, Lao Tzu, </a:t>
            </a:r>
          </a:p>
          <a:p>
            <a:pPr marR="0" algn="r">
              <a:lnSpc>
                <a:spcPct val="90000"/>
              </a:lnSpc>
              <a:spcBef>
                <a:spcPts val="0"/>
              </a:spcBef>
              <a:spcAft>
                <a:spcPts val="0"/>
              </a:spcAft>
              <a:tabLst>
                <a:tab pos="5943600" algn="r"/>
              </a:tabLst>
            </a:pPr>
            <a:r>
              <a:rPr lang="en-US" sz="2000" b="1" i="1" dirty="0">
                <a:effectLst/>
              </a:rPr>
              <a:t>Tao Te Ching</a:t>
            </a:r>
            <a:r>
              <a:rPr lang="en-US" sz="2000" b="1" dirty="0">
                <a:effectLst/>
              </a:rPr>
              <a:t>, Ch 11</a:t>
            </a:r>
          </a:p>
        </p:txBody>
      </p:sp>
    </p:spTree>
    <p:extLst>
      <p:ext uri="{BB962C8B-B14F-4D97-AF65-F5344CB8AC3E}">
        <p14:creationId xmlns:p14="http://schemas.microsoft.com/office/powerpoint/2010/main" val="681910717"/>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lose-up of bed of tulips in shades of red and yellow">
            <a:extLst>
              <a:ext uri="{FF2B5EF4-FFF2-40B4-BE49-F238E27FC236}">
                <a16:creationId xmlns:a16="http://schemas.microsoft.com/office/drawing/2014/main" id="{3F8FF36C-DBA9-08BE-8E01-A0A22E1F72FF}"/>
              </a:ext>
            </a:extLst>
          </p:cNvPr>
          <p:cNvPicPr>
            <a:picLocks noChangeAspect="1"/>
          </p:cNvPicPr>
          <p:nvPr/>
        </p:nvPicPr>
        <p:blipFill rotWithShape="1">
          <a:blip r:embed="rId2">
            <a:extLst>
              <a:ext uri="{28A0092B-C50C-407E-A947-70E740481C1C}">
                <a14:useLocalDpi xmlns:a14="http://schemas.microsoft.com/office/drawing/2010/main" val="0"/>
              </a:ext>
            </a:extLst>
          </a:blip>
          <a:srcRect r="2657" b="1"/>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7" name="Picture 6" descr="Pink pineapple plant">
            <a:extLst>
              <a:ext uri="{FF2B5EF4-FFF2-40B4-BE49-F238E27FC236}">
                <a16:creationId xmlns:a16="http://schemas.microsoft.com/office/drawing/2014/main" id="{CA48F9FC-2200-BEFA-B55C-8A5C69C61881}"/>
              </a:ext>
            </a:extLst>
          </p:cNvPr>
          <p:cNvPicPr>
            <a:picLocks noChangeAspect="1"/>
          </p:cNvPicPr>
          <p:nvPr/>
        </p:nvPicPr>
        <p:blipFill rotWithShape="1">
          <a:blip r:embed="rId3">
            <a:extLst>
              <a:ext uri="{28A0092B-C50C-407E-A947-70E740481C1C}">
                <a14:useLocalDpi xmlns:a14="http://schemas.microsoft.com/office/drawing/2010/main" val="0"/>
              </a:ext>
            </a:extLst>
          </a:blip>
          <a:srcRect l="5606"/>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11" name="Picture 10" descr="Arrangement of flowers and greenery, roses, eucalyptus,">
            <a:extLst>
              <a:ext uri="{FF2B5EF4-FFF2-40B4-BE49-F238E27FC236}">
                <a16:creationId xmlns:a16="http://schemas.microsoft.com/office/drawing/2014/main" id="{95633DE8-8892-1F8E-61D8-DC02C1EDE690}"/>
              </a:ext>
            </a:extLst>
          </p:cNvPr>
          <p:cNvPicPr>
            <a:picLocks noChangeAspect="1"/>
          </p:cNvPicPr>
          <p:nvPr/>
        </p:nvPicPr>
        <p:blipFill rotWithShape="1">
          <a:blip r:embed="rId4">
            <a:extLst>
              <a:ext uri="{28A0092B-C50C-407E-A947-70E740481C1C}">
                <a14:useLocalDpi xmlns:a14="http://schemas.microsoft.com/office/drawing/2010/main" val="0"/>
              </a:ext>
            </a:extLst>
          </a:blip>
          <a:srcRect l="2912" r="434"/>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25" name="Freeform: Shape 24">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26">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2A2F446-936D-44DC-AE9A-B8B7021D4F45}"/>
              </a:ext>
            </a:extLst>
          </p:cNvPr>
          <p:cNvSpPr txBox="1"/>
          <p:nvPr/>
        </p:nvSpPr>
        <p:spPr>
          <a:xfrm>
            <a:off x="258152" y="2361762"/>
            <a:ext cx="3058998" cy="4242705"/>
          </a:xfrm>
          <a:prstGeom prst="rect">
            <a:avLst/>
          </a:prstGeom>
        </p:spPr>
        <p:txBody>
          <a:bodyPr vert="horz" lIns="91440" tIns="45720" rIns="91440" bIns="45720" rtlCol="0">
            <a:noAutofit/>
          </a:bodyPr>
          <a:lstStyle/>
          <a:p>
            <a:pPr marR="0">
              <a:lnSpc>
                <a:spcPct val="90000"/>
              </a:lnSpc>
              <a:spcBef>
                <a:spcPts val="0"/>
              </a:spcBef>
              <a:spcAft>
                <a:spcPts val="800"/>
              </a:spcAft>
            </a:pPr>
            <a:r>
              <a:rPr lang="en-US" sz="2300" b="1" dirty="0">
                <a:effectLst/>
              </a:rPr>
              <a:t>Finally, brethren, whatever is true, whatever is honorable, whatever is just, whatever is pure, whatever is lovely, whatever is gracious, if there is any excellence, if there is anything worthy of praise, think about these things.</a:t>
            </a:r>
          </a:p>
          <a:p>
            <a:pPr marR="0" algn="r">
              <a:lnSpc>
                <a:spcPct val="90000"/>
              </a:lnSpc>
              <a:spcBef>
                <a:spcPts val="0"/>
              </a:spcBef>
              <a:spcAft>
                <a:spcPts val="0"/>
              </a:spcAft>
              <a:tabLst>
                <a:tab pos="5943600" algn="r"/>
              </a:tabLst>
            </a:pPr>
            <a:r>
              <a:rPr lang="en-US" sz="2000" b="1" dirty="0">
                <a:effectLst/>
              </a:rPr>
              <a:t>Christian, </a:t>
            </a:r>
          </a:p>
          <a:p>
            <a:pPr marR="0" algn="r">
              <a:lnSpc>
                <a:spcPct val="90000"/>
              </a:lnSpc>
              <a:spcBef>
                <a:spcPts val="0"/>
              </a:spcBef>
              <a:spcAft>
                <a:spcPts val="0"/>
              </a:spcAft>
              <a:tabLst>
                <a:tab pos="5943600" algn="r"/>
              </a:tabLst>
            </a:pPr>
            <a:r>
              <a:rPr lang="en-US" sz="2000" b="1" i="1" dirty="0">
                <a:effectLst/>
              </a:rPr>
              <a:t>Philippians</a:t>
            </a:r>
            <a:r>
              <a:rPr lang="en-US" sz="2000" b="1" dirty="0">
                <a:effectLst/>
              </a:rPr>
              <a:t> 4: 8</a:t>
            </a:r>
            <a:endParaRPr lang="en-US" sz="2000" dirty="0">
              <a:effectLst/>
            </a:endParaRPr>
          </a:p>
        </p:txBody>
      </p:sp>
      <p:pic>
        <p:nvPicPr>
          <p:cNvPr id="4" name="Picture 3" descr="Close-up of a blue flower">
            <a:extLst>
              <a:ext uri="{FF2B5EF4-FFF2-40B4-BE49-F238E27FC236}">
                <a16:creationId xmlns:a16="http://schemas.microsoft.com/office/drawing/2014/main" id="{B48B6318-48EB-85EE-ACF3-67D7F3727990}"/>
              </a:ext>
            </a:extLst>
          </p:cNvPr>
          <p:cNvPicPr>
            <a:picLocks noChangeAspect="1"/>
          </p:cNvPicPr>
          <p:nvPr/>
        </p:nvPicPr>
        <p:blipFill rotWithShape="1">
          <a:blip r:embed="rId5">
            <a:extLst>
              <a:ext uri="{28A0092B-C50C-407E-A947-70E740481C1C}">
                <a14:useLocalDpi xmlns:a14="http://schemas.microsoft.com/office/drawing/2010/main" val="0"/>
              </a:ext>
            </a:extLst>
          </a:blip>
          <a:srcRect l="6128" r="276" b="1"/>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379462779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aneled front door with decorative arched window">
            <a:extLst>
              <a:ext uri="{FF2B5EF4-FFF2-40B4-BE49-F238E27FC236}">
                <a16:creationId xmlns:a16="http://schemas.microsoft.com/office/drawing/2014/main" id="{C53250CB-B23E-7A2E-D606-99F54185F01E}"/>
              </a:ext>
            </a:extLst>
          </p:cNvPr>
          <p:cNvPicPr>
            <a:picLocks noChangeAspect="1"/>
          </p:cNvPicPr>
          <p:nvPr/>
        </p:nvPicPr>
        <p:blipFill rotWithShape="1">
          <a:blip r:embed="rId2">
            <a:extLst>
              <a:ext uri="{28A0092B-C50C-407E-A947-70E740481C1C}">
                <a14:useLocalDpi xmlns:a14="http://schemas.microsoft.com/office/drawing/2010/main" val="0"/>
              </a:ext>
            </a:extLst>
          </a:blip>
          <a:srcRect t="1710" r="-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2278978-43EF-47EE-8D30-D3D17533675C}"/>
              </a:ext>
            </a:extLst>
          </p:cNvPr>
          <p:cNvSpPr txBox="1"/>
          <p:nvPr/>
        </p:nvSpPr>
        <p:spPr>
          <a:xfrm>
            <a:off x="5575902" y="2774717"/>
            <a:ext cx="5694493" cy="3170050"/>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3200" b="1" dirty="0">
                <a:effectLst/>
              </a:rPr>
              <a:t>Behold, I stand at the door and knock; if anyone hears My voice and opens the door, I will come in to him and will dine with him, and he with Me. </a:t>
            </a:r>
          </a:p>
          <a:p>
            <a:pPr marR="0" algn="r">
              <a:lnSpc>
                <a:spcPct val="90000"/>
              </a:lnSpc>
              <a:spcBef>
                <a:spcPts val="0"/>
              </a:spcBef>
              <a:spcAft>
                <a:spcPts val="0"/>
              </a:spcAft>
              <a:tabLst>
                <a:tab pos="5943600" algn="r"/>
              </a:tabLst>
            </a:pPr>
            <a:r>
              <a:rPr lang="en-US" sz="2400" b="1" dirty="0">
                <a:effectLst/>
              </a:rPr>
              <a:t>Christian, </a:t>
            </a:r>
          </a:p>
          <a:p>
            <a:pPr marR="0" algn="r">
              <a:lnSpc>
                <a:spcPct val="90000"/>
              </a:lnSpc>
              <a:spcBef>
                <a:spcPts val="0"/>
              </a:spcBef>
              <a:spcAft>
                <a:spcPts val="0"/>
              </a:spcAft>
              <a:tabLst>
                <a:tab pos="5943600" algn="r"/>
              </a:tabLst>
            </a:pPr>
            <a:r>
              <a:rPr lang="en-US" sz="2400" b="1" i="1" dirty="0">
                <a:effectLst/>
              </a:rPr>
              <a:t>Revelation</a:t>
            </a:r>
            <a:r>
              <a:rPr lang="en-US" sz="2400" b="1" dirty="0">
                <a:effectLst/>
              </a:rPr>
              <a:t> 3: 20</a:t>
            </a:r>
          </a:p>
        </p:txBody>
      </p:sp>
    </p:spTree>
    <p:extLst>
      <p:ext uri="{BB962C8B-B14F-4D97-AF65-F5344CB8AC3E}">
        <p14:creationId xmlns:p14="http://schemas.microsoft.com/office/powerpoint/2010/main" val="418339434"/>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holding a baby&#10;&#10;Description automatically generated">
            <a:extLst>
              <a:ext uri="{FF2B5EF4-FFF2-40B4-BE49-F238E27FC236}">
                <a16:creationId xmlns:a16="http://schemas.microsoft.com/office/drawing/2014/main" id="{07D18116-5236-4BDE-737A-F94E11F4E062}"/>
              </a:ext>
            </a:extLst>
          </p:cNvPr>
          <p:cNvPicPr>
            <a:picLocks noChangeAspect="1"/>
          </p:cNvPicPr>
          <p:nvPr/>
        </p:nvPicPr>
        <p:blipFill rotWithShape="1">
          <a:blip r:embed="rId2">
            <a:extLst>
              <a:ext uri="{28A0092B-C50C-407E-A947-70E740481C1C}">
                <a14:useLocalDpi xmlns:a14="http://schemas.microsoft.com/office/drawing/2010/main" val="0"/>
              </a:ext>
            </a:extLst>
          </a:blip>
          <a:srcRect l="14619" r="17867" b="-1"/>
          <a:stretch/>
        </p:blipFill>
        <p:spPr>
          <a:xfrm>
            <a:off x="5255610" y="10"/>
            <a:ext cx="6936390" cy="6857990"/>
          </a:xfrm>
          <a:prstGeom prst="rect">
            <a:avLst/>
          </a:prstGeom>
        </p:spPr>
      </p:pic>
      <p:sp>
        <p:nvSpPr>
          <p:cNvPr id="3" name="TextBox 2">
            <a:extLst>
              <a:ext uri="{FF2B5EF4-FFF2-40B4-BE49-F238E27FC236}">
                <a16:creationId xmlns:a16="http://schemas.microsoft.com/office/drawing/2014/main" id="{C58C4DCE-BA36-466C-A288-D981DF2E8BCB}"/>
              </a:ext>
            </a:extLst>
          </p:cNvPr>
          <p:cNvSpPr txBox="1"/>
          <p:nvPr/>
        </p:nvSpPr>
        <p:spPr>
          <a:xfrm>
            <a:off x="716710" y="1864448"/>
            <a:ext cx="3822189" cy="3129103"/>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800" b="1" dirty="0">
                <a:effectLst/>
              </a:rPr>
              <a:t>We indeed created man; and We know what his soul whispers within him, and We are nearer to him than the jugular vein. </a:t>
            </a:r>
          </a:p>
          <a:p>
            <a:pPr marR="0" algn="r">
              <a:lnSpc>
                <a:spcPct val="90000"/>
              </a:lnSpc>
              <a:spcBef>
                <a:spcPts val="0"/>
              </a:spcBef>
              <a:spcAft>
                <a:spcPts val="0"/>
              </a:spcAft>
              <a:tabLst>
                <a:tab pos="5943600" algn="r"/>
              </a:tabLst>
            </a:pPr>
            <a:r>
              <a:rPr lang="en-US" sz="2300" b="1" i="1" dirty="0">
                <a:effectLst/>
              </a:rPr>
              <a:t>Islam, </a:t>
            </a:r>
          </a:p>
          <a:p>
            <a:pPr marR="0" algn="r">
              <a:lnSpc>
                <a:spcPct val="90000"/>
              </a:lnSpc>
              <a:spcBef>
                <a:spcPts val="0"/>
              </a:spcBef>
              <a:spcAft>
                <a:spcPts val="0"/>
              </a:spcAft>
              <a:tabLst>
                <a:tab pos="5943600" algn="r"/>
              </a:tabLst>
            </a:pPr>
            <a:r>
              <a:rPr lang="en-US" sz="2300" b="1" i="1" dirty="0">
                <a:effectLst/>
              </a:rPr>
              <a:t>Qur’án </a:t>
            </a:r>
            <a:r>
              <a:rPr lang="en-US" sz="2300" b="1" dirty="0">
                <a:effectLst/>
              </a:rPr>
              <a:t>50: 1</a:t>
            </a:r>
          </a:p>
        </p:txBody>
      </p:sp>
    </p:spTree>
    <p:extLst>
      <p:ext uri="{BB962C8B-B14F-4D97-AF65-F5344CB8AC3E}">
        <p14:creationId xmlns:p14="http://schemas.microsoft.com/office/powerpoint/2010/main" val="53899117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2FBFFA3-EE94-4509-BABD-CFE5E20624C6}"/>
              </a:ext>
            </a:extLst>
          </p:cNvPr>
          <p:cNvSpPr txBox="1"/>
          <p:nvPr/>
        </p:nvSpPr>
        <p:spPr>
          <a:xfrm>
            <a:off x="7409110" y="1123596"/>
            <a:ext cx="3822189" cy="4790822"/>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800" b="1" dirty="0">
                <a:effectLst/>
              </a:rPr>
              <a:t>And We have sent you to men as a Messenger; God suffices for a witness. Whosoever obeys the Messenger, thereby obeys God; and whosoever turns his back-- We have not sent you to be a watcher over them.</a:t>
            </a:r>
          </a:p>
          <a:p>
            <a:pPr marR="0" algn="r">
              <a:lnSpc>
                <a:spcPct val="90000"/>
              </a:lnSpc>
              <a:spcBef>
                <a:spcPts val="0"/>
              </a:spcBef>
              <a:spcAft>
                <a:spcPts val="0"/>
              </a:spcAft>
              <a:tabLst>
                <a:tab pos="5943600" algn="r"/>
              </a:tabLst>
            </a:pPr>
            <a:r>
              <a:rPr lang="en-US" sz="2500" b="1" i="1" dirty="0">
                <a:effectLst/>
              </a:rPr>
              <a:t>Islam, </a:t>
            </a:r>
          </a:p>
          <a:p>
            <a:pPr marR="0" algn="r">
              <a:lnSpc>
                <a:spcPct val="90000"/>
              </a:lnSpc>
              <a:spcBef>
                <a:spcPts val="0"/>
              </a:spcBef>
              <a:spcAft>
                <a:spcPts val="0"/>
              </a:spcAft>
              <a:tabLst>
                <a:tab pos="5943600" algn="r"/>
              </a:tabLst>
            </a:pPr>
            <a:r>
              <a:rPr lang="en-US" sz="2500" b="1" i="1" dirty="0">
                <a:effectLst/>
              </a:rPr>
              <a:t>Qur’án </a:t>
            </a:r>
            <a:r>
              <a:rPr lang="en-US" sz="2500" b="1" dirty="0">
                <a:effectLst/>
              </a:rPr>
              <a:t>4: 79-80</a:t>
            </a:r>
          </a:p>
          <a:p>
            <a:pPr marR="0" indent="-228600">
              <a:lnSpc>
                <a:spcPct val="90000"/>
              </a:lnSpc>
              <a:spcBef>
                <a:spcPts val="0"/>
              </a:spcBef>
              <a:spcAft>
                <a:spcPts val="0"/>
              </a:spcAft>
              <a:buFont typeface="Arial" panose="020B0604020202020204" pitchFamily="34" charset="0"/>
              <a:buChar char="•"/>
              <a:tabLst>
                <a:tab pos="5943600" algn="r"/>
              </a:tabLst>
            </a:pPr>
            <a:endParaRPr lang="en-US" sz="2000" b="1" dirty="0">
              <a:effectLst/>
            </a:endParaRPr>
          </a:p>
        </p:txBody>
      </p:sp>
      <p:pic>
        <p:nvPicPr>
          <p:cNvPr id="9" name="Picture 8" descr="A picture containing text, clipart, vector graphics, picture frame&#10;&#10;Description automatically generated">
            <a:extLst>
              <a:ext uri="{FF2B5EF4-FFF2-40B4-BE49-F238E27FC236}">
                <a16:creationId xmlns:a16="http://schemas.microsoft.com/office/drawing/2014/main" id="{A8689FD5-E504-7948-42DF-D8CA64E513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3109" y="1123596"/>
            <a:ext cx="4922078" cy="4790822"/>
          </a:xfrm>
          <a:prstGeom prst="rect">
            <a:avLst/>
          </a:prstGeom>
        </p:spPr>
      </p:pic>
    </p:spTree>
    <p:extLst>
      <p:ext uri="{BB962C8B-B14F-4D97-AF65-F5344CB8AC3E}">
        <p14:creationId xmlns:p14="http://schemas.microsoft.com/office/powerpoint/2010/main" val="346557424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tanding on a beach at sunset&#10;&#10;Description automatically generated with medium confidence">
            <a:extLst>
              <a:ext uri="{FF2B5EF4-FFF2-40B4-BE49-F238E27FC236}">
                <a16:creationId xmlns:a16="http://schemas.microsoft.com/office/drawing/2014/main" id="{80EF7284-0F8A-69DF-97EA-CF29F77549C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281" b="30706"/>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8"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7E5FA46-E944-4198-A3F6-A1C4B9F3B18C}"/>
              </a:ext>
            </a:extLst>
          </p:cNvPr>
          <p:cNvSpPr txBox="1"/>
          <p:nvPr/>
        </p:nvSpPr>
        <p:spPr>
          <a:xfrm>
            <a:off x="5154787" y="4743641"/>
            <a:ext cx="6235626" cy="1467418"/>
          </a:xfrm>
          <a:prstGeom prst="rect">
            <a:avLst/>
          </a:prstGeom>
        </p:spPr>
        <p:txBody>
          <a:bodyPr vert="horz" lIns="91440" tIns="45720" rIns="91440" bIns="45720" rtlCol="0" anchor="ctr">
            <a:normAutofit/>
          </a:bodyPr>
          <a:lstStyle/>
          <a:p>
            <a:pPr marR="0">
              <a:lnSpc>
                <a:spcPct val="90000"/>
              </a:lnSpc>
              <a:spcBef>
                <a:spcPts val="0"/>
              </a:spcBef>
              <a:spcAft>
                <a:spcPts val="800"/>
              </a:spcAft>
              <a:tabLst>
                <a:tab pos="5943600" algn="r"/>
              </a:tabLst>
            </a:pPr>
            <a:r>
              <a:rPr lang="en-US" sz="2800" b="1" dirty="0">
                <a:effectLst/>
              </a:rPr>
              <a:t>Let each morn be better than its eve and each morrow richer than its yesterday.</a:t>
            </a:r>
          </a:p>
          <a:p>
            <a:pPr marR="0" algn="r">
              <a:lnSpc>
                <a:spcPct val="90000"/>
              </a:lnSpc>
              <a:spcBef>
                <a:spcPts val="0"/>
              </a:spcBef>
              <a:spcAft>
                <a:spcPts val="0"/>
              </a:spcAft>
              <a:tabLst>
                <a:tab pos="5943600" algn="r"/>
              </a:tabLst>
            </a:pPr>
            <a:r>
              <a:rPr lang="en-US" sz="2800" b="1" dirty="0">
                <a:effectLst/>
              </a:rPr>
              <a:t> </a:t>
            </a:r>
            <a:r>
              <a:rPr lang="en-US" sz="2200" b="1" dirty="0">
                <a:effectLst/>
              </a:rPr>
              <a:t>Bahá’i, Bahá’ulláh</a:t>
            </a:r>
            <a:r>
              <a:rPr lang="en-US" sz="2200" b="1" dirty="0"/>
              <a:t>, </a:t>
            </a:r>
            <a:r>
              <a:rPr lang="en-US" sz="2200" b="1" i="1" dirty="0">
                <a:effectLst/>
              </a:rPr>
              <a:t>Gleanings</a:t>
            </a:r>
            <a:r>
              <a:rPr lang="en-US" sz="2200" b="1" dirty="0">
                <a:effectLst/>
              </a:rPr>
              <a:t>, p. 138</a:t>
            </a:r>
          </a:p>
        </p:txBody>
      </p:sp>
    </p:spTree>
    <p:extLst>
      <p:ext uri="{BB962C8B-B14F-4D97-AF65-F5344CB8AC3E}">
        <p14:creationId xmlns:p14="http://schemas.microsoft.com/office/powerpoint/2010/main" val="62692985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oup of children in the jungle&#10;&#10;Description automatically generated with low confidence">
            <a:extLst>
              <a:ext uri="{FF2B5EF4-FFF2-40B4-BE49-F238E27FC236}">
                <a16:creationId xmlns:a16="http://schemas.microsoft.com/office/drawing/2014/main" id="{6014123B-EF58-1062-43CE-CE77239B7B0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7294"/>
          <a:stretch/>
        </p:blipFill>
        <p:spPr>
          <a:xfrm>
            <a:off x="2950373" y="10"/>
            <a:ext cx="9669642" cy="6857990"/>
          </a:xfrm>
          <a:prstGeom prst="rect">
            <a:avLst/>
          </a:prstGeom>
        </p:spPr>
      </p:pic>
      <p:sp>
        <p:nvSpPr>
          <p:cNvPr id="39" name="Rectangle 3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10442F6-191B-2C1D-EEAA-A875200466B2}"/>
              </a:ext>
            </a:extLst>
          </p:cNvPr>
          <p:cNvSpPr txBox="1"/>
          <p:nvPr/>
        </p:nvSpPr>
        <p:spPr>
          <a:xfrm>
            <a:off x="229933" y="510778"/>
            <a:ext cx="4773554" cy="6470808"/>
          </a:xfrm>
          <a:prstGeom prst="rect">
            <a:avLst/>
          </a:prstGeom>
        </p:spPr>
        <p:txBody>
          <a:bodyPr vert="horz" lIns="91440" tIns="45720" rIns="91440" bIns="45720" rtlCol="0">
            <a:noAutofit/>
          </a:bodyPr>
          <a:lstStyle/>
          <a:p>
            <a:r>
              <a:rPr lang="en-US" sz="2200" b="1" dirty="0"/>
              <a:t>Now we need an educator who will be at the same time a material, human, and spiritual educator, and whose authority will be effective in all conditions. So if anyone should say, “I possess perfect comprehension and intelligence, and I have no need of such an educator”, he would be denying that which is clear and evident, as though a child should say, “I have no need of education; I will act according to my reason and intelligence, and so I shall attain the perfections of existence”; or as though the blind should say, “I am in no need of sight, because many other blind people exist without difficulty.”</a:t>
            </a:r>
          </a:p>
          <a:p>
            <a:pPr algn="r"/>
            <a:r>
              <a:rPr lang="en-US" b="1" dirty="0"/>
              <a:t>Bahá’i, ‘Abdu’l-Bahá, </a:t>
            </a:r>
          </a:p>
          <a:p>
            <a:pPr algn="r"/>
            <a:r>
              <a:rPr lang="en-US" b="1" i="1" dirty="0"/>
              <a:t>Some Answered Questions</a:t>
            </a:r>
            <a:r>
              <a:rPr lang="en-US" b="1" dirty="0"/>
              <a:t>, p. 8</a:t>
            </a:r>
          </a:p>
        </p:txBody>
      </p:sp>
    </p:spTree>
    <p:extLst>
      <p:ext uri="{BB962C8B-B14F-4D97-AF65-F5344CB8AC3E}">
        <p14:creationId xmlns:p14="http://schemas.microsoft.com/office/powerpoint/2010/main" val="2253666844"/>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One World (We Are One) - Official Video">
            <a:hlinkClick r:id="" action="ppaction://media"/>
            <a:extLst>
              <a:ext uri="{FF2B5EF4-FFF2-40B4-BE49-F238E27FC236}">
                <a16:creationId xmlns:a16="http://schemas.microsoft.com/office/drawing/2014/main" id="{8185EBA2-33DE-472C-BCE9-E632EC964127}"/>
              </a:ext>
            </a:extLst>
          </p:cNvPr>
          <p:cNvPicPr>
            <a:picLocks noRot="1" noChangeAspect="1"/>
          </p:cNvPicPr>
          <p:nvPr>
            <a:videoFile r:link="rId1"/>
          </p:nvPr>
        </p:nvPicPr>
        <p:blipFill>
          <a:blip r:embed="rId3"/>
          <a:stretch>
            <a:fillRect/>
          </a:stretch>
        </p:blipFill>
        <p:spPr>
          <a:xfrm>
            <a:off x="1248788" y="455116"/>
            <a:ext cx="9694419" cy="5477346"/>
          </a:xfrm>
          <a:prstGeom prst="rect">
            <a:avLst/>
          </a:prstGeom>
        </p:spPr>
      </p:pic>
      <p:sp>
        <p:nvSpPr>
          <p:cNvPr id="4" name="TextBox 3">
            <a:extLst>
              <a:ext uri="{FF2B5EF4-FFF2-40B4-BE49-F238E27FC236}">
                <a16:creationId xmlns:a16="http://schemas.microsoft.com/office/drawing/2014/main" id="{16BA5DE0-FAF9-C61C-1BF4-8F540600753E}"/>
              </a:ext>
            </a:extLst>
          </p:cNvPr>
          <p:cNvSpPr txBox="1"/>
          <p:nvPr/>
        </p:nvSpPr>
        <p:spPr>
          <a:xfrm>
            <a:off x="2254203" y="6072787"/>
            <a:ext cx="7683591" cy="461665"/>
          </a:xfrm>
          <a:prstGeom prst="rect">
            <a:avLst/>
          </a:prstGeom>
          <a:noFill/>
        </p:spPr>
        <p:txBody>
          <a:bodyPr wrap="square">
            <a:spAutoFit/>
          </a:bodyPr>
          <a:lstStyle/>
          <a:p>
            <a:r>
              <a:rPr lang="en-US" sz="2400" b="1" dirty="0">
                <a:hlinkClick r:id="rId4"/>
              </a:rPr>
              <a:t>https://www.youtube.com/watch?v=XHhbeRJudY4&amp;t=3s</a:t>
            </a:r>
            <a:r>
              <a:rPr lang="en-US" sz="2400" b="1" dirty="0"/>
              <a:t> </a:t>
            </a:r>
          </a:p>
        </p:txBody>
      </p:sp>
    </p:spTree>
    <p:extLst>
      <p:ext uri="{BB962C8B-B14F-4D97-AF65-F5344CB8AC3E}">
        <p14:creationId xmlns:p14="http://schemas.microsoft.com/office/powerpoint/2010/main" val="3549962289"/>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5468403-D934-5AFF-55B6-55A8C36D8B97}"/>
              </a:ext>
            </a:extLst>
          </p:cNvPr>
          <p:cNvSpPr txBox="1"/>
          <p:nvPr/>
        </p:nvSpPr>
        <p:spPr>
          <a:xfrm>
            <a:off x="2675223" y="6226002"/>
            <a:ext cx="6841554" cy="461665"/>
          </a:xfrm>
          <a:prstGeom prst="rect">
            <a:avLst/>
          </a:prstGeom>
          <a:noFill/>
        </p:spPr>
        <p:txBody>
          <a:bodyPr wrap="square">
            <a:spAutoFit/>
          </a:bodyPr>
          <a:lstStyle/>
          <a:p>
            <a:r>
              <a:rPr lang="en-US" sz="2400" b="1" dirty="0">
                <a:hlinkClick r:id="rId2"/>
              </a:rPr>
              <a:t>https://www.youtube.com/watch?v=uaFumnbqTyA</a:t>
            </a:r>
            <a:r>
              <a:rPr lang="en-US" sz="2400" b="1" dirty="0"/>
              <a:t> </a:t>
            </a:r>
          </a:p>
        </p:txBody>
      </p:sp>
      <p:pic>
        <p:nvPicPr>
          <p:cNvPr id="10" name="Picture 9">
            <a:extLst>
              <a:ext uri="{FF2B5EF4-FFF2-40B4-BE49-F238E27FC236}">
                <a16:creationId xmlns:a16="http://schemas.microsoft.com/office/drawing/2014/main" id="{952FA785-624E-6A54-D9ED-22A45AA22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466" y="320493"/>
            <a:ext cx="10373067" cy="5834850"/>
          </a:xfrm>
          <a:prstGeom prst="rect">
            <a:avLst/>
          </a:prstGeom>
        </p:spPr>
      </p:pic>
    </p:spTree>
    <p:extLst>
      <p:ext uri="{BB962C8B-B14F-4D97-AF65-F5344CB8AC3E}">
        <p14:creationId xmlns:p14="http://schemas.microsoft.com/office/powerpoint/2010/main" val="3406823784"/>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6506</TotalTime>
  <Words>779</Words>
  <Application>Microsoft Office PowerPoint</Application>
  <PresentationFormat>Widescreen</PresentationFormat>
  <Paragraphs>51</Paragraphs>
  <Slides>18</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26</cp:revision>
  <dcterms:created xsi:type="dcterms:W3CDTF">2022-02-17T02:34:42Z</dcterms:created>
  <dcterms:modified xsi:type="dcterms:W3CDTF">2026-01-22T21:20:09Z</dcterms:modified>
</cp:coreProperties>
</file>