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9" r:id="rId4"/>
    <p:sldId id="274" r:id="rId5"/>
    <p:sldId id="275" r:id="rId6"/>
    <p:sldId id="269" r:id="rId7"/>
    <p:sldId id="276" r:id="rId8"/>
    <p:sldId id="271" r:id="rId9"/>
    <p:sldId id="272" r:id="rId10"/>
    <p:sldId id="273" r:id="rId11"/>
    <p:sldId id="258" r:id="rId12"/>
    <p:sldId id="267" r:id="rId13"/>
    <p:sldId id="263" r:id="rId14"/>
    <p:sldId id="277"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5" autoAdjust="0"/>
    <p:restoredTop sz="94660"/>
  </p:normalViewPr>
  <p:slideViewPr>
    <p:cSldViewPr snapToGrid="0">
      <p:cViewPr varScale="1">
        <p:scale>
          <a:sx n="96" d="100"/>
          <a:sy n="96" d="100"/>
        </p:scale>
        <p:origin x="905" y="49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41FA-5F78-D472-30DC-99914C1445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26B0D6-3CDD-8573-41A5-226FEDC3BA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3A1DE-BA79-47FB-C2F6-C7FBB3B1CA87}"/>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0E5FA090-B645-54C2-247D-62E91D4C7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C864E-4B94-A882-6085-CF01C3922B45}"/>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70162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5F4C-11A4-85DC-B530-48F1193FC4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FCC0F7-C807-4B04-200F-611CFDD160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16F2F-83EB-F077-8A61-8D0FC68A97A8}"/>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15A329BE-D2EE-66F8-839F-7A4A433D3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C026CD-F788-83E0-3B55-BEFB06CC1289}"/>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483773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1F0B0-7FF7-0FD8-8F43-EA0E180A37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8B85B0-9C1D-84AE-4DB7-CD65EC0CFE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1DC403-B602-21D3-F9D2-4557C41CBF70}"/>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FDAF899C-8C37-6125-ABE4-273EAF951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54C9C-DB91-CCD7-3C6D-B860E23BEFFA}"/>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53243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EF29-3916-6109-2D43-6445C4D42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A78A6A-51BD-C6F7-D883-38A4B231C0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EA5A61-FC6C-5849-9295-025E2680D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C2EAC3-512D-ADCE-51BA-5780CD3D55FB}"/>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6" name="Footer Placeholder 5">
            <a:extLst>
              <a:ext uri="{FF2B5EF4-FFF2-40B4-BE49-F238E27FC236}">
                <a16:creationId xmlns:a16="http://schemas.microsoft.com/office/drawing/2014/main" id="{BCBB0BB0-4250-E587-3A72-F5CEB45C72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F62BEA-B789-92F6-0078-7F4C4A2A6AAC}"/>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755772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121DA-2D48-926F-C00D-3CC3799214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2FBD4B-EB09-9B1D-2D2E-E725BED9D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617CC2-6394-7CBA-1DE1-DE077A0FCA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F992-9334-8994-A7C4-55FB4F3D89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148C76-655D-AF94-065C-8F41592F2E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D6DE07-6505-F501-C480-E7CD6E4098C4}"/>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8" name="Footer Placeholder 7">
            <a:extLst>
              <a:ext uri="{FF2B5EF4-FFF2-40B4-BE49-F238E27FC236}">
                <a16:creationId xmlns:a16="http://schemas.microsoft.com/office/drawing/2014/main" id="{6139D76A-0D0A-CCE4-A90D-BEEF9ADDC0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010E98-187D-DD1C-0F2E-4335CEE8219E}"/>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348090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9C5B-5360-08DE-5E35-E9BADEC329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D587DC-71DA-5BEB-EF99-31A9E778AB82}"/>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4" name="Footer Placeholder 3">
            <a:extLst>
              <a:ext uri="{FF2B5EF4-FFF2-40B4-BE49-F238E27FC236}">
                <a16:creationId xmlns:a16="http://schemas.microsoft.com/office/drawing/2014/main" id="{B9AA0AF3-7FC2-CA21-D447-95BB311C0F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356044-7309-9D2E-6B5B-69E2EF8E137F}"/>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663461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5B2A44-923B-84A1-D6AB-A0100E7475D1}"/>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3" name="Footer Placeholder 2">
            <a:extLst>
              <a:ext uri="{FF2B5EF4-FFF2-40B4-BE49-F238E27FC236}">
                <a16:creationId xmlns:a16="http://schemas.microsoft.com/office/drawing/2014/main" id="{3DDF534D-148D-3087-5EB5-B6C29DBB23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A388CB-CF7C-3AD5-8E6B-D93DE11C3889}"/>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403362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E41C-1DA8-241C-6761-983C23CD08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AE0150-2186-2C8E-2AC3-6C526ADF05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F05138-F32E-B3D1-01EF-951A8C390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3056E-D507-1DDA-D350-C6483CAF2C68}"/>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6" name="Footer Placeholder 5">
            <a:extLst>
              <a:ext uri="{FF2B5EF4-FFF2-40B4-BE49-F238E27FC236}">
                <a16:creationId xmlns:a16="http://schemas.microsoft.com/office/drawing/2014/main" id="{977E0ED3-8CBA-7039-BE27-2E904A0EE9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B3F879-7D24-2481-EE98-C0A7F83B80D5}"/>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959836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FC9C0-FA8B-7C64-27BB-07FEA7F0D4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14BC8-E600-FCBD-4628-35DACB434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942BD8-2CCF-6AF1-EACD-45413757A2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13F207-D5BE-B281-C452-F5DCF670DAC7}"/>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6" name="Footer Placeholder 5">
            <a:extLst>
              <a:ext uri="{FF2B5EF4-FFF2-40B4-BE49-F238E27FC236}">
                <a16:creationId xmlns:a16="http://schemas.microsoft.com/office/drawing/2014/main" id="{B7A8B7CA-EE28-512D-053C-747404C97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67935E-BAD7-4803-E59C-99D5553642E7}"/>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277283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AC71-AB32-D67D-75CD-363D6A009C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0ABC3E-4302-0D09-0868-6E020A6AF3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8085D-FB73-19B6-7DC6-1E4BE2415A84}"/>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23B1C1BF-A995-4132-5CBA-BD3BA064A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94086-C74C-ED98-381F-6FE6F491EEF7}"/>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874676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4E94C1-7C45-28A3-50A5-D561FD2661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C5A9FB-0F59-8C5F-6EA7-3D70B4B996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B4231-C67D-E92E-C161-95048F806B41}"/>
              </a:ext>
            </a:extLst>
          </p:cNvPr>
          <p:cNvSpPr>
            <a:spLocks noGrp="1"/>
          </p:cNvSpPr>
          <p:nvPr>
            <p:ph type="dt" sz="half" idx="10"/>
          </p:nvPr>
        </p:nvSpPr>
        <p:spPr/>
        <p:txBody>
          <a:body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E7C7952C-960B-FB61-5B01-29BA6705D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7B948-533D-D8F3-1A44-D91D209CE8BB}"/>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14695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B9453-14C2-E7AF-381E-188F43FA7E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FA490-12F9-F3CC-2E42-0F0C8AE58A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2C953-3A51-C803-8837-3BD852E2AC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03BBF-B81B-4A3E-88BC-842BD670D1E6}" type="datetimeFigureOut">
              <a:rPr lang="en-US" smtClean="0"/>
              <a:t>1/15/2026</a:t>
            </a:fld>
            <a:endParaRPr lang="en-US"/>
          </a:p>
        </p:txBody>
      </p:sp>
      <p:sp>
        <p:nvSpPr>
          <p:cNvPr id="5" name="Footer Placeholder 4">
            <a:extLst>
              <a:ext uri="{FF2B5EF4-FFF2-40B4-BE49-F238E27FC236}">
                <a16:creationId xmlns:a16="http://schemas.microsoft.com/office/drawing/2014/main" id="{BE822812-013A-6842-9ECD-187528D7FE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2196D8-259E-88E7-685A-F30A11D8B5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9049-EBC4-49D2-9CEF-FC4D4FDDE58C}" type="slidenum">
              <a:rPr lang="en-US" smtClean="0"/>
              <a:t>‹#›</a:t>
            </a:fld>
            <a:endParaRPr lang="en-US"/>
          </a:p>
        </p:txBody>
      </p:sp>
    </p:spTree>
    <p:extLst>
      <p:ext uri="{BB962C8B-B14F-4D97-AF65-F5344CB8AC3E}">
        <p14:creationId xmlns:p14="http://schemas.microsoft.com/office/powerpoint/2010/main" val="2187601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youtube.com/watch?v=Zu8wDejM-aw"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public-domain-image.com/space-public-domain-images-pictures/orion-nebula-space-galaxy.jpg.html" TargetMode="External"/><Relationship Id="rId7" Type="http://schemas.openxmlformats.org/officeDocument/2006/relationships/hyperlink" Target="https://pixabay.com/en/earth-universe-space-1679657/" TargetMode="Externa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greenerpasturesind.wordpress.com/2015/10/05/celebrating-world-tourism-day-2015-at-namdapha-national-park/tree-planting-at-namdapha-national-park-on-the-occasion-of-world-tourism-day-2015/"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138015205@N08/36263693451"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es-es/foto/moda-gente-oficina-amigos-3184398/" TargetMode="External"/><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sz7xZ_-_uHM&amp;t=2s"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Z4myj9Zo0to" TargetMode="External"/><Relationship Id="rId2" Type="http://schemas.openxmlformats.org/officeDocument/2006/relationships/image" Target="../media/image1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951CC49-B95C-A701-BCC5-7E08DFF985A3}"/>
              </a:ext>
            </a:extLst>
          </p:cNvPr>
          <p:cNvPicPr>
            <a:picLocks noChangeAspect="1"/>
          </p:cNvPicPr>
          <p:nvPr/>
        </p:nvPicPr>
        <p:blipFill rotWithShape="1">
          <a:blip r:embed="rId2"/>
          <a:srcRect t="5389" b="1034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220FE-8B7F-FB6C-B9B1-B66AA6E1CE0D}"/>
              </a:ext>
            </a:extLst>
          </p:cNvPr>
          <p:cNvSpPr>
            <a:spLocks noGrp="1"/>
          </p:cNvSpPr>
          <p:nvPr>
            <p:ph type="ctrTitle"/>
          </p:nvPr>
        </p:nvSpPr>
        <p:spPr>
          <a:xfrm>
            <a:off x="2801112" y="1929662"/>
            <a:ext cx="6583680" cy="1346314"/>
          </a:xfrm>
          <a:effectLst>
            <a:outerShdw blurRad="50800" dist="38100" dir="2700000" algn="tl" rotWithShape="0">
              <a:prstClr val="black">
                <a:alpha val="40000"/>
              </a:prstClr>
            </a:outerShdw>
          </a:effectLst>
        </p:spPr>
        <p:txBody>
          <a:bodyPr>
            <a:normAutofit/>
          </a:bodyPr>
          <a:lstStyle/>
          <a:p>
            <a:r>
              <a:rPr lang="en-US" sz="7200" b="1" dirty="0">
                <a:solidFill>
                  <a:srgbClr val="FFFFFF"/>
                </a:solidFill>
              </a:rPr>
              <a:t>Existence of God</a:t>
            </a:r>
          </a:p>
        </p:txBody>
      </p:sp>
      <p:sp>
        <p:nvSpPr>
          <p:cNvPr id="3" name="Subtitle 2">
            <a:extLst>
              <a:ext uri="{FF2B5EF4-FFF2-40B4-BE49-F238E27FC236}">
                <a16:creationId xmlns:a16="http://schemas.microsoft.com/office/drawing/2014/main" id="{FF649100-875A-81B4-68C1-757475F99AB1}"/>
              </a:ext>
            </a:extLst>
          </p:cNvPr>
          <p:cNvSpPr>
            <a:spLocks noGrp="1"/>
          </p:cNvSpPr>
          <p:nvPr>
            <p:ph type="subTitle" idx="1"/>
          </p:nvPr>
        </p:nvSpPr>
        <p:spPr>
          <a:xfrm>
            <a:off x="8804849" y="5392608"/>
            <a:ext cx="2116115" cy="421129"/>
          </a:xfrm>
          <a:effectLst>
            <a:outerShdw blurRad="50800" dist="38100" dir="2700000" algn="tl" rotWithShape="0">
              <a:prstClr val="black">
                <a:alpha val="40000"/>
              </a:prstClr>
            </a:outerShdw>
          </a:effectLst>
        </p:spPr>
        <p:txBody>
          <a:bodyPr>
            <a:normAutofit/>
          </a:bodyPr>
          <a:lstStyle/>
          <a:p>
            <a:r>
              <a:rPr lang="en-US" b="1" dirty="0">
                <a:solidFill>
                  <a:srgbClr val="FFFFFF"/>
                </a:solidFill>
              </a:rPr>
              <a:t>Tucker, GA</a:t>
            </a:r>
          </a:p>
        </p:txBody>
      </p:sp>
    </p:spTree>
    <p:extLst>
      <p:ext uri="{BB962C8B-B14F-4D97-AF65-F5344CB8AC3E}">
        <p14:creationId xmlns:p14="http://schemas.microsoft.com/office/powerpoint/2010/main" val="23589077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A57B2B-975F-9BBE-9620-BBD4C65E7983}"/>
              </a:ext>
            </a:extLst>
          </p:cNvPr>
          <p:cNvSpPr txBox="1"/>
          <p:nvPr/>
        </p:nvSpPr>
        <p:spPr>
          <a:xfrm>
            <a:off x="2632828" y="6070018"/>
            <a:ext cx="6926344" cy="461665"/>
          </a:xfrm>
          <a:prstGeom prst="rect">
            <a:avLst/>
          </a:prstGeom>
          <a:noFill/>
        </p:spPr>
        <p:txBody>
          <a:bodyPr wrap="square">
            <a:spAutoFit/>
          </a:bodyPr>
          <a:lstStyle/>
          <a:p>
            <a:r>
              <a:rPr lang="en-US" sz="2400" b="1" dirty="0">
                <a:hlinkClick r:id="rId2"/>
              </a:rPr>
              <a:t>https://www.youtube.com/watch?v=Zu8wDejM-aw</a:t>
            </a:r>
            <a:r>
              <a:rPr lang="en-US" sz="2400" b="1" dirty="0"/>
              <a:t> </a:t>
            </a:r>
          </a:p>
        </p:txBody>
      </p:sp>
      <p:pic>
        <p:nvPicPr>
          <p:cNvPr id="5" name="Picture 4">
            <a:extLst>
              <a:ext uri="{FF2B5EF4-FFF2-40B4-BE49-F238E27FC236}">
                <a16:creationId xmlns:a16="http://schemas.microsoft.com/office/drawing/2014/main" id="{5686817B-BC17-0D54-6892-0ABAFB0892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487" y="195688"/>
            <a:ext cx="10211025" cy="5743701"/>
          </a:xfrm>
          <a:prstGeom prst="rect">
            <a:avLst/>
          </a:prstGeom>
        </p:spPr>
      </p:pic>
    </p:spTree>
    <p:extLst>
      <p:ext uri="{BB962C8B-B14F-4D97-AF65-F5344CB8AC3E}">
        <p14:creationId xmlns:p14="http://schemas.microsoft.com/office/powerpoint/2010/main" val="118764130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59037D0-B629-A0E0-5E47-810C3C3A1122}"/>
              </a:ext>
            </a:extLst>
          </p:cNvPr>
          <p:cNvSpPr txBox="1"/>
          <p:nvPr/>
        </p:nvSpPr>
        <p:spPr>
          <a:xfrm>
            <a:off x="1458320" y="3699252"/>
            <a:ext cx="5334000" cy="2137365"/>
          </a:xfrm>
          <a:prstGeom prst="rect">
            <a:avLst/>
          </a:prstGeom>
        </p:spPr>
        <p:txBody>
          <a:bodyPr vert="horz" lIns="91440" tIns="45720" rIns="91440" bIns="45720" rtlCol="0">
            <a:normAutofit/>
          </a:bodyPr>
          <a:lstStyle/>
          <a:p>
            <a:r>
              <a:rPr lang="en-US" sz="2200" b="1" dirty="0"/>
              <a:t>The Great Spirit is in all things. He is in the air we breathe. The Great Spirit is our Father, but the Earth is our Mother. She nourishes us.....That which we put into the ground she returns to us.</a:t>
            </a:r>
          </a:p>
          <a:p>
            <a:pPr algn="r"/>
            <a:r>
              <a:rPr lang="en-US" b="1" dirty="0"/>
              <a:t>Big Thunder Wabanaki, Algonquin</a:t>
            </a:r>
          </a:p>
        </p:txBody>
      </p:sp>
      <p:pic>
        <p:nvPicPr>
          <p:cNvPr id="8" name="Picture 7" descr="A colorful nebula in space&#10;&#10;Description automatically generated">
            <a:extLst>
              <a:ext uri="{FF2B5EF4-FFF2-40B4-BE49-F238E27FC236}">
                <a16:creationId xmlns:a16="http://schemas.microsoft.com/office/drawing/2014/main" id="{08D0E82D-3DB5-1B21-0E47-365B5A8BA3A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2548"/>
          <a:stretch/>
        </p:blipFill>
        <p:spPr>
          <a:xfrm>
            <a:off x="2407130" y="700382"/>
            <a:ext cx="3969608" cy="2611192"/>
          </a:xfrm>
          <a:prstGeom prst="rect">
            <a:avLst/>
          </a:prstGeom>
        </p:spPr>
      </p:pic>
      <p:pic>
        <p:nvPicPr>
          <p:cNvPr id="5" name="Picture 4" descr="A group of people planting a plant&#10;&#10;Description automatically generated">
            <a:extLst>
              <a:ext uri="{FF2B5EF4-FFF2-40B4-BE49-F238E27FC236}">
                <a16:creationId xmlns:a16="http://schemas.microsoft.com/office/drawing/2014/main" id="{B079886E-2C11-48C3-A808-B9D2A37FA3EC}"/>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454" r="-1" b="-1"/>
          <a:stretch/>
        </p:blipFill>
        <p:spPr>
          <a:xfrm>
            <a:off x="7464829" y="3699252"/>
            <a:ext cx="3969608" cy="2611193"/>
          </a:xfrm>
          <a:prstGeom prst="rect">
            <a:avLst/>
          </a:prstGeom>
        </p:spPr>
      </p:pic>
      <p:pic>
        <p:nvPicPr>
          <p:cNvPr id="10" name="Picture 9" descr="A planet earth from space&#10;&#10;Description automatically generated">
            <a:extLst>
              <a:ext uri="{FF2B5EF4-FFF2-40B4-BE49-F238E27FC236}">
                <a16:creationId xmlns:a16="http://schemas.microsoft.com/office/drawing/2014/main" id="{27FA36B5-61B2-6181-6997-7001650DD50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792320" y="700382"/>
            <a:ext cx="4642117" cy="2611191"/>
          </a:xfrm>
          <a:prstGeom prst="rect">
            <a:avLst/>
          </a:prstGeom>
        </p:spPr>
      </p:pic>
    </p:spTree>
    <p:extLst>
      <p:ext uri="{BB962C8B-B14F-4D97-AF65-F5344CB8AC3E}">
        <p14:creationId xmlns:p14="http://schemas.microsoft.com/office/powerpoint/2010/main" val="24349979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BED11A-204D-4E7D-E6DA-67192C9187EB}"/>
              </a:ext>
            </a:extLst>
          </p:cNvPr>
          <p:cNvSpPr txBox="1"/>
          <p:nvPr/>
        </p:nvSpPr>
        <p:spPr>
          <a:xfrm>
            <a:off x="1523999" y="3567113"/>
            <a:ext cx="9143999" cy="3016210"/>
          </a:xfrm>
          <a:prstGeom prst="rect">
            <a:avLst/>
          </a:prstGeom>
          <a:noFill/>
        </p:spPr>
        <p:txBody>
          <a:bodyPr wrap="square">
            <a:spAutoFit/>
          </a:bodyPr>
          <a:lstStyle/>
          <a:p>
            <a:pPr indent="365760"/>
            <a:r>
              <a:rPr lang="en-US" sz="2200" b="1" dirty="0"/>
              <a:t>And when the LORD saw that he turned aside to see, God called unto him out of the midst of the bush, and said, Moses, Moses. And he said, Here am I.</a:t>
            </a:r>
          </a:p>
          <a:p>
            <a:pPr indent="365760"/>
            <a:r>
              <a:rPr lang="en-US" sz="2200" b="1" dirty="0"/>
              <a:t>And he said, Draw not nigh hither: put off thy shoes from off thy feet, for the place whereon thou standest is holy ground.</a:t>
            </a:r>
          </a:p>
          <a:p>
            <a:pPr indent="365760"/>
            <a:r>
              <a:rPr lang="en-US" sz="2200" b="1" dirty="0"/>
              <a:t>Moreover he said, I am the God of thy father, the God of Abraham, the God of Isaac, and the God of Jacob. And Moses hid his face; for he was afraid to look upon God.</a:t>
            </a:r>
          </a:p>
          <a:p>
            <a:pPr algn="r"/>
            <a:r>
              <a:rPr lang="en-US" b="1" dirty="0"/>
              <a:t>Judaism, </a:t>
            </a:r>
          </a:p>
          <a:p>
            <a:pPr algn="r"/>
            <a:r>
              <a:rPr lang="en-US" b="1" i="1" dirty="0"/>
              <a:t>Exodus</a:t>
            </a:r>
            <a:r>
              <a:rPr lang="en-US" b="1" dirty="0"/>
              <a:t>, 3:4-6</a:t>
            </a:r>
          </a:p>
        </p:txBody>
      </p:sp>
      <p:pic>
        <p:nvPicPr>
          <p:cNvPr id="4" name="Picture 3">
            <a:extLst>
              <a:ext uri="{FF2B5EF4-FFF2-40B4-BE49-F238E27FC236}">
                <a16:creationId xmlns:a16="http://schemas.microsoft.com/office/drawing/2014/main" id="{5D3DD375-0BE5-7FF7-6FD1-DE8527F525C0}"/>
              </a:ext>
            </a:extLst>
          </p:cNvPr>
          <p:cNvPicPr>
            <a:picLocks noChangeAspect="1"/>
          </p:cNvPicPr>
          <p:nvPr/>
        </p:nvPicPr>
        <p:blipFill>
          <a:blip r:embed="rId2"/>
          <a:stretch>
            <a:fillRect/>
          </a:stretch>
        </p:blipFill>
        <p:spPr>
          <a:xfrm>
            <a:off x="2565646" y="274677"/>
            <a:ext cx="7060707" cy="3030220"/>
          </a:xfrm>
          <a:prstGeom prst="rect">
            <a:avLst/>
          </a:prstGeom>
        </p:spPr>
      </p:pic>
    </p:spTree>
    <p:extLst>
      <p:ext uri="{BB962C8B-B14F-4D97-AF65-F5344CB8AC3E}">
        <p14:creationId xmlns:p14="http://schemas.microsoft.com/office/powerpoint/2010/main" val="165732225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83A840-6CC2-8B81-6DB2-D5ED5D669FDA}"/>
              </a:ext>
            </a:extLst>
          </p:cNvPr>
          <p:cNvSpPr txBox="1"/>
          <p:nvPr/>
        </p:nvSpPr>
        <p:spPr>
          <a:xfrm>
            <a:off x="6732122" y="2536447"/>
            <a:ext cx="3926947" cy="1785104"/>
          </a:xfrm>
          <a:prstGeom prst="rect">
            <a:avLst/>
          </a:prstGeom>
          <a:noFill/>
        </p:spPr>
        <p:txBody>
          <a:bodyPr wrap="square">
            <a:spAutoFit/>
          </a:bodyPr>
          <a:lstStyle/>
          <a:p>
            <a:r>
              <a:rPr lang="en-US" sz="2400" b="1" dirty="0"/>
              <a:t>Every word of God is tried; He is a shield unto them that take refuge in Him.</a:t>
            </a:r>
          </a:p>
          <a:p>
            <a:pPr algn="r"/>
            <a:r>
              <a:rPr lang="en-US" sz="1900" b="1" dirty="0"/>
              <a:t>Judaism, </a:t>
            </a:r>
          </a:p>
          <a:p>
            <a:pPr algn="r"/>
            <a:r>
              <a:rPr lang="en-US" sz="1900" b="1" i="1" dirty="0"/>
              <a:t>Mishlei</a:t>
            </a:r>
            <a:r>
              <a:rPr lang="en-US" sz="1900" b="1" dirty="0"/>
              <a:t> (</a:t>
            </a:r>
            <a:r>
              <a:rPr lang="en-US" sz="1900" b="1" i="1" dirty="0"/>
              <a:t>Book of Proverbs</a:t>
            </a:r>
            <a:r>
              <a:rPr lang="en-US" sz="1900" b="1" dirty="0"/>
              <a:t>), 30.5</a:t>
            </a:r>
          </a:p>
        </p:txBody>
      </p:sp>
      <p:pic>
        <p:nvPicPr>
          <p:cNvPr id="9" name="Picture 8" descr="A metal shield with rivets on a white wall&#10;&#10;Description automatically generated">
            <a:extLst>
              <a:ext uri="{FF2B5EF4-FFF2-40B4-BE49-F238E27FC236}">
                <a16:creationId xmlns:a16="http://schemas.microsoft.com/office/drawing/2014/main" id="{A1B9B1CA-6B78-6DB9-E72C-9C7B4A6D5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731" y="1218891"/>
            <a:ext cx="4258269" cy="4420217"/>
          </a:xfrm>
          <a:prstGeom prst="rect">
            <a:avLst/>
          </a:prstGeom>
        </p:spPr>
      </p:pic>
    </p:spTree>
    <p:extLst>
      <p:ext uri="{BB962C8B-B14F-4D97-AF65-F5344CB8AC3E}">
        <p14:creationId xmlns:p14="http://schemas.microsoft.com/office/powerpoint/2010/main" val="3248740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0B85E0-91F8-093D-4021-C3C5C900C94C}"/>
              </a:ext>
            </a:extLst>
          </p:cNvPr>
          <p:cNvSpPr txBox="1"/>
          <p:nvPr/>
        </p:nvSpPr>
        <p:spPr>
          <a:xfrm>
            <a:off x="1448910" y="4235011"/>
            <a:ext cx="9525000" cy="2339102"/>
          </a:xfrm>
          <a:prstGeom prst="rect">
            <a:avLst/>
          </a:prstGeom>
          <a:noFill/>
        </p:spPr>
        <p:txBody>
          <a:bodyPr wrap="square">
            <a:spAutoFit/>
          </a:bodyPr>
          <a:lstStyle/>
          <a:p>
            <a:r>
              <a:rPr lang="en-US" sz="2200" b="1" dirty="0"/>
              <a:t>He who is Brahmā—the Great Brahmā, the Undefeated, the Champion, the Universal Seer, the Wielder of Power, the Lord God, the Maker, the Author, the Best, the Begetter, the Controller, the Father of those who have been born and those yet to be born — is permanent, everlasting, eternal, imperishable, remaining the same for all eternity.</a:t>
            </a:r>
          </a:p>
          <a:p>
            <a:pPr algn="r"/>
            <a:r>
              <a:rPr lang="en-US" b="1" dirty="0"/>
              <a:t>Buddhism,</a:t>
            </a:r>
          </a:p>
          <a:p>
            <a:pPr algn="r"/>
            <a:r>
              <a:rPr lang="en-US" b="1" i="1" dirty="0"/>
              <a:t>Dīghanikāya: Long Discourses</a:t>
            </a:r>
            <a:r>
              <a:rPr lang="en-US" b="1" dirty="0"/>
              <a:t>, XXIV: 6.10</a:t>
            </a:r>
          </a:p>
        </p:txBody>
      </p:sp>
      <p:pic>
        <p:nvPicPr>
          <p:cNvPr id="6" name="Picture 5" descr="A person sitting on grass with animals around him&#10;&#10;Description automatically generated">
            <a:extLst>
              <a:ext uri="{FF2B5EF4-FFF2-40B4-BE49-F238E27FC236}">
                <a16:creationId xmlns:a16="http://schemas.microsoft.com/office/drawing/2014/main" id="{C9348851-73FD-9DE9-8A94-E22F8F5DD4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24772" y="381463"/>
            <a:ext cx="7342456" cy="3480324"/>
          </a:xfrm>
          <a:prstGeom prst="rect">
            <a:avLst/>
          </a:prstGeom>
        </p:spPr>
      </p:pic>
    </p:spTree>
    <p:extLst>
      <p:ext uri="{BB962C8B-B14F-4D97-AF65-F5344CB8AC3E}">
        <p14:creationId xmlns:p14="http://schemas.microsoft.com/office/powerpoint/2010/main" val="19756852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F4C408-FEB7-9C63-1270-0D1F55F6C948}"/>
              </a:ext>
            </a:extLst>
          </p:cNvPr>
          <p:cNvSpPr txBox="1"/>
          <p:nvPr/>
        </p:nvSpPr>
        <p:spPr>
          <a:xfrm>
            <a:off x="1413692" y="2235784"/>
            <a:ext cx="4330160" cy="2523768"/>
          </a:xfrm>
          <a:prstGeom prst="rect">
            <a:avLst/>
          </a:prstGeom>
          <a:noFill/>
        </p:spPr>
        <p:txBody>
          <a:bodyPr wrap="square">
            <a:spAutoFit/>
          </a:bodyPr>
          <a:lstStyle/>
          <a:p>
            <a:pPr indent="365760"/>
            <a:r>
              <a:rPr lang="en-US" sz="2400" b="1" dirty="0"/>
              <a:t>Blessed are the pure in heart: for they shall see God.</a:t>
            </a:r>
          </a:p>
          <a:p>
            <a:pPr indent="365760"/>
            <a:r>
              <a:rPr lang="en-US" sz="2400" b="1" dirty="0"/>
              <a:t>Blessed are the peacemakers: for they shall be called the children of God.</a:t>
            </a:r>
          </a:p>
          <a:p>
            <a:pPr algn="r"/>
            <a:r>
              <a:rPr lang="en-US" sz="1900" b="1" dirty="0"/>
              <a:t>Christianity, </a:t>
            </a:r>
          </a:p>
          <a:p>
            <a:pPr algn="r"/>
            <a:r>
              <a:rPr lang="en-US" sz="1900" b="1" i="1" dirty="0"/>
              <a:t>Matthew</a:t>
            </a:r>
            <a:r>
              <a:rPr lang="en-US" sz="1900" b="1" dirty="0"/>
              <a:t> 5: 8-9</a:t>
            </a:r>
          </a:p>
        </p:txBody>
      </p:sp>
      <p:pic>
        <p:nvPicPr>
          <p:cNvPr id="7" name="Picture 6">
            <a:extLst>
              <a:ext uri="{FF2B5EF4-FFF2-40B4-BE49-F238E27FC236}">
                <a16:creationId xmlns:a16="http://schemas.microsoft.com/office/drawing/2014/main" id="{01F5F072-0ADC-71EB-68FC-5FC59A4DC69D}"/>
              </a:ext>
            </a:extLst>
          </p:cNvPr>
          <p:cNvPicPr>
            <a:picLocks noChangeAspect="1"/>
          </p:cNvPicPr>
          <p:nvPr/>
        </p:nvPicPr>
        <p:blipFill>
          <a:blip r:embed="rId2"/>
          <a:stretch>
            <a:fillRect/>
          </a:stretch>
        </p:blipFill>
        <p:spPr>
          <a:xfrm>
            <a:off x="6096000" y="1109417"/>
            <a:ext cx="4950041" cy="4950041"/>
          </a:xfrm>
          <a:prstGeom prst="rect">
            <a:avLst/>
          </a:prstGeom>
        </p:spPr>
      </p:pic>
    </p:spTree>
    <p:extLst>
      <p:ext uri="{BB962C8B-B14F-4D97-AF65-F5344CB8AC3E}">
        <p14:creationId xmlns:p14="http://schemas.microsoft.com/office/powerpoint/2010/main" val="7185877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3BF8C4-2514-B9A8-6787-0FD348BFD0C5}"/>
              </a:ext>
            </a:extLst>
          </p:cNvPr>
          <p:cNvSpPr txBox="1"/>
          <p:nvPr/>
        </p:nvSpPr>
        <p:spPr>
          <a:xfrm>
            <a:off x="5216151" y="597456"/>
            <a:ext cx="6290838" cy="2831544"/>
          </a:xfrm>
          <a:prstGeom prst="rect">
            <a:avLst/>
          </a:prstGeom>
          <a:noFill/>
        </p:spPr>
        <p:txBody>
          <a:bodyPr wrap="square">
            <a:spAutoFit/>
          </a:bodyPr>
          <a:lstStyle/>
          <a:p>
            <a:pPr indent="365760"/>
            <a:r>
              <a:rPr lang="en-US" sz="2000" b="1" dirty="0"/>
              <a:t>And Jesus answered him, The first of all the commandments is, Hear, O Israel; The Lord our God is one Lord: And thou shalt love the Lord thy God with all thy heart, and with all thy soul, and with all thy mind, and with all thy strength: this is the first commandment.</a:t>
            </a:r>
          </a:p>
          <a:p>
            <a:pPr indent="365760"/>
            <a:r>
              <a:rPr lang="en-US" sz="2000" b="1" dirty="0"/>
              <a:t>And the second is like, namely this, Thou shalt love thy neighbour as thyself. There is none other commandment greater than these.</a:t>
            </a:r>
          </a:p>
          <a:p>
            <a:pPr algn="r"/>
            <a:r>
              <a:rPr lang="en-US" b="1" dirty="0"/>
              <a:t>Christianity, </a:t>
            </a:r>
            <a:r>
              <a:rPr lang="en-US" b="1" i="1" dirty="0"/>
              <a:t>Mark</a:t>
            </a:r>
            <a:r>
              <a:rPr lang="en-US" b="1" dirty="0"/>
              <a:t> 12: 28-29</a:t>
            </a:r>
          </a:p>
        </p:txBody>
      </p:sp>
      <p:pic>
        <p:nvPicPr>
          <p:cNvPr id="5" name="Picture 4" descr="A group of people standing together&#10;&#10;Description automatically generated">
            <a:extLst>
              <a:ext uri="{FF2B5EF4-FFF2-40B4-BE49-F238E27FC236}">
                <a16:creationId xmlns:a16="http://schemas.microsoft.com/office/drawing/2014/main" id="{192E9B68-6BFC-ADC3-0D2B-D2BDA592BCF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011" y="695475"/>
            <a:ext cx="4068048" cy="2635505"/>
          </a:xfrm>
          <a:prstGeom prst="rect">
            <a:avLst/>
          </a:prstGeom>
        </p:spPr>
      </p:pic>
      <p:pic>
        <p:nvPicPr>
          <p:cNvPr id="6" name="Picture 5">
            <a:extLst>
              <a:ext uri="{FF2B5EF4-FFF2-40B4-BE49-F238E27FC236}">
                <a16:creationId xmlns:a16="http://schemas.microsoft.com/office/drawing/2014/main" id="{73F1FB6B-DF7B-3443-35F9-5D5FB6C257D1}"/>
              </a:ext>
            </a:extLst>
          </p:cNvPr>
          <p:cNvPicPr>
            <a:picLocks noChangeAspect="1"/>
          </p:cNvPicPr>
          <p:nvPr/>
        </p:nvPicPr>
        <p:blipFill>
          <a:blip r:embed="rId4"/>
          <a:stretch>
            <a:fillRect/>
          </a:stretch>
        </p:blipFill>
        <p:spPr>
          <a:xfrm>
            <a:off x="6252210" y="3797623"/>
            <a:ext cx="4975860" cy="2612326"/>
          </a:xfrm>
          <a:prstGeom prst="rect">
            <a:avLst/>
          </a:prstGeom>
        </p:spPr>
      </p:pic>
      <p:pic>
        <p:nvPicPr>
          <p:cNvPr id="7" name="Picture 6">
            <a:extLst>
              <a:ext uri="{FF2B5EF4-FFF2-40B4-BE49-F238E27FC236}">
                <a16:creationId xmlns:a16="http://schemas.microsoft.com/office/drawing/2014/main" id="{E9F7B687-89AA-7D1C-7656-CE816B014613}"/>
              </a:ext>
            </a:extLst>
          </p:cNvPr>
          <p:cNvPicPr>
            <a:picLocks noChangeAspect="1"/>
          </p:cNvPicPr>
          <p:nvPr/>
        </p:nvPicPr>
        <p:blipFill>
          <a:blip r:embed="rId5"/>
          <a:stretch>
            <a:fillRect/>
          </a:stretch>
        </p:blipFill>
        <p:spPr>
          <a:xfrm>
            <a:off x="1280421" y="3909642"/>
            <a:ext cx="4442460" cy="2500307"/>
          </a:xfrm>
          <a:prstGeom prst="rect">
            <a:avLst/>
          </a:prstGeom>
        </p:spPr>
      </p:pic>
    </p:spTree>
    <p:extLst>
      <p:ext uri="{BB962C8B-B14F-4D97-AF65-F5344CB8AC3E}">
        <p14:creationId xmlns:p14="http://schemas.microsoft.com/office/powerpoint/2010/main" val="113417690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86F62B-1E5B-81D3-8AC6-856C2427DDA1}"/>
              </a:ext>
            </a:extLst>
          </p:cNvPr>
          <p:cNvSpPr txBox="1"/>
          <p:nvPr/>
        </p:nvSpPr>
        <p:spPr>
          <a:xfrm>
            <a:off x="5530271" y="2287148"/>
            <a:ext cx="5489462" cy="2283702"/>
          </a:xfrm>
          <a:prstGeom prst="rect">
            <a:avLst/>
          </a:prstGeom>
          <a:noFill/>
        </p:spPr>
        <p:txBody>
          <a:bodyPr wrap="square">
            <a:spAutoFit/>
          </a:bodyPr>
          <a:lstStyle/>
          <a:p>
            <a:pPr indent="365760"/>
            <a:r>
              <a:rPr lang="en-US" sz="2200" b="1" dirty="0"/>
              <a:t>O ye who believe! Obey God, and obey The Apostle, and make Not vain your deeds!</a:t>
            </a:r>
          </a:p>
          <a:p>
            <a:pPr indent="365760"/>
            <a:r>
              <a:rPr lang="en-US" sz="2200" b="1" dirty="0"/>
              <a:t>Those who reject God, And hinder (men) from the Path Of God, then die rejecting God, — God will not forgive them.</a:t>
            </a:r>
          </a:p>
          <a:p>
            <a:pPr marR="0" algn="r">
              <a:lnSpc>
                <a:spcPct val="90000"/>
              </a:lnSpc>
              <a:spcBef>
                <a:spcPts val="0"/>
              </a:spcBef>
              <a:spcAft>
                <a:spcPts val="0"/>
              </a:spcAft>
              <a:tabLst>
                <a:tab pos="5943600" algn="r"/>
              </a:tabLst>
            </a:pPr>
            <a:r>
              <a:rPr lang="en-US" sz="1800" b="1" i="1" dirty="0">
                <a:effectLst/>
              </a:rPr>
              <a:t>Islam, </a:t>
            </a:r>
          </a:p>
          <a:p>
            <a:pPr marR="0" algn="r">
              <a:lnSpc>
                <a:spcPct val="90000"/>
              </a:lnSpc>
              <a:spcBef>
                <a:spcPts val="0"/>
              </a:spcBef>
              <a:spcAft>
                <a:spcPts val="0"/>
              </a:spcAft>
              <a:tabLst>
                <a:tab pos="5943600" algn="r"/>
              </a:tabLst>
            </a:pPr>
            <a:r>
              <a:rPr lang="en-US" sz="1800" b="1" i="1" dirty="0">
                <a:effectLst/>
              </a:rPr>
              <a:t>Qur’án</a:t>
            </a:r>
            <a:r>
              <a:rPr lang="en-US" b="1" dirty="0"/>
              <a:t>, 47: 33-34</a:t>
            </a:r>
          </a:p>
        </p:txBody>
      </p:sp>
      <p:pic>
        <p:nvPicPr>
          <p:cNvPr id="4" name="Picture 3">
            <a:extLst>
              <a:ext uri="{FF2B5EF4-FFF2-40B4-BE49-F238E27FC236}">
                <a16:creationId xmlns:a16="http://schemas.microsoft.com/office/drawing/2014/main" id="{7B7F6DCE-D8A5-D608-6858-6B064EDE1632}"/>
              </a:ext>
            </a:extLst>
          </p:cNvPr>
          <p:cNvPicPr>
            <a:picLocks noChangeAspect="1"/>
          </p:cNvPicPr>
          <p:nvPr/>
        </p:nvPicPr>
        <p:blipFill>
          <a:blip r:embed="rId2"/>
          <a:stretch>
            <a:fillRect/>
          </a:stretch>
        </p:blipFill>
        <p:spPr>
          <a:xfrm>
            <a:off x="1633907" y="1152828"/>
            <a:ext cx="3524020" cy="4552341"/>
          </a:xfrm>
          <a:prstGeom prst="rect">
            <a:avLst/>
          </a:prstGeom>
        </p:spPr>
      </p:pic>
    </p:spTree>
    <p:extLst>
      <p:ext uri="{BB962C8B-B14F-4D97-AF65-F5344CB8AC3E}">
        <p14:creationId xmlns:p14="http://schemas.microsoft.com/office/powerpoint/2010/main" val="221463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917F8B-B1E0-1AAB-D948-545E7E5918D0}"/>
              </a:ext>
            </a:extLst>
          </p:cNvPr>
          <p:cNvSpPr txBox="1"/>
          <p:nvPr/>
        </p:nvSpPr>
        <p:spPr>
          <a:xfrm>
            <a:off x="1323295" y="1779313"/>
            <a:ext cx="5154445" cy="3299365"/>
          </a:xfrm>
          <a:prstGeom prst="rect">
            <a:avLst/>
          </a:prstGeom>
          <a:noFill/>
        </p:spPr>
        <p:txBody>
          <a:bodyPr wrap="square">
            <a:spAutoFit/>
          </a:bodyPr>
          <a:lstStyle/>
          <a:p>
            <a:r>
              <a:rPr lang="en-US" sz="2200" b="1" dirty="0"/>
              <a:t>Say: “O men! I am sent Unto you all, as the Apostle Of God, to Whom belongeth The dominion of the heavens And the earth: there is no god But He: it is He that giveth Both life and death. So believe In God and His Apostle, The unlettered Prophet, Who believeth in God And His Words: follow him That (so) ye may be guided.”</a:t>
            </a:r>
          </a:p>
          <a:p>
            <a:pPr marR="0" algn="r">
              <a:lnSpc>
                <a:spcPct val="90000"/>
              </a:lnSpc>
              <a:spcBef>
                <a:spcPts val="0"/>
              </a:spcBef>
              <a:spcAft>
                <a:spcPts val="0"/>
              </a:spcAft>
              <a:tabLst>
                <a:tab pos="5943600" algn="r"/>
              </a:tabLst>
            </a:pPr>
            <a:r>
              <a:rPr lang="en-US" sz="1800" b="1" i="1" dirty="0">
                <a:effectLst/>
              </a:rPr>
              <a:t>Islam, </a:t>
            </a:r>
          </a:p>
          <a:p>
            <a:pPr marR="0" algn="r">
              <a:lnSpc>
                <a:spcPct val="90000"/>
              </a:lnSpc>
              <a:spcBef>
                <a:spcPts val="0"/>
              </a:spcBef>
              <a:spcAft>
                <a:spcPts val="0"/>
              </a:spcAft>
              <a:tabLst>
                <a:tab pos="5943600" algn="r"/>
              </a:tabLst>
            </a:pPr>
            <a:r>
              <a:rPr lang="en-US" sz="1800" b="1" i="1" dirty="0">
                <a:effectLst/>
              </a:rPr>
              <a:t>Qur’án </a:t>
            </a:r>
            <a:r>
              <a:rPr lang="en-US" b="1" dirty="0"/>
              <a:t>7.158</a:t>
            </a:r>
          </a:p>
        </p:txBody>
      </p:sp>
      <p:pic>
        <p:nvPicPr>
          <p:cNvPr id="4" name="Picture 3">
            <a:extLst>
              <a:ext uri="{FF2B5EF4-FFF2-40B4-BE49-F238E27FC236}">
                <a16:creationId xmlns:a16="http://schemas.microsoft.com/office/drawing/2014/main" id="{9F3830BA-5BF4-792F-5CEB-F3B8E632620B}"/>
              </a:ext>
            </a:extLst>
          </p:cNvPr>
          <p:cNvPicPr>
            <a:picLocks noChangeAspect="1"/>
          </p:cNvPicPr>
          <p:nvPr/>
        </p:nvPicPr>
        <p:blipFill>
          <a:blip r:embed="rId2"/>
          <a:stretch>
            <a:fillRect/>
          </a:stretch>
        </p:blipFill>
        <p:spPr>
          <a:xfrm>
            <a:off x="6977848" y="1483568"/>
            <a:ext cx="3890857" cy="3890857"/>
          </a:xfrm>
          <a:prstGeom prst="rect">
            <a:avLst/>
          </a:prstGeom>
        </p:spPr>
      </p:pic>
    </p:spTree>
    <p:extLst>
      <p:ext uri="{BB962C8B-B14F-4D97-AF65-F5344CB8AC3E}">
        <p14:creationId xmlns:p14="http://schemas.microsoft.com/office/powerpoint/2010/main" val="410050674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4F92877-6B22-A0C2-3FBA-54B3A7A9F9CA}"/>
              </a:ext>
            </a:extLst>
          </p:cNvPr>
          <p:cNvSpPr txBox="1"/>
          <p:nvPr/>
        </p:nvSpPr>
        <p:spPr>
          <a:xfrm>
            <a:off x="7621359" y="1001110"/>
            <a:ext cx="3882624" cy="4617492"/>
          </a:xfrm>
          <a:prstGeom prst="rect">
            <a:avLst/>
          </a:prstGeom>
        </p:spPr>
        <p:txBody>
          <a:bodyPr vert="horz" lIns="91440" tIns="45720" rIns="91440" bIns="45720" rtlCol="0">
            <a:normAutofit lnSpcReduction="10000"/>
          </a:bodyPr>
          <a:lstStyle/>
          <a:p>
            <a:r>
              <a:rPr lang="en-US" sz="2200" b="1" dirty="0"/>
              <a:t>Everything must needs have an origin and every building a builder. Verily, the Word of God is the Cause which hath preceded the contingent world-- a world which is adorned with the splendours of the Ancient of Days, yet is being renewed and regenerated at all times. Immeasurably exalted is the God of Wisdom Who hath raised this sublime structure.</a:t>
            </a:r>
          </a:p>
          <a:p>
            <a:pPr algn="r"/>
            <a:r>
              <a:rPr lang="en-US" sz="1900" b="1" dirty="0"/>
              <a:t>		</a:t>
            </a:r>
            <a:r>
              <a:rPr lang="en-US" sz="2000" b="1" dirty="0">
                <a:effectLst/>
              </a:rPr>
              <a:t> </a:t>
            </a:r>
            <a:r>
              <a:rPr lang="en-US" b="1" dirty="0">
                <a:effectLst/>
              </a:rPr>
              <a:t>Bahá’i, </a:t>
            </a:r>
            <a:r>
              <a:rPr lang="en-US" b="1" dirty="0"/>
              <a:t>Bahá’u’lláh,</a:t>
            </a:r>
          </a:p>
          <a:p>
            <a:pPr algn="r"/>
            <a:r>
              <a:rPr lang="en-US" b="1" i="1" dirty="0"/>
              <a:t>Tablets of Bahá’u’lláh</a:t>
            </a:r>
            <a:r>
              <a:rPr lang="en-US" b="1" dirty="0"/>
              <a:t>, p. 141</a:t>
            </a:r>
          </a:p>
        </p:txBody>
      </p:sp>
      <p:pic>
        <p:nvPicPr>
          <p:cNvPr id="4" name="Picture 3" descr="A row of books on a shelf&#10;&#10;Description automatically generated">
            <a:extLst>
              <a:ext uri="{FF2B5EF4-FFF2-40B4-BE49-F238E27FC236}">
                <a16:creationId xmlns:a16="http://schemas.microsoft.com/office/drawing/2014/main" id="{67664F49-D836-CB16-A7E8-2800E931F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017" y="839324"/>
            <a:ext cx="6588086" cy="4941064"/>
          </a:xfrm>
          <a:prstGeom prst="rect">
            <a:avLst/>
          </a:prstGeom>
        </p:spPr>
      </p:pic>
    </p:spTree>
    <p:extLst>
      <p:ext uri="{BB962C8B-B14F-4D97-AF65-F5344CB8AC3E}">
        <p14:creationId xmlns:p14="http://schemas.microsoft.com/office/powerpoint/2010/main" val="2287816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926686-5C6A-2EF4-B7A2-21F296D6D0EF}"/>
              </a:ext>
            </a:extLst>
          </p:cNvPr>
          <p:cNvSpPr txBox="1"/>
          <p:nvPr/>
        </p:nvSpPr>
        <p:spPr>
          <a:xfrm>
            <a:off x="1585039" y="1683193"/>
            <a:ext cx="4510961" cy="4201150"/>
          </a:xfrm>
          <a:prstGeom prst="rect">
            <a:avLst/>
          </a:prstGeom>
          <a:noFill/>
        </p:spPr>
        <p:txBody>
          <a:bodyPr wrap="square">
            <a:spAutoFit/>
          </a:bodyPr>
          <a:lstStyle/>
          <a:p>
            <a:r>
              <a:rPr lang="en-US" sz="2100" b="1" dirty="0"/>
              <a:t>The reality of the Divinity is sanctified and exalted beyond the comprehension of all created things, can in no wise be imagined by mortal mind and understanding, and transcends all human conception. That reality admits of no division, for division and multiplicity are among the characteristics of created and hence contingent things, and not accidents impinging upon the Necessary Being.</a:t>
            </a:r>
          </a:p>
          <a:p>
            <a:pPr algn="r"/>
            <a:r>
              <a:rPr lang="en-US" sz="1700" b="1" dirty="0">
                <a:effectLst/>
              </a:rPr>
              <a:t>Bahá’i, </a:t>
            </a:r>
            <a:r>
              <a:rPr lang="en-US" sz="1700" b="1" dirty="0"/>
              <a:t>‘Abdu’l-Bahá</a:t>
            </a:r>
          </a:p>
          <a:p>
            <a:pPr algn="r"/>
            <a:r>
              <a:rPr lang="en-US" sz="1700" b="1" i="1" dirty="0"/>
              <a:t>Some Answered Questions</a:t>
            </a:r>
            <a:r>
              <a:rPr lang="en-US" sz="1700" b="1" dirty="0"/>
              <a:t>, 27.2</a:t>
            </a:r>
          </a:p>
        </p:txBody>
      </p:sp>
      <p:pic>
        <p:nvPicPr>
          <p:cNvPr id="2" name="Picture 1">
            <a:extLst>
              <a:ext uri="{FF2B5EF4-FFF2-40B4-BE49-F238E27FC236}">
                <a16:creationId xmlns:a16="http://schemas.microsoft.com/office/drawing/2014/main" id="{DF5B5BA6-A56C-3A38-219E-F210C4761E26}"/>
              </a:ext>
            </a:extLst>
          </p:cNvPr>
          <p:cNvPicPr>
            <a:picLocks noChangeAspect="1"/>
          </p:cNvPicPr>
          <p:nvPr/>
        </p:nvPicPr>
        <p:blipFill>
          <a:blip r:embed="rId2"/>
          <a:stretch>
            <a:fillRect/>
          </a:stretch>
        </p:blipFill>
        <p:spPr>
          <a:xfrm>
            <a:off x="6702861" y="497884"/>
            <a:ext cx="3904100" cy="5862231"/>
          </a:xfrm>
          <a:prstGeom prst="rect">
            <a:avLst/>
          </a:prstGeom>
        </p:spPr>
      </p:pic>
    </p:spTree>
    <p:extLst>
      <p:ext uri="{BB962C8B-B14F-4D97-AF65-F5344CB8AC3E}">
        <p14:creationId xmlns:p14="http://schemas.microsoft.com/office/powerpoint/2010/main" val="288197796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5F8133-9C16-7612-1C04-28EB7401DB8A}"/>
              </a:ext>
            </a:extLst>
          </p:cNvPr>
          <p:cNvSpPr txBox="1"/>
          <p:nvPr/>
        </p:nvSpPr>
        <p:spPr>
          <a:xfrm>
            <a:off x="7091074" y="887551"/>
            <a:ext cx="4674940" cy="5082897"/>
          </a:xfrm>
          <a:prstGeom prst="rect">
            <a:avLst/>
          </a:prstGeom>
        </p:spPr>
        <p:txBody>
          <a:bodyPr vert="horz" lIns="91440" tIns="45720" rIns="91440" bIns="45720" rtlCol="0" anchor="t">
            <a:noAutofit/>
          </a:bodyPr>
          <a:lstStyle/>
          <a:p>
            <a:r>
              <a:rPr lang="en-US" sz="2200" b="1" dirty="0"/>
              <a:t>Praised be Thou, O Lord my God! I bear witness that from eternity Thou wert exalted in Thy transcendent majesty and might, and wilt to eternity abide in Thy surpassing power and glory. None in the kingdoms of earth and heaven can frustrate Thy purpose; none throughout the realms of revelation and of creation can prevail against Thee. At Thy command Thou doest what Thou willest, and by the power of Thy sovereignty Thou rulest as Thou pleasest.</a:t>
            </a:r>
          </a:p>
          <a:p>
            <a:pPr algn="r"/>
            <a:r>
              <a:rPr lang="en-US" sz="1800" b="1" dirty="0">
                <a:effectLst/>
              </a:rPr>
              <a:t>Bahá’i, </a:t>
            </a:r>
            <a:r>
              <a:rPr lang="en-US" b="1" dirty="0"/>
              <a:t>Bahá’u’lláh, </a:t>
            </a:r>
          </a:p>
          <a:p>
            <a:pPr algn="r"/>
            <a:r>
              <a:rPr lang="en-US" b="1" i="1" dirty="0"/>
              <a:t>Prayers and Meditations</a:t>
            </a:r>
            <a:r>
              <a:rPr lang="en-US" b="1" dirty="0"/>
              <a:t>, p. 32</a:t>
            </a:r>
          </a:p>
        </p:txBody>
      </p:sp>
      <p:pic>
        <p:nvPicPr>
          <p:cNvPr id="2" name="Picture 1">
            <a:extLst>
              <a:ext uri="{FF2B5EF4-FFF2-40B4-BE49-F238E27FC236}">
                <a16:creationId xmlns:a16="http://schemas.microsoft.com/office/drawing/2014/main" id="{01AB1687-4A1B-0EB8-5C6C-EC14E47CEB01}"/>
              </a:ext>
            </a:extLst>
          </p:cNvPr>
          <p:cNvPicPr>
            <a:picLocks noChangeAspect="1"/>
          </p:cNvPicPr>
          <p:nvPr/>
        </p:nvPicPr>
        <p:blipFill rotWithShape="1">
          <a:blip r:embed="rId2"/>
          <a:srcRect l="17441" r="13402" b="-1"/>
          <a:stretch/>
        </p:blipFill>
        <p:spPr>
          <a:xfrm>
            <a:off x="534661" y="550517"/>
            <a:ext cx="5964547" cy="5756965"/>
          </a:xfrm>
          <a:prstGeom prst="rect">
            <a:avLst/>
          </a:prstGeom>
        </p:spPr>
      </p:pic>
      <p:grpSp>
        <p:nvGrpSpPr>
          <p:cNvPr id="8" name="Group 7">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74767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E77783-BEB3-25E5-3E80-20F660095941}"/>
              </a:ext>
            </a:extLst>
          </p:cNvPr>
          <p:cNvSpPr txBox="1"/>
          <p:nvPr/>
        </p:nvSpPr>
        <p:spPr>
          <a:xfrm>
            <a:off x="4466341" y="369705"/>
            <a:ext cx="3259317" cy="584775"/>
          </a:xfrm>
          <a:prstGeom prst="rect">
            <a:avLst/>
          </a:prstGeom>
          <a:noFill/>
        </p:spPr>
        <p:txBody>
          <a:bodyPr wrap="square">
            <a:spAutoFit/>
          </a:bodyPr>
          <a:lstStyle/>
          <a:p>
            <a:r>
              <a:rPr lang="en-US" sz="3200" b="1" dirty="0"/>
              <a:t>Goodness of God</a:t>
            </a:r>
          </a:p>
        </p:txBody>
      </p:sp>
      <p:sp>
        <p:nvSpPr>
          <p:cNvPr id="5" name="TextBox 4">
            <a:extLst>
              <a:ext uri="{FF2B5EF4-FFF2-40B4-BE49-F238E27FC236}">
                <a16:creationId xmlns:a16="http://schemas.microsoft.com/office/drawing/2014/main" id="{E0C3033C-6E7E-79CC-77C1-6A927A57BBEB}"/>
              </a:ext>
            </a:extLst>
          </p:cNvPr>
          <p:cNvSpPr txBox="1"/>
          <p:nvPr/>
        </p:nvSpPr>
        <p:spPr>
          <a:xfrm>
            <a:off x="2284035" y="5919189"/>
            <a:ext cx="7623927" cy="461665"/>
          </a:xfrm>
          <a:prstGeom prst="rect">
            <a:avLst/>
          </a:prstGeom>
          <a:noFill/>
        </p:spPr>
        <p:txBody>
          <a:bodyPr wrap="square">
            <a:spAutoFit/>
          </a:bodyPr>
          <a:lstStyle/>
          <a:p>
            <a:r>
              <a:rPr lang="en-US" sz="2400" b="1" dirty="0">
                <a:hlinkClick r:id="rId2"/>
              </a:rPr>
              <a:t>https://www.youtube.com/watch?v=sz7xZ_-_uHM&amp;t=2s</a:t>
            </a:r>
            <a:r>
              <a:rPr lang="en-US" sz="2400" b="1" dirty="0"/>
              <a:t> </a:t>
            </a:r>
          </a:p>
        </p:txBody>
      </p:sp>
      <p:pic>
        <p:nvPicPr>
          <p:cNvPr id="6" name="Picture 5">
            <a:extLst>
              <a:ext uri="{FF2B5EF4-FFF2-40B4-BE49-F238E27FC236}">
                <a16:creationId xmlns:a16="http://schemas.microsoft.com/office/drawing/2014/main" id="{C6026C5A-A3AC-D990-3CCE-96FBCE160DA5}"/>
              </a:ext>
            </a:extLst>
          </p:cNvPr>
          <p:cNvPicPr>
            <a:picLocks noChangeAspect="1"/>
          </p:cNvPicPr>
          <p:nvPr/>
        </p:nvPicPr>
        <p:blipFill>
          <a:blip r:embed="rId3"/>
          <a:stretch>
            <a:fillRect/>
          </a:stretch>
        </p:blipFill>
        <p:spPr>
          <a:xfrm>
            <a:off x="1754909" y="954480"/>
            <a:ext cx="8793095" cy="4919946"/>
          </a:xfrm>
          <a:prstGeom prst="rect">
            <a:avLst/>
          </a:prstGeom>
        </p:spPr>
      </p:pic>
    </p:spTree>
    <p:extLst>
      <p:ext uri="{BB962C8B-B14F-4D97-AF65-F5344CB8AC3E}">
        <p14:creationId xmlns:p14="http://schemas.microsoft.com/office/powerpoint/2010/main" val="197797066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550E68-7539-2CE8-74F3-B188CE07D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597" y="266316"/>
            <a:ext cx="10092804" cy="5677202"/>
          </a:xfrm>
          <a:prstGeom prst="rect">
            <a:avLst/>
          </a:prstGeom>
        </p:spPr>
      </p:pic>
      <p:sp>
        <p:nvSpPr>
          <p:cNvPr id="6" name="TextBox 5">
            <a:extLst>
              <a:ext uri="{FF2B5EF4-FFF2-40B4-BE49-F238E27FC236}">
                <a16:creationId xmlns:a16="http://schemas.microsoft.com/office/drawing/2014/main" id="{FB150064-DBA6-DD58-A0E1-1C34E4E68F64}"/>
              </a:ext>
            </a:extLst>
          </p:cNvPr>
          <p:cNvSpPr txBox="1"/>
          <p:nvPr/>
        </p:nvSpPr>
        <p:spPr>
          <a:xfrm>
            <a:off x="2778459" y="6011672"/>
            <a:ext cx="6635080" cy="461665"/>
          </a:xfrm>
          <a:prstGeom prst="rect">
            <a:avLst/>
          </a:prstGeom>
          <a:noFill/>
        </p:spPr>
        <p:txBody>
          <a:bodyPr wrap="square">
            <a:spAutoFit/>
          </a:bodyPr>
          <a:lstStyle/>
          <a:p>
            <a:r>
              <a:rPr lang="en-US" sz="2400" b="1" dirty="0">
                <a:hlinkClick r:id="rId3"/>
              </a:rPr>
              <a:t>https://www.youtube.com/watch?v=Z4myj9Zo0to</a:t>
            </a:r>
            <a:r>
              <a:rPr lang="en-US" sz="2400" b="1" dirty="0"/>
              <a:t> </a:t>
            </a:r>
          </a:p>
        </p:txBody>
      </p:sp>
    </p:spTree>
    <p:extLst>
      <p:ext uri="{BB962C8B-B14F-4D97-AF65-F5344CB8AC3E}">
        <p14:creationId xmlns:p14="http://schemas.microsoft.com/office/powerpoint/2010/main" val="30858089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3713</TotalTime>
  <Words>851</Words>
  <Application>Microsoft Office PowerPoint</Application>
  <PresentationFormat>Widescreen</PresentationFormat>
  <Paragraphs>42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Existence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Existence of God</dc:title>
  <dc:creator>Bill Huitt</dc:creator>
  <cp:lastModifiedBy>Huitt, Bill</cp:lastModifiedBy>
  <cp:revision>28</cp:revision>
  <dcterms:created xsi:type="dcterms:W3CDTF">2023-12-06T12:47:14Z</dcterms:created>
  <dcterms:modified xsi:type="dcterms:W3CDTF">2026-01-15T23:55:19Z</dcterms:modified>
</cp:coreProperties>
</file>