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3" r:id="rId4"/>
    <p:sldId id="276" r:id="rId5"/>
    <p:sldId id="274" r:id="rId6"/>
    <p:sldId id="279" r:id="rId7"/>
    <p:sldId id="281" r:id="rId8"/>
    <p:sldId id="282" r:id="rId9"/>
    <p:sldId id="280" r:id="rId10"/>
    <p:sldId id="277" r:id="rId11"/>
    <p:sldId id="283" r:id="rId12"/>
    <p:sldId id="278" r:id="rId13"/>
    <p:sldId id="27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6" autoAdjust="0"/>
    <p:restoredTop sz="94660"/>
  </p:normalViewPr>
  <p:slideViewPr>
    <p:cSldViewPr snapToGrid="0">
      <p:cViewPr varScale="1">
        <p:scale>
          <a:sx n="84" d="100"/>
          <a:sy n="84" d="100"/>
        </p:scale>
        <p:origin x="991" y="48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DD52-5211-49E1-B0EA-AE3A13CAC8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BF1B28-E477-4232-91FE-194536096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143796-4096-4297-AB45-EB7ACB0CD15C}"/>
              </a:ext>
            </a:extLst>
          </p:cNvPr>
          <p:cNvSpPr>
            <a:spLocks noGrp="1"/>
          </p:cNvSpPr>
          <p:nvPr>
            <p:ph type="dt" sz="half" idx="10"/>
          </p:nvPr>
        </p:nvSpPr>
        <p:spPr/>
        <p:txBody>
          <a:bodyPr/>
          <a:lstStyle/>
          <a:p>
            <a:fld id="{3BA4F9EC-809D-4D41-9B06-87E3F580E0B8}" type="datetimeFigureOut">
              <a:rPr lang="en-US" smtClean="0"/>
              <a:t>12/18/2025</a:t>
            </a:fld>
            <a:endParaRPr lang="en-US"/>
          </a:p>
        </p:txBody>
      </p:sp>
      <p:sp>
        <p:nvSpPr>
          <p:cNvPr id="5" name="Footer Placeholder 4">
            <a:extLst>
              <a:ext uri="{FF2B5EF4-FFF2-40B4-BE49-F238E27FC236}">
                <a16:creationId xmlns:a16="http://schemas.microsoft.com/office/drawing/2014/main" id="{B8DECBCC-B0C1-4777-B979-C97DB4404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40603-1CB7-41D7-984D-D4C60C41C5E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20426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9289-EA39-472E-9D14-8062D60E9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FD06F-4897-4948-A108-D8C0B2375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5DEB0-6F5D-4675-AA0F-81D461672C29}"/>
              </a:ext>
            </a:extLst>
          </p:cNvPr>
          <p:cNvSpPr>
            <a:spLocks noGrp="1"/>
          </p:cNvSpPr>
          <p:nvPr>
            <p:ph type="dt" sz="half" idx="10"/>
          </p:nvPr>
        </p:nvSpPr>
        <p:spPr/>
        <p:txBody>
          <a:bodyPr/>
          <a:lstStyle/>
          <a:p>
            <a:fld id="{3BA4F9EC-809D-4D41-9B06-87E3F580E0B8}" type="datetimeFigureOut">
              <a:rPr lang="en-US" smtClean="0"/>
              <a:t>12/18/2025</a:t>
            </a:fld>
            <a:endParaRPr lang="en-US"/>
          </a:p>
        </p:txBody>
      </p:sp>
      <p:sp>
        <p:nvSpPr>
          <p:cNvPr id="5" name="Footer Placeholder 4">
            <a:extLst>
              <a:ext uri="{FF2B5EF4-FFF2-40B4-BE49-F238E27FC236}">
                <a16:creationId xmlns:a16="http://schemas.microsoft.com/office/drawing/2014/main" id="{FB4B62C6-031B-4FAB-92C8-7AED42924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E918D-F94D-4AE6-A0C0-718160B9B08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053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C3D9-18D6-4CAC-BC1C-B008D81F6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12DDF-A6C0-4921-A658-DED2622AF9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96949-5014-4121-B8D7-BEBF4C5DBAA6}"/>
              </a:ext>
            </a:extLst>
          </p:cNvPr>
          <p:cNvSpPr>
            <a:spLocks noGrp="1"/>
          </p:cNvSpPr>
          <p:nvPr>
            <p:ph type="dt" sz="half" idx="10"/>
          </p:nvPr>
        </p:nvSpPr>
        <p:spPr/>
        <p:txBody>
          <a:bodyPr/>
          <a:lstStyle/>
          <a:p>
            <a:fld id="{3BA4F9EC-809D-4D41-9B06-87E3F580E0B8}" type="datetimeFigureOut">
              <a:rPr lang="en-US" smtClean="0"/>
              <a:t>12/18/2025</a:t>
            </a:fld>
            <a:endParaRPr lang="en-US"/>
          </a:p>
        </p:txBody>
      </p:sp>
      <p:sp>
        <p:nvSpPr>
          <p:cNvPr id="5" name="Footer Placeholder 4">
            <a:extLst>
              <a:ext uri="{FF2B5EF4-FFF2-40B4-BE49-F238E27FC236}">
                <a16:creationId xmlns:a16="http://schemas.microsoft.com/office/drawing/2014/main" id="{3531F7B6-FBE8-4241-BC78-0C7AC587E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31B03-994F-46D8-A15E-3D68829213B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39561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9696-5460-472C-9EB1-7D5EB313D9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DEA6F7-5638-4D38-98D0-F5A3433FD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575C6-2C5A-433B-A94D-DCC5C51679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89B4D-49D0-467B-8833-402F5C60BC5D}"/>
              </a:ext>
            </a:extLst>
          </p:cNvPr>
          <p:cNvSpPr>
            <a:spLocks noGrp="1"/>
          </p:cNvSpPr>
          <p:nvPr>
            <p:ph type="dt" sz="half" idx="10"/>
          </p:nvPr>
        </p:nvSpPr>
        <p:spPr/>
        <p:txBody>
          <a:bodyPr/>
          <a:lstStyle/>
          <a:p>
            <a:fld id="{3BA4F9EC-809D-4D41-9B06-87E3F580E0B8}" type="datetimeFigureOut">
              <a:rPr lang="en-US" smtClean="0"/>
              <a:t>12/18/2025</a:t>
            </a:fld>
            <a:endParaRPr lang="en-US"/>
          </a:p>
        </p:txBody>
      </p:sp>
      <p:sp>
        <p:nvSpPr>
          <p:cNvPr id="6" name="Footer Placeholder 5">
            <a:extLst>
              <a:ext uri="{FF2B5EF4-FFF2-40B4-BE49-F238E27FC236}">
                <a16:creationId xmlns:a16="http://schemas.microsoft.com/office/drawing/2014/main" id="{8E8B54E6-028B-4AE8-9BB1-F8403381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96D1C-632D-432E-B313-FF72864A692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8596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5EB1-9EFC-4890-8042-F8928261A4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15C8CD-0553-415C-9C92-CFBB9A5CC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153477-5962-427A-B67E-938D560329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080812-C1C3-41DD-945D-9338725DF1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807A7-2967-4BB1-8A21-27A8A07577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C348B5-6BE2-43E1-85C1-755AF41BE63D}"/>
              </a:ext>
            </a:extLst>
          </p:cNvPr>
          <p:cNvSpPr>
            <a:spLocks noGrp="1"/>
          </p:cNvSpPr>
          <p:nvPr>
            <p:ph type="dt" sz="half" idx="10"/>
          </p:nvPr>
        </p:nvSpPr>
        <p:spPr/>
        <p:txBody>
          <a:bodyPr/>
          <a:lstStyle/>
          <a:p>
            <a:fld id="{3BA4F9EC-809D-4D41-9B06-87E3F580E0B8}" type="datetimeFigureOut">
              <a:rPr lang="en-US" smtClean="0"/>
              <a:t>12/18/2025</a:t>
            </a:fld>
            <a:endParaRPr lang="en-US"/>
          </a:p>
        </p:txBody>
      </p:sp>
      <p:sp>
        <p:nvSpPr>
          <p:cNvPr id="8" name="Footer Placeholder 7">
            <a:extLst>
              <a:ext uri="{FF2B5EF4-FFF2-40B4-BE49-F238E27FC236}">
                <a16:creationId xmlns:a16="http://schemas.microsoft.com/office/drawing/2014/main" id="{D1AB9143-C20C-47E0-85AD-8B77D6F49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B3CBF4-F6AC-4679-92F7-92657E6F2ED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8133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D7C9-A406-49FD-B7A3-8E9656093B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CD3A63-8980-4C83-9266-59D1AB1B7451}"/>
              </a:ext>
            </a:extLst>
          </p:cNvPr>
          <p:cNvSpPr>
            <a:spLocks noGrp="1"/>
          </p:cNvSpPr>
          <p:nvPr>
            <p:ph type="dt" sz="half" idx="10"/>
          </p:nvPr>
        </p:nvSpPr>
        <p:spPr/>
        <p:txBody>
          <a:bodyPr/>
          <a:lstStyle/>
          <a:p>
            <a:fld id="{3BA4F9EC-809D-4D41-9B06-87E3F580E0B8}" type="datetimeFigureOut">
              <a:rPr lang="en-US" smtClean="0"/>
              <a:t>12/18/2025</a:t>
            </a:fld>
            <a:endParaRPr lang="en-US"/>
          </a:p>
        </p:txBody>
      </p:sp>
      <p:sp>
        <p:nvSpPr>
          <p:cNvPr id="4" name="Footer Placeholder 3">
            <a:extLst>
              <a:ext uri="{FF2B5EF4-FFF2-40B4-BE49-F238E27FC236}">
                <a16:creationId xmlns:a16="http://schemas.microsoft.com/office/drawing/2014/main" id="{7CB2109E-36F6-4032-9B61-B4933003A5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32673B-B74F-4777-8FB8-9E66C8C30753}"/>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755436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A7BFD2-A0CC-4D34-A19A-CEEE194D390A}"/>
              </a:ext>
            </a:extLst>
          </p:cNvPr>
          <p:cNvSpPr>
            <a:spLocks noGrp="1"/>
          </p:cNvSpPr>
          <p:nvPr>
            <p:ph type="dt" sz="half" idx="10"/>
          </p:nvPr>
        </p:nvSpPr>
        <p:spPr/>
        <p:txBody>
          <a:bodyPr/>
          <a:lstStyle/>
          <a:p>
            <a:fld id="{3BA4F9EC-809D-4D41-9B06-87E3F580E0B8}" type="datetimeFigureOut">
              <a:rPr lang="en-US" smtClean="0"/>
              <a:t>12/18/2025</a:t>
            </a:fld>
            <a:endParaRPr lang="en-US"/>
          </a:p>
        </p:txBody>
      </p:sp>
      <p:sp>
        <p:nvSpPr>
          <p:cNvPr id="3" name="Footer Placeholder 2">
            <a:extLst>
              <a:ext uri="{FF2B5EF4-FFF2-40B4-BE49-F238E27FC236}">
                <a16:creationId xmlns:a16="http://schemas.microsoft.com/office/drawing/2014/main" id="{7BA69A46-C2B9-4977-B2BD-D69F3FEE6D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F4C8E-D6BA-43B6-A410-8D09D1145B3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30416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77C3D-1758-49F2-8DE2-8014D2FEC5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F59DCB-7583-41D5-BA2C-8CAC66319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DF1F18-2F36-410F-B30B-9F492785B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0ED94-AADA-4DB9-BAE0-A5324FDB862E}"/>
              </a:ext>
            </a:extLst>
          </p:cNvPr>
          <p:cNvSpPr>
            <a:spLocks noGrp="1"/>
          </p:cNvSpPr>
          <p:nvPr>
            <p:ph type="dt" sz="half" idx="10"/>
          </p:nvPr>
        </p:nvSpPr>
        <p:spPr/>
        <p:txBody>
          <a:bodyPr/>
          <a:lstStyle/>
          <a:p>
            <a:fld id="{3BA4F9EC-809D-4D41-9B06-87E3F580E0B8}" type="datetimeFigureOut">
              <a:rPr lang="en-US" smtClean="0"/>
              <a:t>12/18/2025</a:t>
            </a:fld>
            <a:endParaRPr lang="en-US"/>
          </a:p>
        </p:txBody>
      </p:sp>
      <p:sp>
        <p:nvSpPr>
          <p:cNvPr id="6" name="Footer Placeholder 5">
            <a:extLst>
              <a:ext uri="{FF2B5EF4-FFF2-40B4-BE49-F238E27FC236}">
                <a16:creationId xmlns:a16="http://schemas.microsoft.com/office/drawing/2014/main" id="{980AA31E-4626-491A-9BB2-7FCDE100A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C78004-D041-4829-9A07-D9C517C0D7A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3373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FEC5-F0BF-4A1F-87A0-A1506EDC41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FB208B-0EEF-4336-A206-2A42D2682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6AB967-F732-4906-8681-0FD3607A6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F5149-2060-4B1D-8963-DF29100F061E}"/>
              </a:ext>
            </a:extLst>
          </p:cNvPr>
          <p:cNvSpPr>
            <a:spLocks noGrp="1"/>
          </p:cNvSpPr>
          <p:nvPr>
            <p:ph type="dt" sz="half" idx="10"/>
          </p:nvPr>
        </p:nvSpPr>
        <p:spPr/>
        <p:txBody>
          <a:bodyPr/>
          <a:lstStyle/>
          <a:p>
            <a:fld id="{3BA4F9EC-809D-4D41-9B06-87E3F580E0B8}" type="datetimeFigureOut">
              <a:rPr lang="en-US" smtClean="0"/>
              <a:t>12/18/2025</a:t>
            </a:fld>
            <a:endParaRPr lang="en-US"/>
          </a:p>
        </p:txBody>
      </p:sp>
      <p:sp>
        <p:nvSpPr>
          <p:cNvPr id="6" name="Footer Placeholder 5">
            <a:extLst>
              <a:ext uri="{FF2B5EF4-FFF2-40B4-BE49-F238E27FC236}">
                <a16:creationId xmlns:a16="http://schemas.microsoft.com/office/drawing/2014/main" id="{9F41CEAB-E4EA-4652-B2DB-9732FE6D5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45BC16-3E23-452C-A1A7-CF6CA3435337}"/>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6831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43E7-4696-46C7-83BF-5CFBA34751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E14FB-106B-4508-B652-8E6470CB88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F3590-F8EB-4C9B-A5A7-8556ABA77611}"/>
              </a:ext>
            </a:extLst>
          </p:cNvPr>
          <p:cNvSpPr>
            <a:spLocks noGrp="1"/>
          </p:cNvSpPr>
          <p:nvPr>
            <p:ph type="dt" sz="half" idx="10"/>
          </p:nvPr>
        </p:nvSpPr>
        <p:spPr/>
        <p:txBody>
          <a:bodyPr/>
          <a:lstStyle/>
          <a:p>
            <a:fld id="{3BA4F9EC-809D-4D41-9B06-87E3F580E0B8}" type="datetimeFigureOut">
              <a:rPr lang="en-US" smtClean="0"/>
              <a:t>12/18/2025</a:t>
            </a:fld>
            <a:endParaRPr lang="en-US"/>
          </a:p>
        </p:txBody>
      </p:sp>
      <p:sp>
        <p:nvSpPr>
          <p:cNvPr id="5" name="Footer Placeholder 4">
            <a:extLst>
              <a:ext uri="{FF2B5EF4-FFF2-40B4-BE49-F238E27FC236}">
                <a16:creationId xmlns:a16="http://schemas.microsoft.com/office/drawing/2014/main" id="{90D18231-50C3-490C-9164-D4445F467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C0501-4496-43CE-83B3-7F780A928F1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42634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BBF59-43F7-4E74-A208-E1505B2AB9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E4B590-01A6-4A5E-864A-5F86A011C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96EC3-5468-417F-B552-AB06C1752C4B}"/>
              </a:ext>
            </a:extLst>
          </p:cNvPr>
          <p:cNvSpPr>
            <a:spLocks noGrp="1"/>
          </p:cNvSpPr>
          <p:nvPr>
            <p:ph type="dt" sz="half" idx="10"/>
          </p:nvPr>
        </p:nvSpPr>
        <p:spPr/>
        <p:txBody>
          <a:bodyPr/>
          <a:lstStyle/>
          <a:p>
            <a:fld id="{3BA4F9EC-809D-4D41-9B06-87E3F580E0B8}" type="datetimeFigureOut">
              <a:rPr lang="en-US" smtClean="0"/>
              <a:t>12/18/2025</a:t>
            </a:fld>
            <a:endParaRPr lang="en-US"/>
          </a:p>
        </p:txBody>
      </p:sp>
      <p:sp>
        <p:nvSpPr>
          <p:cNvPr id="5" name="Footer Placeholder 4">
            <a:extLst>
              <a:ext uri="{FF2B5EF4-FFF2-40B4-BE49-F238E27FC236}">
                <a16:creationId xmlns:a16="http://schemas.microsoft.com/office/drawing/2014/main" id="{378CEEDA-4627-4985-8D7F-EADBCF095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4B4EF-552A-46AD-9D2C-02FC4F778F8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87882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58516D-06B2-484E-BDAE-F5CF70873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D66E01-1D0C-4C7B-99B1-EB71C2636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19706-72BC-4D4D-90A0-B483AC9BC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4F9EC-809D-4D41-9B06-87E3F580E0B8}" type="datetimeFigureOut">
              <a:rPr lang="en-US" smtClean="0"/>
              <a:t>12/18/2025</a:t>
            </a:fld>
            <a:endParaRPr lang="en-US"/>
          </a:p>
        </p:txBody>
      </p:sp>
      <p:sp>
        <p:nvSpPr>
          <p:cNvPr id="5" name="Footer Placeholder 4">
            <a:extLst>
              <a:ext uri="{FF2B5EF4-FFF2-40B4-BE49-F238E27FC236}">
                <a16:creationId xmlns:a16="http://schemas.microsoft.com/office/drawing/2014/main" id="{9FB54820-D488-4906-B445-B54E20908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4DD8F5-3B82-4CA3-8448-BE8540CCF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B33D9-C86E-4293-8517-F31EAB871996}" type="slidenum">
              <a:rPr lang="en-US" smtClean="0"/>
              <a:t>‹#›</a:t>
            </a:fld>
            <a:endParaRPr lang="en-US"/>
          </a:p>
        </p:txBody>
      </p:sp>
    </p:spTree>
    <p:extLst>
      <p:ext uri="{BB962C8B-B14F-4D97-AF65-F5344CB8AC3E}">
        <p14:creationId xmlns:p14="http://schemas.microsoft.com/office/powerpoint/2010/main" val="381865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FCTidB5cswA?feature=oembed" TargetMode="External"/><Relationship Id="rId4" Type="http://schemas.openxmlformats.org/officeDocument/2006/relationships/hyperlink" Target="https://www.youtube.com/watch?v=FCTidB5cswA&amp;t=2s"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theologyofwork.org/old-testament/exodus-and-work/israel-at-mount-sinai-exodus-191-4038/instructions-about-work-exodus-201-17-and-211-239/the-ten-commandments-exodus-201-17/honor-your-father-and-your-mother-exodus-2012" TargetMode="External"/><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hyperlink" Target="https://www.piqsels.com/en/public-domain-photo-olaqm"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brilliantstar19.org/videos/bahai/bh-55-HomeOfLight.mp4" TargetMode="External"/><Relationship Id="rId2" Type="http://schemas.openxmlformats.org/officeDocument/2006/relationships/image" Target="../media/image1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Video 14">
            <a:extLst>
              <a:ext uri="{FF2B5EF4-FFF2-40B4-BE49-F238E27FC236}">
                <a16:creationId xmlns:a16="http://schemas.microsoft.com/office/drawing/2014/main" id="{6F0EFDDB-77CE-847C-5E18-64724906F0A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1" y="0"/>
            <a:ext cx="12191999" cy="6857990"/>
          </a:xfrm>
          <a:prstGeom prst="rect">
            <a:avLst/>
          </a:prstGeom>
        </p:spPr>
      </p:pic>
      <p:sp>
        <p:nvSpPr>
          <p:cNvPr id="21" name="Rectangle 2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CB1CB6E-FD69-4E07-A339-B0B0B6DE3176}"/>
              </a:ext>
            </a:extLst>
          </p:cNvPr>
          <p:cNvSpPr txBox="1"/>
          <p:nvPr/>
        </p:nvSpPr>
        <p:spPr>
          <a:xfrm>
            <a:off x="10131550" y="5545364"/>
            <a:ext cx="1449422" cy="430887"/>
          </a:xfrm>
          <a:prstGeom prst="rect">
            <a:avLst/>
          </a:prstGeom>
          <a:noFill/>
        </p:spPr>
        <p:txBody>
          <a:bodyPr wrap="square" rtlCol="0">
            <a:spAutoFit/>
          </a:bodyPr>
          <a:lstStyle/>
          <a:p>
            <a:r>
              <a:rPr lang="en-US" sz="2200" b="1" dirty="0"/>
              <a:t>Tucker, GA</a:t>
            </a:r>
          </a:p>
        </p:txBody>
      </p:sp>
      <p:sp>
        <p:nvSpPr>
          <p:cNvPr id="17" name="TextBox 16">
            <a:extLst>
              <a:ext uri="{FF2B5EF4-FFF2-40B4-BE49-F238E27FC236}">
                <a16:creationId xmlns:a16="http://schemas.microsoft.com/office/drawing/2014/main" id="{6F31EBFF-8024-B2D6-CCC9-D8A7CABCF5ED}"/>
              </a:ext>
            </a:extLst>
          </p:cNvPr>
          <p:cNvSpPr txBox="1"/>
          <p:nvPr/>
        </p:nvSpPr>
        <p:spPr>
          <a:xfrm>
            <a:off x="4610911" y="2109807"/>
            <a:ext cx="3657600" cy="1508105"/>
          </a:xfrm>
          <a:prstGeom prst="rect">
            <a:avLst/>
          </a:prstGeom>
          <a:noFill/>
        </p:spPr>
        <p:txBody>
          <a:bodyPr wrap="square" rtlCol="0">
            <a:spAutoFit/>
          </a:bodyPr>
          <a:lstStyle/>
          <a:p>
            <a:r>
              <a:rPr lang="en-US" sz="9200" b="1" dirty="0"/>
              <a:t>Family</a:t>
            </a:r>
          </a:p>
        </p:txBody>
      </p:sp>
    </p:spTree>
    <p:extLst>
      <p:ext uri="{BB962C8B-B14F-4D97-AF65-F5344CB8AC3E}">
        <p14:creationId xmlns:p14="http://schemas.microsoft.com/office/powerpoint/2010/main" val="28529017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1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5"/>
                                        </p:tgtEl>
                                      </p:cBhvr>
                                    </p:cmd>
                                  </p:childTnLst>
                                </p:cTn>
                              </p:par>
                            </p:childTnLst>
                          </p:cTn>
                        </p:par>
                      </p:childTnLst>
                    </p:cTn>
                  </p:par>
                </p:childTnLst>
              </p:cTn>
              <p:nextCondLst>
                <p:cond evt="onClick" delay="0">
                  <p:tgtEl>
                    <p:spTgt spid="15"/>
                  </p:tgtEl>
                </p:cond>
              </p:nextCondLst>
            </p:seq>
            <p:video>
              <p:cMediaNode mute="1">
                <p:cTn id="12" repeatCount="indefinite" fill="hold" display="0">
                  <p:stCondLst>
                    <p:cond delay="indefinite"/>
                  </p:stCondLst>
                </p:cTn>
                <p:tgtEl>
                  <p:spTgt spid="1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Home of Peace - Elika Mahony">
            <a:hlinkClick r:id="" action="ppaction://media"/>
            <a:extLst>
              <a:ext uri="{FF2B5EF4-FFF2-40B4-BE49-F238E27FC236}">
                <a16:creationId xmlns:a16="http://schemas.microsoft.com/office/drawing/2014/main" id="{34BDC7A7-75C5-4286-9018-5566C28BA005}"/>
              </a:ext>
            </a:extLst>
          </p:cNvPr>
          <p:cNvPicPr>
            <a:picLocks noRot="1" noChangeAspect="1"/>
          </p:cNvPicPr>
          <p:nvPr>
            <a:videoFile r:link="rId1"/>
          </p:nvPr>
        </p:nvPicPr>
        <p:blipFill>
          <a:blip r:embed="rId3"/>
          <a:stretch>
            <a:fillRect/>
          </a:stretch>
        </p:blipFill>
        <p:spPr>
          <a:xfrm>
            <a:off x="1294194" y="297184"/>
            <a:ext cx="9603611" cy="5426040"/>
          </a:xfrm>
          <a:prstGeom prst="rect">
            <a:avLst/>
          </a:prstGeom>
        </p:spPr>
      </p:pic>
      <p:sp>
        <p:nvSpPr>
          <p:cNvPr id="4" name="TextBox 3">
            <a:extLst>
              <a:ext uri="{FF2B5EF4-FFF2-40B4-BE49-F238E27FC236}">
                <a16:creationId xmlns:a16="http://schemas.microsoft.com/office/drawing/2014/main" id="{039C4A95-9C79-790C-7010-F87EB1BE477D}"/>
              </a:ext>
            </a:extLst>
          </p:cNvPr>
          <p:cNvSpPr txBox="1"/>
          <p:nvPr/>
        </p:nvSpPr>
        <p:spPr>
          <a:xfrm>
            <a:off x="2699891" y="5943130"/>
            <a:ext cx="6917755" cy="430887"/>
          </a:xfrm>
          <a:prstGeom prst="rect">
            <a:avLst/>
          </a:prstGeom>
          <a:noFill/>
        </p:spPr>
        <p:txBody>
          <a:bodyPr wrap="square">
            <a:spAutoFit/>
          </a:bodyPr>
          <a:lstStyle/>
          <a:p>
            <a:r>
              <a:rPr lang="en-US" sz="2200" b="1" dirty="0">
                <a:hlinkClick r:id="rId4"/>
              </a:rPr>
              <a:t>https://www.youtube.com/watch?v=FCTidB5cswA&amp;t=2s</a:t>
            </a:r>
            <a:r>
              <a:rPr lang="en-US" sz="2200" b="1" dirty="0"/>
              <a:t> </a:t>
            </a:r>
          </a:p>
        </p:txBody>
      </p:sp>
    </p:spTree>
    <p:extLst>
      <p:ext uri="{BB962C8B-B14F-4D97-AF65-F5344CB8AC3E}">
        <p14:creationId xmlns:p14="http://schemas.microsoft.com/office/powerpoint/2010/main" val="345451691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Native American women teaching women">
            <a:extLst>
              <a:ext uri="{FF2B5EF4-FFF2-40B4-BE49-F238E27FC236}">
                <a16:creationId xmlns:a16="http://schemas.microsoft.com/office/drawing/2014/main" id="{7929779F-2C94-280B-90E0-7C45F2D522B6}"/>
              </a:ext>
            </a:extLst>
          </p:cNvPr>
          <p:cNvPicPr>
            <a:picLocks noChangeAspect="1"/>
          </p:cNvPicPr>
          <p:nvPr/>
        </p:nvPicPr>
        <p:blipFill rotWithShape="1">
          <a:blip r:embed="rId2">
            <a:extLst>
              <a:ext uri="{28A0092B-C50C-407E-A947-70E740481C1C}">
                <a14:useLocalDpi xmlns:a14="http://schemas.microsoft.com/office/drawing/2010/main" val="0"/>
              </a:ext>
            </a:extLst>
          </a:blip>
          <a:srcRect l="17568" r="9818" b="-1"/>
          <a:stretch/>
        </p:blipFill>
        <p:spPr>
          <a:xfrm>
            <a:off x="255544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04F22E2F-0401-8ADA-9C05-F75A71FC5144}"/>
              </a:ext>
            </a:extLst>
          </p:cNvPr>
          <p:cNvSpPr txBox="1"/>
          <p:nvPr/>
        </p:nvSpPr>
        <p:spPr>
          <a:xfrm>
            <a:off x="985156" y="1557619"/>
            <a:ext cx="3553781" cy="3742762"/>
          </a:xfrm>
          <a:prstGeom prst="rect">
            <a:avLst/>
          </a:prstGeom>
        </p:spPr>
        <p:txBody>
          <a:bodyPr vert="horz" lIns="91440" tIns="45720" rIns="91440" bIns="45720" rtlCol="0">
            <a:normAutofit/>
          </a:bodyPr>
          <a:lstStyle/>
          <a:p>
            <a:pPr marR="0">
              <a:spcBef>
                <a:spcPts val="0"/>
              </a:spcBef>
            </a:pPr>
            <a:r>
              <a:rPr lang="en-US" sz="2400" b="1" dirty="0">
                <a:effectLst/>
              </a:rPr>
              <a:t>All the virtues must be taught the family. The integrity of the family bond must be constantly considered, and the rights of the individual members must not be transgressed.</a:t>
            </a:r>
          </a:p>
          <a:p>
            <a:pPr marR="0" algn="r">
              <a:spcBef>
                <a:spcPts val="0"/>
              </a:spcBef>
            </a:pPr>
            <a:r>
              <a:rPr lang="en-US" sz="2000" b="1" dirty="0">
                <a:effectLst/>
              </a:rPr>
              <a:t>‘Abdu’l-Bahá</a:t>
            </a:r>
          </a:p>
          <a:p>
            <a:pPr marR="0" algn="r">
              <a:spcBef>
                <a:spcPts val="0"/>
              </a:spcBef>
            </a:pPr>
            <a:r>
              <a:rPr lang="en-US" sz="2000" b="1" i="1" dirty="0">
                <a:effectLst/>
              </a:rPr>
              <a:t>Promulgation of Universal Peace</a:t>
            </a:r>
            <a:r>
              <a:rPr lang="en-US" sz="2000" b="1" dirty="0">
                <a:effectLst/>
              </a:rPr>
              <a:t>, p. 168</a:t>
            </a:r>
          </a:p>
        </p:txBody>
      </p:sp>
    </p:spTree>
    <p:extLst>
      <p:ext uri="{BB962C8B-B14F-4D97-AF65-F5344CB8AC3E}">
        <p14:creationId xmlns:p14="http://schemas.microsoft.com/office/powerpoint/2010/main" val="20213503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614278-863C-DEF9-921E-9F34D2CF7DD3}"/>
              </a:ext>
            </a:extLst>
          </p:cNvPr>
          <p:cNvSpPr txBox="1"/>
          <p:nvPr/>
        </p:nvSpPr>
        <p:spPr>
          <a:xfrm>
            <a:off x="7921641" y="1105287"/>
            <a:ext cx="4107694" cy="4647426"/>
          </a:xfrm>
          <a:prstGeom prst="rect">
            <a:avLst/>
          </a:prstGeom>
          <a:noFill/>
        </p:spPr>
        <p:txBody>
          <a:bodyPr wrap="square">
            <a:spAutoFit/>
          </a:bodyPr>
          <a:lstStyle/>
          <a:p>
            <a:r>
              <a:rPr lang="en-US" sz="2200" b="1" dirty="0"/>
              <a:t>Note ye how easily, where unity existeth in a given family, the affairs of that family are conducted; what progress the members of that family make, how they prosper in the world. Their concerns are in order, they enjoy comfort and tranquillity, they are secure, their position is assured, they come to be envied by all. </a:t>
            </a:r>
          </a:p>
          <a:p>
            <a:pPr algn="r"/>
            <a:r>
              <a:rPr lang="en-US" b="1" dirty="0"/>
              <a:t>‘Abdu’l-Bahá</a:t>
            </a:r>
          </a:p>
          <a:p>
            <a:pPr algn="r"/>
            <a:r>
              <a:rPr lang="en-US" b="1" i="1" dirty="0"/>
              <a:t>Selections from the </a:t>
            </a:r>
          </a:p>
          <a:p>
            <a:pPr algn="r"/>
            <a:r>
              <a:rPr lang="en-US" b="1" i="1" dirty="0"/>
              <a:t>Writings of ‘Abdu’l-Bahá</a:t>
            </a:r>
            <a:r>
              <a:rPr lang="en-US" b="1" dirty="0"/>
              <a:t>, 221.9</a:t>
            </a:r>
          </a:p>
        </p:txBody>
      </p:sp>
      <p:pic>
        <p:nvPicPr>
          <p:cNvPr id="4" name="Picture 3">
            <a:extLst>
              <a:ext uri="{FF2B5EF4-FFF2-40B4-BE49-F238E27FC236}">
                <a16:creationId xmlns:a16="http://schemas.microsoft.com/office/drawing/2014/main" id="{D52D3AC9-1FE2-0C91-2CE6-2CE163AFD8A9}"/>
              </a:ext>
            </a:extLst>
          </p:cNvPr>
          <p:cNvPicPr>
            <a:picLocks noChangeAspect="1"/>
          </p:cNvPicPr>
          <p:nvPr/>
        </p:nvPicPr>
        <p:blipFill>
          <a:blip r:embed="rId2"/>
          <a:stretch>
            <a:fillRect/>
          </a:stretch>
        </p:blipFill>
        <p:spPr>
          <a:xfrm>
            <a:off x="739100" y="1226971"/>
            <a:ext cx="6888796" cy="4251582"/>
          </a:xfrm>
          <a:prstGeom prst="rect">
            <a:avLst/>
          </a:prstGeom>
        </p:spPr>
      </p:pic>
    </p:spTree>
    <p:extLst>
      <p:ext uri="{BB962C8B-B14F-4D97-AF65-F5344CB8AC3E}">
        <p14:creationId xmlns:p14="http://schemas.microsoft.com/office/powerpoint/2010/main" val="250288527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468376-321F-042B-D8F2-EE3CB7E23536}"/>
              </a:ext>
            </a:extLst>
          </p:cNvPr>
          <p:cNvSpPr txBox="1"/>
          <p:nvPr/>
        </p:nvSpPr>
        <p:spPr>
          <a:xfrm>
            <a:off x="720763" y="1365069"/>
            <a:ext cx="4055633" cy="4127861"/>
          </a:xfrm>
          <a:prstGeom prst="rect">
            <a:avLst/>
          </a:prstGeom>
          <a:noFill/>
        </p:spPr>
        <p:txBody>
          <a:bodyPr wrap="square">
            <a:spAutoFit/>
          </a:bodyPr>
          <a:lstStyle/>
          <a:p>
            <a:pPr marL="0" marR="0">
              <a:lnSpc>
                <a:spcPct val="107000"/>
              </a:lnSpc>
              <a:spcBef>
                <a:spcPts val="0"/>
              </a:spcBef>
              <a:spcAft>
                <a:spcPts val="0"/>
              </a:spcAft>
            </a:pPr>
            <a:r>
              <a:rPr lang="en-US" sz="2400" b="1" dirty="0">
                <a:effectLst/>
                <a:latin typeface="Arial" panose="020B0604020202020204" pitchFamily="34" charset="0"/>
                <a:ea typeface="Calibri" panose="020F0502020204030204" pitchFamily="34" charset="0"/>
                <a:cs typeface="Times New Roman" panose="02020603050405020304" pitchFamily="18" charset="0"/>
              </a:rPr>
              <a:t>Say, O My people! Show honour to your parents and pay homage to them. This will cause blessings to descend upon you from the clouds of the bounty of your Lord, the Exalted, the Great.</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gn="r">
              <a:lnSpc>
                <a:spcPct val="107000"/>
              </a:lnSpc>
              <a:spcBef>
                <a:spcPts val="0"/>
              </a:spcBef>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Bahá’u’lláh </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gn="r">
              <a:lnSpc>
                <a:spcPct val="107000"/>
              </a:lnSpc>
              <a:spcBef>
                <a:spcPts val="0"/>
              </a:spcBef>
              <a:spcAft>
                <a:spcPts val="0"/>
              </a:spcAft>
            </a:pPr>
            <a:r>
              <a:rPr lang="en-US" sz="1800" b="1" i="1" dirty="0">
                <a:effectLst/>
                <a:latin typeface="Arial" panose="020B0604020202020204" pitchFamily="34" charset="0"/>
                <a:ea typeface="Calibri" panose="020F0502020204030204" pitchFamily="34" charset="0"/>
                <a:cs typeface="Times New Roman" panose="02020603050405020304" pitchFamily="18" charset="0"/>
              </a:rPr>
              <a:t>Compilation of Compilations, Vol I</a:t>
            </a:r>
            <a:r>
              <a:rPr lang="en-US" sz="1800" b="1" dirty="0">
                <a:effectLst/>
                <a:latin typeface="Arial" panose="020B0604020202020204" pitchFamily="34" charset="0"/>
                <a:ea typeface="Calibri" panose="020F0502020204030204" pitchFamily="34" charset="0"/>
                <a:cs typeface="Times New Roman" panose="02020603050405020304" pitchFamily="18" charset="0"/>
              </a:rPr>
              <a:t> (Family Life), p. 386</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A picture containing person, outdoor, person, cellphone&#10;&#10;Description automatically generated">
            <a:extLst>
              <a:ext uri="{FF2B5EF4-FFF2-40B4-BE49-F238E27FC236}">
                <a16:creationId xmlns:a16="http://schemas.microsoft.com/office/drawing/2014/main" id="{E65D8310-317B-EF8B-8013-2A8901BE168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334001" y="0"/>
            <a:ext cx="6858000" cy="6858000"/>
          </a:xfrm>
          <a:prstGeom prst="rect">
            <a:avLst/>
          </a:prstGeom>
        </p:spPr>
      </p:pic>
    </p:spTree>
    <p:extLst>
      <p:ext uri="{BB962C8B-B14F-4D97-AF65-F5344CB8AC3E}">
        <p14:creationId xmlns:p14="http://schemas.microsoft.com/office/powerpoint/2010/main" val="11804902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69E1E-05AD-11FE-2EB6-34797B303585}"/>
              </a:ext>
            </a:extLst>
          </p:cNvPr>
          <p:cNvSpPr txBox="1"/>
          <p:nvPr/>
        </p:nvSpPr>
        <p:spPr>
          <a:xfrm>
            <a:off x="6909326" y="2244059"/>
            <a:ext cx="3817106" cy="2369880"/>
          </a:xfrm>
          <a:prstGeom prst="rect">
            <a:avLst/>
          </a:prstGeom>
          <a:noFill/>
        </p:spPr>
        <p:txBody>
          <a:bodyPr wrap="square">
            <a:spAutoFit/>
          </a:bodyPr>
          <a:lstStyle/>
          <a:p>
            <a:r>
              <a:rPr lang="en-US" sz="2800" b="1" dirty="0"/>
              <a:t>Truly, the Lord loveth union and harmony and abhorreth separation and divorce.</a:t>
            </a:r>
          </a:p>
          <a:p>
            <a:pPr algn="r"/>
            <a:r>
              <a:rPr lang="en-US" b="1" dirty="0"/>
              <a:t>Bahá'u'lláh</a:t>
            </a:r>
          </a:p>
          <a:p>
            <a:pPr algn="r"/>
            <a:r>
              <a:rPr lang="en-US" b="1" i="1" dirty="0"/>
              <a:t>The Kitáb-i-Áqdás</a:t>
            </a:r>
            <a:r>
              <a:rPr lang="en-US" b="1" dirty="0"/>
              <a:t>, K 44</a:t>
            </a:r>
          </a:p>
        </p:txBody>
      </p:sp>
      <p:pic>
        <p:nvPicPr>
          <p:cNvPr id="2" name="Picture 1">
            <a:extLst>
              <a:ext uri="{FF2B5EF4-FFF2-40B4-BE49-F238E27FC236}">
                <a16:creationId xmlns:a16="http://schemas.microsoft.com/office/drawing/2014/main" id="{D9BE632F-70F5-631B-9ED8-E22270710D39}"/>
              </a:ext>
            </a:extLst>
          </p:cNvPr>
          <p:cNvPicPr>
            <a:picLocks noChangeAspect="1"/>
          </p:cNvPicPr>
          <p:nvPr/>
        </p:nvPicPr>
        <p:blipFill>
          <a:blip r:embed="rId2"/>
          <a:stretch>
            <a:fillRect/>
          </a:stretch>
        </p:blipFill>
        <p:spPr>
          <a:xfrm>
            <a:off x="1896712" y="502374"/>
            <a:ext cx="4377431" cy="5853251"/>
          </a:xfrm>
          <a:prstGeom prst="rect">
            <a:avLst/>
          </a:prstGeom>
        </p:spPr>
      </p:pic>
    </p:spTree>
    <p:extLst>
      <p:ext uri="{BB962C8B-B14F-4D97-AF65-F5344CB8AC3E}">
        <p14:creationId xmlns:p14="http://schemas.microsoft.com/office/powerpoint/2010/main" val="298313211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2E5F5A4-99C3-B702-35C2-7CE531DDDB2E}"/>
              </a:ext>
            </a:extLst>
          </p:cNvPr>
          <p:cNvPicPr>
            <a:picLocks noChangeAspect="1"/>
          </p:cNvPicPr>
          <p:nvPr/>
        </p:nvPicPr>
        <p:blipFill rotWithShape="1">
          <a:blip r:embed="rId2"/>
          <a:srcRect t="14280" b="31614"/>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Box 2">
            <a:extLst>
              <a:ext uri="{FF2B5EF4-FFF2-40B4-BE49-F238E27FC236}">
                <a16:creationId xmlns:a16="http://schemas.microsoft.com/office/drawing/2014/main" id="{5F684C8B-637B-33EC-469D-80A980661F42}"/>
              </a:ext>
            </a:extLst>
          </p:cNvPr>
          <p:cNvSpPr txBox="1"/>
          <p:nvPr/>
        </p:nvSpPr>
        <p:spPr>
          <a:xfrm>
            <a:off x="2060627" y="3975527"/>
            <a:ext cx="8070746" cy="2452687"/>
          </a:xfrm>
          <a:prstGeom prst="rect">
            <a:avLst/>
          </a:prstGeom>
        </p:spPr>
        <p:txBody>
          <a:bodyPr vert="horz" lIns="91440" tIns="45720" rIns="91440" bIns="45720" rtlCol="0" anchor="ctr">
            <a:normAutofit/>
          </a:bodyPr>
          <a:lstStyle/>
          <a:p>
            <a:r>
              <a:rPr lang="en-US" sz="2200" b="1" dirty="0"/>
              <a:t>Consider the harmful effect of discord and dissension in a family; then reflect upon the favors and blessings which descend upon that family when unity exists among its various members. What incalculable benefits and blessings would descend upon the great human family if unity and brotherhood were established!</a:t>
            </a:r>
          </a:p>
          <a:p>
            <a:pPr algn="r"/>
            <a:r>
              <a:rPr lang="en-US" b="1" dirty="0"/>
              <a:t>‘Abdu’l-Bahá</a:t>
            </a:r>
          </a:p>
          <a:p>
            <a:pPr algn="r"/>
            <a:r>
              <a:rPr lang="en-US" b="1" i="1" dirty="0"/>
              <a:t>The Promulgation of Universal Peace</a:t>
            </a:r>
            <a:r>
              <a:rPr lang="en-US" b="1" dirty="0"/>
              <a:t>, 82.5</a:t>
            </a:r>
          </a:p>
        </p:txBody>
      </p:sp>
    </p:spTree>
    <p:extLst>
      <p:ext uri="{BB962C8B-B14F-4D97-AF65-F5344CB8AC3E}">
        <p14:creationId xmlns:p14="http://schemas.microsoft.com/office/powerpoint/2010/main" val="31414481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EFEBFC4-010E-A27B-0A4C-8E23CD8590D5}"/>
              </a:ext>
            </a:extLst>
          </p:cNvPr>
          <p:cNvSpPr txBox="1"/>
          <p:nvPr/>
        </p:nvSpPr>
        <p:spPr>
          <a:xfrm>
            <a:off x="910632" y="1636109"/>
            <a:ext cx="3816096" cy="3694373"/>
          </a:xfrm>
          <a:prstGeom prst="rect">
            <a:avLst/>
          </a:prstGeom>
        </p:spPr>
        <p:txBody>
          <a:bodyPr vert="horz" lIns="91440" tIns="45720" rIns="91440" bIns="45720" rtlCol="0">
            <a:normAutofit/>
          </a:bodyPr>
          <a:lstStyle/>
          <a:p>
            <a:r>
              <a:rPr lang="en-US" sz="2200" b="1" dirty="0"/>
              <a:t>Compare the nations of the world to the members of a family. A family is a nation in miniature. Simply enlarge the circle of the household, and you have the nation. Enlarge the circle of nations, and you have all humanity.</a:t>
            </a:r>
          </a:p>
          <a:p>
            <a:pPr algn="r"/>
            <a:r>
              <a:rPr lang="en-US" b="1" dirty="0"/>
              <a:t>‘Abdu’l-Bahá</a:t>
            </a:r>
          </a:p>
          <a:p>
            <a:pPr algn="r"/>
            <a:r>
              <a:rPr lang="en-US" b="1" i="1" dirty="0"/>
              <a:t>The Promulgation </a:t>
            </a:r>
          </a:p>
          <a:p>
            <a:pPr algn="r"/>
            <a:r>
              <a:rPr lang="en-US" b="1" i="1" dirty="0"/>
              <a:t>of Universal Peace</a:t>
            </a:r>
            <a:r>
              <a:rPr lang="en-US" b="1" dirty="0"/>
              <a:t>, 58.2</a:t>
            </a:r>
          </a:p>
        </p:txBody>
      </p:sp>
      <p:pic>
        <p:nvPicPr>
          <p:cNvPr id="5" name="Picture 4">
            <a:extLst>
              <a:ext uri="{FF2B5EF4-FFF2-40B4-BE49-F238E27FC236}">
                <a16:creationId xmlns:a16="http://schemas.microsoft.com/office/drawing/2014/main" id="{D9DF39A5-57CA-02ED-ACC9-821B6C1A12DB}"/>
              </a:ext>
            </a:extLst>
          </p:cNvPr>
          <p:cNvPicPr>
            <a:picLocks noChangeAspect="1"/>
          </p:cNvPicPr>
          <p:nvPr/>
        </p:nvPicPr>
        <p:blipFill rotWithShape="1">
          <a:blip r:embed="rId2"/>
          <a:srcRect l="8434" r="8714" b="-1"/>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6" name="Picture 5">
            <a:extLst>
              <a:ext uri="{FF2B5EF4-FFF2-40B4-BE49-F238E27FC236}">
                <a16:creationId xmlns:a16="http://schemas.microsoft.com/office/drawing/2014/main" id="{5F47676B-B578-8BE4-4A89-E5C935B050BF}"/>
              </a:ext>
            </a:extLst>
          </p:cNvPr>
          <p:cNvPicPr>
            <a:picLocks noChangeAspect="1"/>
          </p:cNvPicPr>
          <p:nvPr/>
        </p:nvPicPr>
        <p:blipFill rotWithShape="1">
          <a:blip r:embed="rId3"/>
          <a:srcRect t="16964" b="14895"/>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107508843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D24AFA-DA95-001A-AD45-AC6326D8865B}"/>
              </a:ext>
            </a:extLst>
          </p:cNvPr>
          <p:cNvSpPr txBox="1"/>
          <p:nvPr/>
        </p:nvSpPr>
        <p:spPr>
          <a:xfrm>
            <a:off x="7035668" y="978432"/>
            <a:ext cx="4737824" cy="4708981"/>
          </a:xfrm>
          <a:prstGeom prst="rect">
            <a:avLst/>
          </a:prstGeom>
          <a:noFill/>
        </p:spPr>
        <p:txBody>
          <a:bodyPr wrap="square">
            <a:spAutoFit/>
          </a:bodyPr>
          <a:lstStyle/>
          <a:p>
            <a:r>
              <a:rPr lang="en-US" sz="2200" b="1" dirty="0"/>
              <a:t>If love and agreement are manifest in a single family, that family will advance, become illumined and spiritual; but if enmity and hatred exist within it, destruction and dispersion are inevitable. This is, likewise, true of a city...In the same way, the people of a nation develop and advance toward civilization and enlightenment through love and accord and are disintegrated by war and strife. Finally, this is true of humanity itself in the aggregate. </a:t>
            </a:r>
          </a:p>
          <a:p>
            <a:pPr algn="r"/>
            <a:r>
              <a:rPr lang="en-US" b="1" dirty="0"/>
              <a:t>‘Abdu’l-Bahá</a:t>
            </a:r>
          </a:p>
          <a:p>
            <a:pPr algn="r"/>
            <a:r>
              <a:rPr lang="en-US" b="1" i="1" dirty="0"/>
              <a:t>The Promulgation of Universal Peace</a:t>
            </a:r>
            <a:r>
              <a:rPr lang="en-US" b="1" dirty="0"/>
              <a:t>, 54.3</a:t>
            </a:r>
          </a:p>
        </p:txBody>
      </p:sp>
      <p:pic>
        <p:nvPicPr>
          <p:cNvPr id="2" name="Picture 1">
            <a:extLst>
              <a:ext uri="{FF2B5EF4-FFF2-40B4-BE49-F238E27FC236}">
                <a16:creationId xmlns:a16="http://schemas.microsoft.com/office/drawing/2014/main" id="{EFB1FA88-A50D-3ED0-2E79-8073725959BC}"/>
              </a:ext>
            </a:extLst>
          </p:cNvPr>
          <p:cNvPicPr>
            <a:picLocks noChangeAspect="1"/>
          </p:cNvPicPr>
          <p:nvPr/>
        </p:nvPicPr>
        <p:blipFill>
          <a:blip r:embed="rId2"/>
          <a:stretch>
            <a:fillRect/>
          </a:stretch>
        </p:blipFill>
        <p:spPr>
          <a:xfrm>
            <a:off x="418508" y="1029429"/>
            <a:ext cx="6170325" cy="4799142"/>
          </a:xfrm>
          <a:prstGeom prst="rect">
            <a:avLst/>
          </a:prstGeom>
        </p:spPr>
      </p:pic>
    </p:spTree>
    <p:extLst>
      <p:ext uri="{BB962C8B-B14F-4D97-AF65-F5344CB8AC3E}">
        <p14:creationId xmlns:p14="http://schemas.microsoft.com/office/powerpoint/2010/main" val="41546438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999CDBB-AEA3-6A4B-C827-941350018A33}"/>
              </a:ext>
            </a:extLst>
          </p:cNvPr>
          <p:cNvSpPr txBox="1"/>
          <p:nvPr/>
        </p:nvSpPr>
        <p:spPr>
          <a:xfrm>
            <a:off x="947679" y="1035390"/>
            <a:ext cx="4114801" cy="5292149"/>
          </a:xfrm>
          <a:prstGeom prst="rect">
            <a:avLst/>
          </a:prstGeom>
        </p:spPr>
        <p:txBody>
          <a:bodyPr vert="horz" lIns="91440" tIns="45720" rIns="91440" bIns="45720" rtlCol="0">
            <a:normAutofit fontScale="92500"/>
          </a:bodyPr>
          <a:lstStyle/>
          <a:p>
            <a:r>
              <a:rPr lang="en-US" sz="2200" b="1" dirty="0"/>
              <a:t>Every imperfect soul is self-centered and thinketh only of his own good. But as his thoughts expand a little he will begin to think of the welfare and comfort of his family. If his ideas still more widen, his concern will be the felicity of his fellow citizens; and if still they widen, he will be thinking of the glory of his land and of his race. But when ideas and views reach the utmost degree of expansion and attain the stage of perfection, then will he be interested in the exaltation of humankind. </a:t>
            </a:r>
          </a:p>
          <a:p>
            <a:pPr algn="r"/>
            <a:r>
              <a:rPr lang="en-US" sz="1900" b="1" dirty="0"/>
              <a:t>‘Abdu’l-Bahá</a:t>
            </a:r>
          </a:p>
          <a:p>
            <a:pPr algn="r"/>
            <a:r>
              <a:rPr lang="en-US" sz="1900" b="1" i="1" dirty="0"/>
              <a:t>Selections from the </a:t>
            </a:r>
          </a:p>
          <a:p>
            <a:pPr algn="r"/>
            <a:r>
              <a:rPr lang="en-US" sz="1900" b="1" i="1" dirty="0"/>
              <a:t>Writings of ‘Abdu’l-Bahá</a:t>
            </a:r>
            <a:r>
              <a:rPr lang="en-US" sz="1900" b="1" dirty="0"/>
              <a:t>, 34.2</a:t>
            </a:r>
          </a:p>
        </p:txBody>
      </p:sp>
      <p:pic>
        <p:nvPicPr>
          <p:cNvPr id="6" name="Picture 5">
            <a:extLst>
              <a:ext uri="{FF2B5EF4-FFF2-40B4-BE49-F238E27FC236}">
                <a16:creationId xmlns:a16="http://schemas.microsoft.com/office/drawing/2014/main" id="{C33CBD3F-8AC1-F0A9-B2D9-262A690C9411}"/>
              </a:ext>
            </a:extLst>
          </p:cNvPr>
          <p:cNvPicPr>
            <a:picLocks noChangeAspect="1"/>
          </p:cNvPicPr>
          <p:nvPr/>
        </p:nvPicPr>
        <p:blipFill rotWithShape="1">
          <a:blip r:embed="rId2"/>
          <a:srcRect l="1809" r="2579" b="-1"/>
          <a:stretch/>
        </p:blipFill>
        <p:spPr>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5" name="Picture 4" descr="A person with a beard and mustache&#10;&#10;Description automatically generated">
            <a:extLst>
              <a:ext uri="{FF2B5EF4-FFF2-40B4-BE49-F238E27FC236}">
                <a16:creationId xmlns:a16="http://schemas.microsoft.com/office/drawing/2014/main" id="{0B3834F4-8FE3-11F9-4E30-9AA5E47286A0}"/>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9171" r="14424" b="2"/>
          <a:stretch/>
        </p:blipFill>
        <p:spPr>
          <a:xfrm>
            <a:off x="5398276" y="2457970"/>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2" name="Picture 1">
            <a:extLst>
              <a:ext uri="{FF2B5EF4-FFF2-40B4-BE49-F238E27FC236}">
                <a16:creationId xmlns:a16="http://schemas.microsoft.com/office/drawing/2014/main" id="{08227FB9-F6DF-9CF4-9910-41898FBC4438}"/>
              </a:ext>
            </a:extLst>
          </p:cNvPr>
          <p:cNvPicPr>
            <a:picLocks noChangeAspect="1"/>
          </p:cNvPicPr>
          <p:nvPr/>
        </p:nvPicPr>
        <p:blipFill rotWithShape="1">
          <a:blip r:embed="rId5"/>
          <a:srcRect l="7075" r="6480" b="-2"/>
          <a:stretch/>
        </p:blipFill>
        <p:spPr>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Tree>
    <p:extLst>
      <p:ext uri="{BB962C8B-B14F-4D97-AF65-F5344CB8AC3E}">
        <p14:creationId xmlns:p14="http://schemas.microsoft.com/office/powerpoint/2010/main" val="264353021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D9DD65-4C7B-8F9C-ED4C-360BB3489AC0}"/>
              </a:ext>
            </a:extLst>
          </p:cNvPr>
          <p:cNvSpPr txBox="1"/>
          <p:nvPr/>
        </p:nvSpPr>
        <p:spPr>
          <a:xfrm>
            <a:off x="7021455" y="936010"/>
            <a:ext cx="4553049" cy="4985980"/>
          </a:xfrm>
          <a:prstGeom prst="rect">
            <a:avLst/>
          </a:prstGeom>
          <a:noFill/>
        </p:spPr>
        <p:txBody>
          <a:bodyPr wrap="square">
            <a:spAutoFit/>
          </a:bodyPr>
          <a:lstStyle/>
          <a:p>
            <a:r>
              <a:rPr lang="en-US" sz="2200" b="1" dirty="0"/>
              <a:t>Just as the son has certain obligations to his father, the father, likewise, has certain obligations to his son. The mother, the sister and other members of the household have their certain prerogatives. All these rights and prerogatives must be conserved, yet the unity of the family must be sustained. The injury of one shall be considered the injury of all; the comfort of each, the comfort of all; the honor of one, the honor of all.</a:t>
            </a:r>
          </a:p>
          <a:p>
            <a:pPr algn="r"/>
            <a:r>
              <a:rPr lang="en-US" b="1" dirty="0"/>
              <a:t>‘Abdu’l-Bahá</a:t>
            </a:r>
          </a:p>
          <a:p>
            <a:pPr algn="r"/>
            <a:r>
              <a:rPr lang="en-US" b="1" i="1" dirty="0"/>
              <a:t>The Promulgation </a:t>
            </a:r>
          </a:p>
          <a:p>
            <a:pPr algn="r"/>
            <a:r>
              <a:rPr lang="en-US" b="1" i="1" dirty="0"/>
              <a:t>of Universal Peace</a:t>
            </a:r>
            <a:r>
              <a:rPr lang="en-US" b="1" dirty="0"/>
              <a:t>, 60.15</a:t>
            </a:r>
          </a:p>
        </p:txBody>
      </p:sp>
      <p:pic>
        <p:nvPicPr>
          <p:cNvPr id="2" name="Picture 1">
            <a:extLst>
              <a:ext uri="{FF2B5EF4-FFF2-40B4-BE49-F238E27FC236}">
                <a16:creationId xmlns:a16="http://schemas.microsoft.com/office/drawing/2014/main" id="{7ACC0983-6FE8-FDC7-35AC-13F6913CD8FA}"/>
              </a:ext>
            </a:extLst>
          </p:cNvPr>
          <p:cNvPicPr>
            <a:picLocks noChangeAspect="1"/>
          </p:cNvPicPr>
          <p:nvPr/>
        </p:nvPicPr>
        <p:blipFill>
          <a:blip r:embed="rId2"/>
          <a:stretch>
            <a:fillRect/>
          </a:stretch>
        </p:blipFill>
        <p:spPr>
          <a:xfrm>
            <a:off x="1018236" y="682444"/>
            <a:ext cx="5493112" cy="5493112"/>
          </a:xfrm>
          <a:prstGeom prst="rect">
            <a:avLst/>
          </a:prstGeom>
        </p:spPr>
      </p:pic>
    </p:spTree>
    <p:extLst>
      <p:ext uri="{BB962C8B-B14F-4D97-AF65-F5344CB8AC3E}">
        <p14:creationId xmlns:p14="http://schemas.microsoft.com/office/powerpoint/2010/main" val="1380110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552E8F-275A-BE81-7C46-E41EF0ED7ADB}"/>
              </a:ext>
            </a:extLst>
          </p:cNvPr>
          <p:cNvSpPr txBox="1"/>
          <p:nvPr/>
        </p:nvSpPr>
        <p:spPr>
          <a:xfrm>
            <a:off x="1187961" y="1443841"/>
            <a:ext cx="4808891" cy="3970318"/>
          </a:xfrm>
          <a:prstGeom prst="rect">
            <a:avLst/>
          </a:prstGeom>
          <a:noFill/>
        </p:spPr>
        <p:txBody>
          <a:bodyPr wrap="square">
            <a:spAutoFit/>
          </a:bodyPr>
          <a:lstStyle/>
          <a:p>
            <a:r>
              <a:rPr lang="en-US" sz="2200" b="1" dirty="0">
                <a:solidFill>
                  <a:srgbClr val="000000"/>
                </a:solidFill>
              </a:rPr>
              <a:t>The purport is this, that we are all inhabiting one globe of earth. In reality we are one family, and each one of us is a member of this family. We must all be in the greatest happiness and comfort, under a just rule and regulation which is according to the good pleasure of God, thus causing us to be happy, for this life is fleeting.</a:t>
            </a:r>
          </a:p>
          <a:p>
            <a:pPr algn="r"/>
            <a:r>
              <a:rPr lang="en-US" b="1" dirty="0">
                <a:solidFill>
                  <a:srgbClr val="000000"/>
                </a:solidFill>
              </a:rPr>
              <a:t>‘Abdu’l-Bahá</a:t>
            </a:r>
          </a:p>
          <a:p>
            <a:pPr algn="r"/>
            <a:r>
              <a:rPr lang="en-US" b="1" i="1" dirty="0">
                <a:solidFill>
                  <a:srgbClr val="000000"/>
                </a:solidFill>
              </a:rPr>
              <a:t>The Promulgation </a:t>
            </a:r>
          </a:p>
          <a:p>
            <a:pPr algn="r"/>
            <a:r>
              <a:rPr lang="en-US" b="1" i="1" dirty="0">
                <a:solidFill>
                  <a:srgbClr val="000000"/>
                </a:solidFill>
              </a:rPr>
              <a:t>of Universal Peace</a:t>
            </a:r>
            <a:r>
              <a:rPr lang="en-US" b="1" dirty="0">
                <a:solidFill>
                  <a:srgbClr val="000000"/>
                </a:solidFill>
              </a:rPr>
              <a:t>, 102.26</a:t>
            </a:r>
          </a:p>
        </p:txBody>
      </p:sp>
      <p:pic>
        <p:nvPicPr>
          <p:cNvPr id="2" name="Picture 1">
            <a:extLst>
              <a:ext uri="{FF2B5EF4-FFF2-40B4-BE49-F238E27FC236}">
                <a16:creationId xmlns:a16="http://schemas.microsoft.com/office/drawing/2014/main" id="{F409997B-9120-1985-C102-1717077F6146}"/>
              </a:ext>
            </a:extLst>
          </p:cNvPr>
          <p:cNvPicPr>
            <a:picLocks noChangeAspect="1"/>
          </p:cNvPicPr>
          <p:nvPr/>
        </p:nvPicPr>
        <p:blipFill>
          <a:blip r:embed="rId2"/>
          <a:stretch>
            <a:fillRect/>
          </a:stretch>
        </p:blipFill>
        <p:spPr>
          <a:xfrm>
            <a:off x="6566623" y="1210292"/>
            <a:ext cx="4437416" cy="4437416"/>
          </a:xfrm>
          <a:prstGeom prst="rect">
            <a:avLst/>
          </a:prstGeom>
        </p:spPr>
      </p:pic>
    </p:spTree>
    <p:extLst>
      <p:ext uri="{BB962C8B-B14F-4D97-AF65-F5344CB8AC3E}">
        <p14:creationId xmlns:p14="http://schemas.microsoft.com/office/powerpoint/2010/main" val="339959812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oup of people around a table with food&#10;&#10;AI-generated content may be incorrect.">
            <a:extLst>
              <a:ext uri="{FF2B5EF4-FFF2-40B4-BE49-F238E27FC236}">
                <a16:creationId xmlns:a16="http://schemas.microsoft.com/office/drawing/2014/main" id="{AECF668D-7E67-01C0-332B-3D757DCD9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749" y="646905"/>
            <a:ext cx="8808501" cy="4954782"/>
          </a:xfrm>
          <a:prstGeom prst="rect">
            <a:avLst/>
          </a:prstGeom>
        </p:spPr>
      </p:pic>
      <p:sp>
        <p:nvSpPr>
          <p:cNvPr id="11" name="TextBox 10">
            <a:extLst>
              <a:ext uri="{FF2B5EF4-FFF2-40B4-BE49-F238E27FC236}">
                <a16:creationId xmlns:a16="http://schemas.microsoft.com/office/drawing/2014/main" id="{792DF8D7-81D7-46BE-EB18-4AF7B4FD2A45}"/>
              </a:ext>
            </a:extLst>
          </p:cNvPr>
          <p:cNvSpPr txBox="1"/>
          <p:nvPr/>
        </p:nvSpPr>
        <p:spPr>
          <a:xfrm>
            <a:off x="2133324" y="5768532"/>
            <a:ext cx="7925350" cy="430887"/>
          </a:xfrm>
          <a:prstGeom prst="rect">
            <a:avLst/>
          </a:prstGeom>
          <a:noFill/>
        </p:spPr>
        <p:txBody>
          <a:bodyPr wrap="square">
            <a:spAutoFit/>
          </a:bodyPr>
          <a:lstStyle/>
          <a:p>
            <a:r>
              <a:rPr lang="en-US" sz="2200" b="1" dirty="0">
                <a:hlinkClick r:id="rId3"/>
              </a:rPr>
              <a:t>https://brilliantstar19.org/videos/bahai/bh-55-HomeOfLight.mp4</a:t>
            </a:r>
            <a:r>
              <a:rPr lang="en-US" sz="2200" b="1" dirty="0"/>
              <a:t> </a:t>
            </a:r>
          </a:p>
        </p:txBody>
      </p:sp>
    </p:spTree>
    <p:extLst>
      <p:ext uri="{BB962C8B-B14F-4D97-AF65-F5344CB8AC3E}">
        <p14:creationId xmlns:p14="http://schemas.microsoft.com/office/powerpoint/2010/main" val="35878124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663</TotalTime>
  <Words>735</Words>
  <Application>Microsoft Office PowerPoint</Application>
  <PresentationFormat>Widescreen</PresentationFormat>
  <Paragraphs>39</Paragraphs>
  <Slides>13</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&amp; Religion</dc:title>
  <dc:creator>Bill Huitt</dc:creator>
  <cp:lastModifiedBy>Huitt, Bill</cp:lastModifiedBy>
  <cp:revision>32</cp:revision>
  <dcterms:created xsi:type="dcterms:W3CDTF">2022-03-07T03:26:47Z</dcterms:created>
  <dcterms:modified xsi:type="dcterms:W3CDTF">2025-12-19T00:21:28Z</dcterms:modified>
</cp:coreProperties>
</file>