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9" r:id="rId12"/>
    <p:sldId id="268" r:id="rId13"/>
    <p:sldId id="267"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2" autoAdjust="0"/>
    <p:restoredTop sz="94660"/>
  </p:normalViewPr>
  <p:slideViewPr>
    <p:cSldViewPr snapToGrid="0">
      <p:cViewPr varScale="1">
        <p:scale>
          <a:sx n="77" d="100"/>
          <a:sy n="77" d="100"/>
        </p:scale>
        <p:origin x="394" y="48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67C5B-E38D-056D-F97D-EB6C49C098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AA11BC-655C-C2F2-C547-6BD283705E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F6513C-53A3-E338-803D-0119474B4CCF}"/>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5" name="Footer Placeholder 4">
            <a:extLst>
              <a:ext uri="{FF2B5EF4-FFF2-40B4-BE49-F238E27FC236}">
                <a16:creationId xmlns:a16="http://schemas.microsoft.com/office/drawing/2014/main" id="{3503B0E4-4142-3935-67C8-096DCA87D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9EA13-68C2-B993-25CA-C04D83965BE3}"/>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179485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FF7F9-6238-F338-DA57-C7E0C1936A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7A7147-C976-AE78-7B32-AFEBA86BF8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95A26A-320B-030E-60AB-B4D6FF0DD26C}"/>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5" name="Footer Placeholder 4">
            <a:extLst>
              <a:ext uri="{FF2B5EF4-FFF2-40B4-BE49-F238E27FC236}">
                <a16:creationId xmlns:a16="http://schemas.microsoft.com/office/drawing/2014/main" id="{1F6F9BC9-592C-4076-6C18-79223953F1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77D427-08CA-94A3-D1CB-7571D1AAFE0B}"/>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3039104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BDCB-D1FE-0820-1886-66EEBC33FB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078922-B393-C19A-CF38-1D2F075880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165F5F-D838-7A64-F7EE-42994E605AC7}"/>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5" name="Footer Placeholder 4">
            <a:extLst>
              <a:ext uri="{FF2B5EF4-FFF2-40B4-BE49-F238E27FC236}">
                <a16:creationId xmlns:a16="http://schemas.microsoft.com/office/drawing/2014/main" id="{7F8BFFC5-C93D-94D0-0C34-C6B6A9C60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4BA654-48FD-AADB-E3B1-26100F0258B5}"/>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302937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79C77-F62F-9FA4-B6AF-8D3BFA6E2E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19CFD-4C40-ED06-099E-55A36E0E1C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F61787-B98F-DB16-EABE-D40D4EC0D1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37F5CA-DFBF-4ABF-E069-D36AA71F6351}"/>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6" name="Footer Placeholder 5">
            <a:extLst>
              <a:ext uri="{FF2B5EF4-FFF2-40B4-BE49-F238E27FC236}">
                <a16:creationId xmlns:a16="http://schemas.microsoft.com/office/drawing/2014/main" id="{6A092252-98B7-365F-1872-0E366401C9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817E38-1090-5219-472D-DA4DABDE2F95}"/>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2677924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C733D-3A53-91EF-CA28-0820BF11E1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B5B007-372A-89F2-2EBB-BC887B839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42DCA3-E7FE-630F-5731-1512BF4F95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290265-30AF-724D-2499-FD6EE5A0D6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438179-AFCD-E07C-ABEF-0A239BB10E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489AEE-405D-C16C-A77D-493C03D340BE}"/>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8" name="Footer Placeholder 7">
            <a:extLst>
              <a:ext uri="{FF2B5EF4-FFF2-40B4-BE49-F238E27FC236}">
                <a16:creationId xmlns:a16="http://schemas.microsoft.com/office/drawing/2014/main" id="{0D1A291A-0B46-B1AB-24B1-0234A7097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4D4833-127E-969B-D2AC-0960DF957BF1}"/>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1180157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7CDE-E8C1-3F6A-72D4-BB8212374D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878042-EA0C-F08E-765B-14D2593363B4}"/>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4" name="Footer Placeholder 3">
            <a:extLst>
              <a:ext uri="{FF2B5EF4-FFF2-40B4-BE49-F238E27FC236}">
                <a16:creationId xmlns:a16="http://schemas.microsoft.com/office/drawing/2014/main" id="{7432F2E1-8A75-F0DA-5323-BC1CFDC50B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0DF497-E203-66F5-3C3F-9C64C3E062B4}"/>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2846712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C3321F-3A52-06DC-BD3C-8BF8596E45DF}"/>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3" name="Footer Placeholder 2">
            <a:extLst>
              <a:ext uri="{FF2B5EF4-FFF2-40B4-BE49-F238E27FC236}">
                <a16:creationId xmlns:a16="http://schemas.microsoft.com/office/drawing/2014/main" id="{71151C0A-A03E-8180-4D11-5884A71968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ADDFD8-C9F9-7551-FDDA-0EC11386912A}"/>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3728953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ADAFE-7E00-ED9A-0D72-02E33469BC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99B24C-281D-6B77-0884-467CDB5BAC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24ADE-EAC0-968D-A20F-28903D8224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76463C-DC5C-EA21-3FB2-7A5A28E70B7C}"/>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6" name="Footer Placeholder 5">
            <a:extLst>
              <a:ext uri="{FF2B5EF4-FFF2-40B4-BE49-F238E27FC236}">
                <a16:creationId xmlns:a16="http://schemas.microsoft.com/office/drawing/2014/main" id="{3618E1AC-1FDF-9C87-4BA9-C609F998A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1DBAD9-9B59-B58B-0D47-984F671D0D8E}"/>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1973572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380D-E9A3-6DBF-00DF-78F3A5F2DB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365B34-321F-1D0D-7C84-27034840C5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8E60F3-6E6E-4153-0AAF-C0DEF606EF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642B19-4D3F-A666-D258-7D4D2DD5168F}"/>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6" name="Footer Placeholder 5">
            <a:extLst>
              <a:ext uri="{FF2B5EF4-FFF2-40B4-BE49-F238E27FC236}">
                <a16:creationId xmlns:a16="http://schemas.microsoft.com/office/drawing/2014/main" id="{F7A493E5-BA25-BCB2-B813-72608FE70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A3FC96-24E9-B6EE-148E-0DF854E91C24}"/>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1706421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AB1A0-8577-8817-A03F-714726B120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421D41-379B-BA41-5DBB-8A8C743888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17AE5C-6206-0028-F1D8-9599753E8B4C}"/>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5" name="Footer Placeholder 4">
            <a:extLst>
              <a:ext uri="{FF2B5EF4-FFF2-40B4-BE49-F238E27FC236}">
                <a16:creationId xmlns:a16="http://schemas.microsoft.com/office/drawing/2014/main" id="{84F1A758-E102-2C3D-78B3-3BDF6C02D2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67D03-3F6D-CF12-94AE-9290CA2BFE9C}"/>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2248213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947C9C-680C-53D7-A79C-267469A9D3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E3A525-12DD-5D9B-E145-5CF140BC3B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1DE7DF-E8B5-3233-9C6E-A90AB67D2217}"/>
              </a:ext>
            </a:extLst>
          </p:cNvPr>
          <p:cNvSpPr>
            <a:spLocks noGrp="1"/>
          </p:cNvSpPr>
          <p:nvPr>
            <p:ph type="dt" sz="half" idx="10"/>
          </p:nvPr>
        </p:nvSpPr>
        <p:spPr/>
        <p:txBody>
          <a:bodyPr/>
          <a:lstStyle/>
          <a:p>
            <a:fld id="{D68C5B1F-3C67-4279-806A-A075B49E08A3}" type="datetimeFigureOut">
              <a:rPr lang="en-US" smtClean="0"/>
              <a:t>12/4/2025</a:t>
            </a:fld>
            <a:endParaRPr lang="en-US"/>
          </a:p>
        </p:txBody>
      </p:sp>
      <p:sp>
        <p:nvSpPr>
          <p:cNvPr id="5" name="Footer Placeholder 4">
            <a:extLst>
              <a:ext uri="{FF2B5EF4-FFF2-40B4-BE49-F238E27FC236}">
                <a16:creationId xmlns:a16="http://schemas.microsoft.com/office/drawing/2014/main" id="{35D26B61-706C-D313-E76B-CE1078B68A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FB43C4-52BF-E809-92CF-C07A2F77BFDB}"/>
              </a:ext>
            </a:extLst>
          </p:cNvPr>
          <p:cNvSpPr>
            <a:spLocks noGrp="1"/>
          </p:cNvSpPr>
          <p:nvPr>
            <p:ph type="sldNum" sz="quarter" idx="12"/>
          </p:nvPr>
        </p:nvSpPr>
        <p:spPr/>
        <p:txBody>
          <a:bodyPr/>
          <a:lstStyle/>
          <a:p>
            <a:fld id="{C62252FC-74CF-4579-B8CB-5F0E3A8BB451}" type="slidenum">
              <a:rPr lang="en-US" smtClean="0"/>
              <a:t>‹#›</a:t>
            </a:fld>
            <a:endParaRPr lang="en-US"/>
          </a:p>
        </p:txBody>
      </p:sp>
    </p:spTree>
    <p:extLst>
      <p:ext uri="{BB962C8B-B14F-4D97-AF65-F5344CB8AC3E}">
        <p14:creationId xmlns:p14="http://schemas.microsoft.com/office/powerpoint/2010/main" val="2808095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3BCF03-878D-7E3A-5EA3-95BC03B459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0E1331-3A0C-181A-9779-B4791B902D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719792-7285-2DB9-688C-C8F38C6B30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8C5B1F-3C67-4279-806A-A075B49E08A3}" type="datetimeFigureOut">
              <a:rPr lang="en-US" smtClean="0"/>
              <a:t>12/4/2025</a:t>
            </a:fld>
            <a:endParaRPr lang="en-US"/>
          </a:p>
        </p:txBody>
      </p:sp>
      <p:sp>
        <p:nvSpPr>
          <p:cNvPr id="5" name="Footer Placeholder 4">
            <a:extLst>
              <a:ext uri="{FF2B5EF4-FFF2-40B4-BE49-F238E27FC236}">
                <a16:creationId xmlns:a16="http://schemas.microsoft.com/office/drawing/2014/main" id="{DBEFA326-3B2F-089E-534C-FB3CE7DD4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035651-53E8-C355-D25D-FEDA463EDA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252FC-74CF-4579-B8CB-5F0E3A8BB451}" type="slidenum">
              <a:rPr lang="en-US" smtClean="0"/>
              <a:t>‹#›</a:t>
            </a:fld>
            <a:endParaRPr lang="en-US"/>
          </a:p>
        </p:txBody>
      </p:sp>
    </p:spTree>
    <p:extLst>
      <p:ext uri="{BB962C8B-B14F-4D97-AF65-F5344CB8AC3E}">
        <p14:creationId xmlns:p14="http://schemas.microsoft.com/office/powerpoint/2010/main" val="109786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cials-pjo.blogspot.com/"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fh10F3xw4x4" TargetMode="External"/><Relationship Id="rId2" Type="http://schemas.openxmlformats.org/officeDocument/2006/relationships/slideLayout" Target="../slideLayouts/slideLayout7.xml"/><Relationship Id="rId1" Type="http://schemas.openxmlformats.org/officeDocument/2006/relationships/video" Target="https://www.youtube.com/embed/fh10F3xw4x4?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s://www.pngall.com/climate-change-png/"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creativecommons.org/licenses/by-nc/3.0/"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meta.stackoverflow.com/questions/212628/how-do-you-earn-the-im-not-listening-hat"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rawpixel.com/search/corruption" TargetMode="External"/><Relationship Id="rId2" Type="http://schemas.openxmlformats.org/officeDocument/2006/relationships/image" Target="../media/image8.1"/><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publicdomainpictures.net/view-image.php?image=29228&amp;picture=winter-pine" TargetMode="External"/><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hyperlink" Target="https://pxhere.com/en/photo/633858" TargetMode="Externa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hyperlink" Target="https://tribework.blogspot.com/2012/07/advocacy-purpose-beyond-pain.html" TargetMode="External"/><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hyperlink" Target="https://pixabay.com/en/freedom-silhouette-woman-back-light-2053281/" TargetMode="Externa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hyperlink" Target="https://www.flickr.com/photos/afge/3348590847" TargetMode="External"/><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hyperlink" Target="https://intercontinentalcry.org/myanmar-helping-thousands-of-people-learn-to-resist-forced-labour/" TargetMode="Externa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brilliantstar19.org/videos/bahai/bh-53-TheCenterOfBalance.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tone balancing on a wooden post&#10;&#10;Description automatically generated">
            <a:extLst>
              <a:ext uri="{FF2B5EF4-FFF2-40B4-BE49-F238E27FC236}">
                <a16:creationId xmlns:a16="http://schemas.microsoft.com/office/drawing/2014/main" id="{1D9D9BB5-41D5-7A8A-9F9A-42EF8863E46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82" r="1" b="14106"/>
          <a:stretch/>
        </p:blipFill>
        <p:spPr>
          <a:xfrm>
            <a:off x="7703" y="10866"/>
            <a:ext cx="12195447" cy="6879745"/>
          </a:xfrm>
          <a:prstGeom prst="rect">
            <a:avLst/>
          </a:prstGeom>
        </p:spPr>
      </p:pic>
      <p:sp>
        <p:nvSpPr>
          <p:cNvPr id="11" name="Rectangle 10">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777977-D3DA-6455-3AF9-75BDB84D61D5}"/>
              </a:ext>
            </a:extLst>
          </p:cNvPr>
          <p:cNvSpPr>
            <a:spLocks noGrp="1"/>
          </p:cNvSpPr>
          <p:nvPr>
            <p:ph type="ctrTitle"/>
          </p:nvPr>
        </p:nvSpPr>
        <p:spPr>
          <a:xfrm>
            <a:off x="4556356" y="161318"/>
            <a:ext cx="5486803" cy="1182366"/>
          </a:xfrm>
        </p:spPr>
        <p:txBody>
          <a:bodyPr>
            <a:normAutofit/>
          </a:bodyPr>
          <a:lstStyle/>
          <a:p>
            <a:pPr algn="l"/>
            <a:r>
              <a:rPr lang="en-US" sz="7200" b="1" dirty="0">
                <a:solidFill>
                  <a:srgbClr val="FFFFFF"/>
                </a:solidFill>
                <a:latin typeface="Arial" panose="020B0604020202020204" pitchFamily="34" charset="0"/>
                <a:cs typeface="Arial" panose="020B0604020202020204" pitchFamily="34" charset="0"/>
              </a:rPr>
              <a:t>Moderation</a:t>
            </a:r>
            <a:r>
              <a:rPr lang="en-US" sz="4000" dirty="0">
                <a:solidFill>
                  <a:srgbClr val="FFFFFF"/>
                </a:solidFill>
              </a:rPr>
              <a:t> </a:t>
            </a:r>
          </a:p>
        </p:txBody>
      </p:sp>
      <p:sp>
        <p:nvSpPr>
          <p:cNvPr id="3" name="Subtitle 2">
            <a:extLst>
              <a:ext uri="{FF2B5EF4-FFF2-40B4-BE49-F238E27FC236}">
                <a16:creationId xmlns:a16="http://schemas.microsoft.com/office/drawing/2014/main" id="{845403D7-09E0-1996-CF0B-BCBAAF83C372}"/>
              </a:ext>
            </a:extLst>
          </p:cNvPr>
          <p:cNvSpPr>
            <a:spLocks noGrp="1"/>
          </p:cNvSpPr>
          <p:nvPr>
            <p:ph type="subTitle" idx="1"/>
          </p:nvPr>
        </p:nvSpPr>
        <p:spPr>
          <a:xfrm>
            <a:off x="8062230" y="6084089"/>
            <a:ext cx="1980929" cy="441953"/>
          </a:xfrm>
        </p:spPr>
        <p:txBody>
          <a:bodyPr>
            <a:normAutofit/>
          </a:bodyPr>
          <a:lstStyle/>
          <a:p>
            <a:pPr algn="l"/>
            <a:r>
              <a:rPr lang="en-US" sz="2000" b="1" dirty="0">
                <a:solidFill>
                  <a:srgbClr val="FFFFFF"/>
                </a:solidFill>
              </a:rPr>
              <a:t>Tucker, GA</a:t>
            </a:r>
          </a:p>
        </p:txBody>
      </p:sp>
    </p:spTree>
    <p:extLst>
      <p:ext uri="{BB962C8B-B14F-4D97-AF65-F5344CB8AC3E}">
        <p14:creationId xmlns:p14="http://schemas.microsoft.com/office/powerpoint/2010/main" val="28498378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7E7F02F-4315-1C87-7E3B-012DCB22819B}"/>
              </a:ext>
            </a:extLst>
          </p:cNvPr>
          <p:cNvSpPr txBox="1"/>
          <p:nvPr/>
        </p:nvSpPr>
        <p:spPr>
          <a:xfrm>
            <a:off x="3047998" y="6099544"/>
            <a:ext cx="6096000" cy="430887"/>
          </a:xfrm>
          <a:prstGeom prst="rect">
            <a:avLst/>
          </a:prstGeom>
          <a:noFill/>
        </p:spPr>
        <p:txBody>
          <a:bodyPr wrap="square">
            <a:spAutoFit/>
          </a:bodyPr>
          <a:lstStyle/>
          <a:p>
            <a:r>
              <a:rPr lang="en-US" sz="2200" b="1" dirty="0">
                <a:hlinkClick r:id="rId3"/>
              </a:rPr>
              <a:t>https://www.youtube.com/watch?v=fh10F3xw4x4</a:t>
            </a:r>
            <a:r>
              <a:rPr lang="en-US" sz="2200" b="1" dirty="0"/>
              <a:t> </a:t>
            </a:r>
          </a:p>
        </p:txBody>
      </p:sp>
      <p:pic>
        <p:nvPicPr>
          <p:cNvPr id="5" name="Online Media 4" title="Blessed is the spot">
            <a:hlinkClick r:id="" action="ppaction://media"/>
            <a:extLst>
              <a:ext uri="{FF2B5EF4-FFF2-40B4-BE49-F238E27FC236}">
                <a16:creationId xmlns:a16="http://schemas.microsoft.com/office/drawing/2014/main" id="{AD97B8C2-54CB-9DE2-0871-3EC258AE2AC2}"/>
              </a:ext>
            </a:extLst>
          </p:cNvPr>
          <p:cNvPicPr>
            <a:picLocks noRot="1" noChangeAspect="1"/>
          </p:cNvPicPr>
          <p:nvPr>
            <a:videoFile r:link="rId1"/>
          </p:nvPr>
        </p:nvPicPr>
        <p:blipFill>
          <a:blip r:embed="rId4"/>
          <a:stretch>
            <a:fillRect/>
          </a:stretch>
        </p:blipFill>
        <p:spPr>
          <a:xfrm>
            <a:off x="2617380" y="267585"/>
            <a:ext cx="6957239" cy="5217929"/>
          </a:xfrm>
          <a:prstGeom prst="rect">
            <a:avLst/>
          </a:prstGeom>
        </p:spPr>
      </p:pic>
    </p:spTree>
    <p:extLst>
      <p:ext uri="{BB962C8B-B14F-4D97-AF65-F5344CB8AC3E}">
        <p14:creationId xmlns:p14="http://schemas.microsoft.com/office/powerpoint/2010/main" val="69758943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A3BD95-ADA2-35C2-931C-F08B402F31CB}"/>
              </a:ext>
            </a:extLst>
          </p:cNvPr>
          <p:cNvSpPr txBox="1"/>
          <p:nvPr/>
        </p:nvSpPr>
        <p:spPr>
          <a:xfrm>
            <a:off x="1513614" y="2182505"/>
            <a:ext cx="4056606" cy="2492990"/>
          </a:xfrm>
          <a:prstGeom prst="rect">
            <a:avLst/>
          </a:prstGeom>
          <a:noFill/>
        </p:spPr>
        <p:txBody>
          <a:bodyPr wrap="square">
            <a:spAutoFit/>
          </a:bodyPr>
          <a:lstStyle/>
          <a:p>
            <a:r>
              <a:rPr lang="en-US" sz="2800" b="1" dirty="0"/>
              <a:t>In all matters moderation is desirable. If a thing is carried to excess, it will prove a source of evil.</a:t>
            </a:r>
          </a:p>
          <a:p>
            <a:pPr algn="r"/>
            <a:r>
              <a:rPr lang="en-US" sz="2200" b="1" dirty="0"/>
              <a:t>Bahá'u'lláh</a:t>
            </a:r>
          </a:p>
          <a:p>
            <a:pPr algn="r"/>
            <a:r>
              <a:rPr lang="en-US" sz="2200" b="1" i="1" dirty="0"/>
              <a:t>Tablets of Bahá’u’lláh</a:t>
            </a:r>
            <a:r>
              <a:rPr lang="en-US" sz="2200" b="1" dirty="0"/>
              <a:t>, p. 69</a:t>
            </a:r>
          </a:p>
        </p:txBody>
      </p:sp>
      <p:pic>
        <p:nvPicPr>
          <p:cNvPr id="4" name="Picture 3" descr="A planet on fire&#10;&#10;Description automatically generated">
            <a:extLst>
              <a:ext uri="{FF2B5EF4-FFF2-40B4-BE49-F238E27FC236}">
                <a16:creationId xmlns:a16="http://schemas.microsoft.com/office/drawing/2014/main" id="{88FCC12F-C7C7-D4E4-6E42-10ED9EA43EC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36324" y="-274320"/>
            <a:ext cx="6077991" cy="6858000"/>
          </a:xfrm>
          <a:prstGeom prst="rect">
            <a:avLst/>
          </a:prstGeom>
        </p:spPr>
      </p:pic>
      <p:sp>
        <p:nvSpPr>
          <p:cNvPr id="5" name="TextBox 4">
            <a:extLst>
              <a:ext uri="{FF2B5EF4-FFF2-40B4-BE49-F238E27FC236}">
                <a16:creationId xmlns:a16="http://schemas.microsoft.com/office/drawing/2014/main" id="{02E5E59F-BA7C-B5D8-8876-1439239908BB}"/>
              </a:ext>
            </a:extLst>
          </p:cNvPr>
          <p:cNvSpPr txBox="1"/>
          <p:nvPr/>
        </p:nvSpPr>
        <p:spPr>
          <a:xfrm>
            <a:off x="3057004" y="6858000"/>
            <a:ext cx="6077991" cy="230832"/>
          </a:xfrm>
          <a:prstGeom prst="rect">
            <a:avLst/>
          </a:prstGeom>
          <a:noFill/>
        </p:spPr>
        <p:txBody>
          <a:bodyPr wrap="square" rtlCol="0">
            <a:spAutoFit/>
          </a:bodyPr>
          <a:lstStyle/>
          <a:p>
            <a:r>
              <a:rPr lang="en-US" sz="900">
                <a:hlinkClick r:id="rId3" tooltip="https://www.pngall.com/climate-change-png/"/>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28184540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his hand to his ear&#10;&#10;Description automatically generated">
            <a:extLst>
              <a:ext uri="{FF2B5EF4-FFF2-40B4-BE49-F238E27FC236}">
                <a16:creationId xmlns:a16="http://schemas.microsoft.com/office/drawing/2014/main" id="{82F4BCFD-94D5-F3DE-1089-194497A2A9B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9233" r="-1" b="6391"/>
          <a:stretch/>
        </p:blipFill>
        <p:spPr>
          <a:xfrm>
            <a:off x="6809144" y="478479"/>
            <a:ext cx="4607270" cy="5183180"/>
          </a:xfrm>
          <a:prstGeom prst="rect">
            <a:avLst/>
          </a:prstGeom>
        </p:spPr>
      </p:pic>
      <p:sp>
        <p:nvSpPr>
          <p:cNvPr id="3" name="TextBox 2">
            <a:extLst>
              <a:ext uri="{FF2B5EF4-FFF2-40B4-BE49-F238E27FC236}">
                <a16:creationId xmlns:a16="http://schemas.microsoft.com/office/drawing/2014/main" id="{04874055-C650-3B65-D996-2FF06CF699EA}"/>
              </a:ext>
            </a:extLst>
          </p:cNvPr>
          <p:cNvSpPr txBox="1"/>
          <p:nvPr/>
        </p:nvSpPr>
        <p:spPr>
          <a:xfrm>
            <a:off x="2044991" y="1673621"/>
            <a:ext cx="4156512" cy="3769835"/>
          </a:xfrm>
          <a:prstGeom prst="rect">
            <a:avLst/>
          </a:prstGeom>
        </p:spPr>
        <p:txBody>
          <a:bodyPr vert="horz" lIns="91440" tIns="45720" rIns="91440" bIns="45720" rtlCol="0" anchor="ctr">
            <a:normAutofit/>
          </a:bodyPr>
          <a:lstStyle/>
          <a:p>
            <a:r>
              <a:rPr lang="en-US" sz="2200" b="1" dirty="0"/>
              <a:t>Moderation is indeed highly desirable. Every person who in some degree turneth towards the truth can himself later comprehend most of what he seeketh. However, if at the outset a word is uttered beyond his capacity, he will refuse to hear it and will arise in opposition.</a:t>
            </a:r>
          </a:p>
          <a:p>
            <a:pPr algn="r"/>
            <a:r>
              <a:rPr lang="en-US" b="1" dirty="0"/>
              <a:t>Bahá'u'lláh</a:t>
            </a:r>
          </a:p>
          <a:p>
            <a:pPr algn="r"/>
            <a:r>
              <a:rPr lang="en-US" b="1" i="1" dirty="0"/>
              <a:t>Guidelines for Teaching</a:t>
            </a:r>
            <a:r>
              <a:rPr lang="en-US" b="1" dirty="0"/>
              <a:t>, p. 293</a:t>
            </a:r>
          </a:p>
        </p:txBody>
      </p:sp>
    </p:spTree>
    <p:extLst>
      <p:ext uri="{BB962C8B-B14F-4D97-AF65-F5344CB8AC3E}">
        <p14:creationId xmlns:p14="http://schemas.microsoft.com/office/powerpoint/2010/main" val="143241004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4A0AFA-8468-F460-78EA-984F6EFF7D53}"/>
              </a:ext>
            </a:extLst>
          </p:cNvPr>
          <p:cNvSpPr txBox="1"/>
          <p:nvPr/>
        </p:nvSpPr>
        <p:spPr>
          <a:xfrm>
            <a:off x="8126438" y="1468106"/>
            <a:ext cx="3548184" cy="4031873"/>
          </a:xfrm>
          <a:prstGeom prst="rect">
            <a:avLst/>
          </a:prstGeom>
          <a:noFill/>
        </p:spPr>
        <p:txBody>
          <a:bodyPr wrap="square">
            <a:spAutoFit/>
          </a:bodyPr>
          <a:lstStyle/>
          <a:p>
            <a:r>
              <a:rPr lang="en-US" sz="2200" b="1" dirty="0"/>
              <a:t>A good character is in the sight of God and His chosen ones and the possessors of insight, the most excellent and praiseworthy of all things, but always on condition that its center of emanation should be reason and knowledge and its base should be true moderation.</a:t>
            </a:r>
          </a:p>
          <a:p>
            <a:pPr algn="r"/>
            <a:r>
              <a:rPr lang="en-US" b="1" dirty="0"/>
              <a:t>'Abdu'l-Bahá</a:t>
            </a:r>
          </a:p>
          <a:p>
            <a:pPr algn="r"/>
            <a:r>
              <a:rPr lang="en-US" b="1" i="1" dirty="0"/>
              <a:t>Secret of Divine Civilization</a:t>
            </a:r>
            <a:r>
              <a:rPr lang="en-US" b="1" dirty="0"/>
              <a:t>, p. 60</a:t>
            </a:r>
          </a:p>
        </p:txBody>
      </p:sp>
      <p:pic>
        <p:nvPicPr>
          <p:cNvPr id="2" name="Picture 1">
            <a:extLst>
              <a:ext uri="{FF2B5EF4-FFF2-40B4-BE49-F238E27FC236}">
                <a16:creationId xmlns:a16="http://schemas.microsoft.com/office/drawing/2014/main" id="{AAC530B3-292B-186D-61E1-8ABC12E1F912}"/>
              </a:ext>
            </a:extLst>
          </p:cNvPr>
          <p:cNvPicPr>
            <a:picLocks noChangeAspect="1"/>
          </p:cNvPicPr>
          <p:nvPr/>
        </p:nvPicPr>
        <p:blipFill>
          <a:blip r:embed="rId2"/>
          <a:stretch>
            <a:fillRect/>
          </a:stretch>
        </p:blipFill>
        <p:spPr>
          <a:xfrm>
            <a:off x="397217" y="1358020"/>
            <a:ext cx="7348174" cy="4141959"/>
          </a:xfrm>
          <a:prstGeom prst="rect">
            <a:avLst/>
          </a:prstGeom>
        </p:spPr>
      </p:pic>
    </p:spTree>
    <p:extLst>
      <p:ext uri="{BB962C8B-B14F-4D97-AF65-F5344CB8AC3E}">
        <p14:creationId xmlns:p14="http://schemas.microsoft.com/office/powerpoint/2010/main" val="1163330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79FA14-5057-E204-78CE-9BC4AD86DCF3}"/>
              </a:ext>
            </a:extLst>
          </p:cNvPr>
          <p:cNvSpPr txBox="1"/>
          <p:nvPr/>
        </p:nvSpPr>
        <p:spPr>
          <a:xfrm>
            <a:off x="1539240" y="1582340"/>
            <a:ext cx="5128260" cy="3693319"/>
          </a:xfrm>
          <a:prstGeom prst="rect">
            <a:avLst/>
          </a:prstGeom>
          <a:noFill/>
        </p:spPr>
        <p:txBody>
          <a:bodyPr wrap="square">
            <a:spAutoFit/>
          </a:bodyPr>
          <a:lstStyle/>
          <a:p>
            <a:r>
              <a:rPr lang="en-US" sz="2200" b="1" dirty="0"/>
              <a:t>Human utterance is an essence which aspireth to exert its influence and needeth moderation. As to its influence, this is conditional upon refinement which in turn is dependent upon hearts which are detached and pure. As to its moderation, this hath to be combined with tact and wisdom as prescribed in the Holy Scriptures and Tablets.</a:t>
            </a:r>
          </a:p>
          <a:p>
            <a:pPr algn="r"/>
            <a:r>
              <a:rPr lang="en-US" b="1" dirty="0"/>
              <a:t>Bahá'u'lláh</a:t>
            </a:r>
          </a:p>
          <a:p>
            <a:pPr algn="r"/>
            <a:r>
              <a:rPr lang="en-US" b="1" i="1" dirty="0"/>
              <a:t>Tablets of Bahá’u’lláh</a:t>
            </a:r>
            <a:r>
              <a:rPr lang="en-US" b="1" dirty="0"/>
              <a:t>, p. 172</a:t>
            </a:r>
          </a:p>
        </p:txBody>
      </p:sp>
      <p:pic>
        <p:nvPicPr>
          <p:cNvPr id="2" name="Picture 1">
            <a:extLst>
              <a:ext uri="{FF2B5EF4-FFF2-40B4-BE49-F238E27FC236}">
                <a16:creationId xmlns:a16="http://schemas.microsoft.com/office/drawing/2014/main" id="{915DA129-37D9-A725-08CA-D3F3B9E257EA}"/>
              </a:ext>
            </a:extLst>
          </p:cNvPr>
          <p:cNvPicPr>
            <a:picLocks noChangeAspect="1"/>
          </p:cNvPicPr>
          <p:nvPr/>
        </p:nvPicPr>
        <p:blipFill>
          <a:blip r:embed="rId2"/>
          <a:stretch>
            <a:fillRect/>
          </a:stretch>
        </p:blipFill>
        <p:spPr>
          <a:xfrm>
            <a:off x="7613332" y="1781248"/>
            <a:ext cx="2490788" cy="3295504"/>
          </a:xfrm>
          <a:prstGeom prst="rect">
            <a:avLst/>
          </a:prstGeom>
        </p:spPr>
      </p:pic>
    </p:spTree>
    <p:extLst>
      <p:ext uri="{BB962C8B-B14F-4D97-AF65-F5344CB8AC3E}">
        <p14:creationId xmlns:p14="http://schemas.microsoft.com/office/powerpoint/2010/main" val="16636970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4170BC-68D9-028F-5B81-52B1CA94FC31}"/>
              </a:ext>
            </a:extLst>
          </p:cNvPr>
          <p:cNvSpPr txBox="1"/>
          <p:nvPr/>
        </p:nvSpPr>
        <p:spPr>
          <a:xfrm>
            <a:off x="2674618" y="4825276"/>
            <a:ext cx="7734301" cy="1661993"/>
          </a:xfrm>
          <a:prstGeom prst="rect">
            <a:avLst/>
          </a:prstGeom>
          <a:noFill/>
        </p:spPr>
        <p:txBody>
          <a:bodyPr wrap="square">
            <a:spAutoFit/>
          </a:bodyPr>
          <a:lstStyle/>
          <a:p>
            <a:r>
              <a:rPr lang="en-US" sz="2800" b="1" dirty="0"/>
              <a:t>Whoso cleaveth to justice, can, under no circumstances, transgress the limits of moderation.</a:t>
            </a:r>
          </a:p>
          <a:p>
            <a:pPr algn="r"/>
            <a:r>
              <a:rPr lang="en-US" sz="2300" b="1" dirty="0"/>
              <a:t>Bahá'u'lláh</a:t>
            </a:r>
          </a:p>
          <a:p>
            <a:pPr algn="r"/>
            <a:r>
              <a:rPr lang="en-US" sz="2300" b="1" i="1" dirty="0"/>
              <a:t>Gleanings</a:t>
            </a:r>
            <a:r>
              <a:rPr lang="en-US" sz="2300" b="1" dirty="0"/>
              <a:t>, p. 342</a:t>
            </a:r>
          </a:p>
        </p:txBody>
      </p:sp>
      <p:pic>
        <p:nvPicPr>
          <p:cNvPr id="2" name="Picture 1">
            <a:extLst>
              <a:ext uri="{FF2B5EF4-FFF2-40B4-BE49-F238E27FC236}">
                <a16:creationId xmlns:a16="http://schemas.microsoft.com/office/drawing/2014/main" id="{D4159FB3-0299-FBC1-5EF0-9C85A1A9D5EC}"/>
              </a:ext>
            </a:extLst>
          </p:cNvPr>
          <p:cNvPicPr>
            <a:picLocks noChangeAspect="1"/>
          </p:cNvPicPr>
          <p:nvPr/>
        </p:nvPicPr>
        <p:blipFill>
          <a:blip r:embed="rId2"/>
          <a:stretch>
            <a:fillRect/>
          </a:stretch>
        </p:blipFill>
        <p:spPr>
          <a:xfrm>
            <a:off x="-37007" y="0"/>
            <a:ext cx="12244070" cy="4251960"/>
          </a:xfrm>
          <a:prstGeom prst="rect">
            <a:avLst/>
          </a:prstGeom>
        </p:spPr>
      </p:pic>
    </p:spTree>
    <p:extLst>
      <p:ext uri="{BB962C8B-B14F-4D97-AF65-F5344CB8AC3E}">
        <p14:creationId xmlns:p14="http://schemas.microsoft.com/office/powerpoint/2010/main" val="1476146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4E3B2F-C904-94E6-AD13-87A78A355F77}"/>
              </a:ext>
            </a:extLst>
          </p:cNvPr>
          <p:cNvSpPr txBox="1"/>
          <p:nvPr/>
        </p:nvSpPr>
        <p:spPr>
          <a:xfrm>
            <a:off x="6637020" y="735955"/>
            <a:ext cx="4777740" cy="5386090"/>
          </a:xfrm>
          <a:prstGeom prst="rect">
            <a:avLst/>
          </a:prstGeom>
          <a:noFill/>
        </p:spPr>
        <p:txBody>
          <a:bodyPr wrap="square">
            <a:spAutoFit/>
          </a:bodyPr>
          <a:lstStyle/>
          <a:p>
            <a:r>
              <a:rPr lang="en-US" sz="2200" b="1" dirty="0"/>
              <a:t>How often has it happened that an individual who was graced with every attribute of humanity and wore the jewel of true understanding, nevertheless followed after his passions until his excellent qualities passed beyond moderation and he was forced into excess. His pure intentions changed to evil ones, his attributes were no longer put to uses worthy of them, and the power of his desires turned him aside from righteousness and its rewards into ways that were dangerous and dark.</a:t>
            </a:r>
          </a:p>
          <a:p>
            <a:pPr algn="r"/>
            <a:r>
              <a:rPr lang="en-US" b="1" dirty="0"/>
              <a:t>'Abdu'l-Bahá</a:t>
            </a:r>
          </a:p>
          <a:p>
            <a:pPr algn="r"/>
            <a:r>
              <a:rPr lang="en-US" b="1" i="1" dirty="0"/>
              <a:t>Secret of Divine Civilization</a:t>
            </a:r>
            <a:r>
              <a:rPr lang="en-US" b="1" dirty="0"/>
              <a:t>, pp. 59-60</a:t>
            </a:r>
          </a:p>
        </p:txBody>
      </p:sp>
      <p:pic>
        <p:nvPicPr>
          <p:cNvPr id="10" name="Picture 9" descr="A person handing over money to another person&#10;&#10;Description automatically generated">
            <a:extLst>
              <a:ext uri="{FF2B5EF4-FFF2-40B4-BE49-F238E27FC236}">
                <a16:creationId xmlns:a16="http://schemas.microsoft.com/office/drawing/2014/main" id="{7EBFAF84-73BB-5B58-6A8C-F5C5233D078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07909" y="1213440"/>
            <a:ext cx="6069350" cy="4074051"/>
          </a:xfrm>
          <a:prstGeom prst="rect">
            <a:avLst/>
          </a:prstGeom>
        </p:spPr>
      </p:pic>
    </p:spTree>
    <p:extLst>
      <p:ext uri="{BB962C8B-B14F-4D97-AF65-F5344CB8AC3E}">
        <p14:creationId xmlns:p14="http://schemas.microsoft.com/office/powerpoint/2010/main" val="188323792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FB90B95-5832-AECA-06F9-B3AF427C226C}"/>
              </a:ext>
            </a:extLst>
          </p:cNvPr>
          <p:cNvSpPr txBox="1"/>
          <p:nvPr/>
        </p:nvSpPr>
        <p:spPr>
          <a:xfrm>
            <a:off x="1233609" y="1128267"/>
            <a:ext cx="5326380" cy="4601462"/>
          </a:xfrm>
          <a:prstGeom prst="rect">
            <a:avLst/>
          </a:prstGeom>
        </p:spPr>
        <p:txBody>
          <a:bodyPr vert="horz" lIns="91440" tIns="45720" rIns="91440" bIns="45720" rtlCol="0">
            <a:noAutofit/>
          </a:bodyPr>
          <a:lstStyle/>
          <a:p>
            <a:r>
              <a:rPr lang="en-US" sz="2200" b="1" dirty="0"/>
              <a:t>It is incumbent upon the loved ones of God to exercise the greatest care and prudence in all things, whether great or small, to take counsel together and unitedly resist the onslaught of the stirrers up of strife and the movers of mischief. They must endeavour to consort in a friendly spirit with everyone, must follow moderation in their conduct, must have respect and consideration one for another and show loving-kindness and tender regard to all the peoples of the world. </a:t>
            </a:r>
          </a:p>
          <a:p>
            <a:pPr algn="r"/>
            <a:r>
              <a:rPr lang="en-US" b="1" dirty="0"/>
              <a:t>Abdu'l-Bahá</a:t>
            </a:r>
          </a:p>
          <a:p>
            <a:pPr algn="r"/>
            <a:r>
              <a:rPr lang="en-US" b="1" i="1" dirty="0"/>
              <a:t>Selections from the Writings of ‘Abdu’l-Bahá</a:t>
            </a:r>
            <a:r>
              <a:rPr lang="en-US" b="1" dirty="0"/>
              <a:t>, p. 233</a:t>
            </a:r>
          </a:p>
        </p:txBody>
      </p:sp>
      <p:pic>
        <p:nvPicPr>
          <p:cNvPr id="2" name="Picture 1">
            <a:extLst>
              <a:ext uri="{FF2B5EF4-FFF2-40B4-BE49-F238E27FC236}">
                <a16:creationId xmlns:a16="http://schemas.microsoft.com/office/drawing/2014/main" id="{CDF671AD-8881-F3F0-5BA6-5E45ECCFA5FF}"/>
              </a:ext>
            </a:extLst>
          </p:cNvPr>
          <p:cNvPicPr>
            <a:picLocks noChangeAspect="1"/>
          </p:cNvPicPr>
          <p:nvPr/>
        </p:nvPicPr>
        <p:blipFill rotWithShape="1">
          <a:blip r:embed="rId2"/>
          <a:srcRect l="26605" r="9729" b="-1"/>
          <a:stretch/>
        </p:blipFill>
        <p:spPr>
          <a:xfrm>
            <a:off x="7246622" y="1575489"/>
            <a:ext cx="3535678" cy="3707019"/>
          </a:xfrm>
          <a:prstGeom prst="rect">
            <a:avLst/>
          </a:prstGeom>
        </p:spPr>
      </p:pic>
    </p:spTree>
    <p:extLst>
      <p:ext uri="{BB962C8B-B14F-4D97-AF65-F5344CB8AC3E}">
        <p14:creationId xmlns:p14="http://schemas.microsoft.com/office/powerpoint/2010/main" val="9098462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4E628E-043C-8242-7B6C-33F3117C08DC}"/>
              </a:ext>
            </a:extLst>
          </p:cNvPr>
          <p:cNvSpPr txBox="1"/>
          <p:nvPr/>
        </p:nvSpPr>
        <p:spPr>
          <a:xfrm>
            <a:off x="1203960" y="3966061"/>
            <a:ext cx="9646920" cy="2677656"/>
          </a:xfrm>
          <a:prstGeom prst="rect">
            <a:avLst/>
          </a:prstGeom>
          <a:noFill/>
        </p:spPr>
        <p:txBody>
          <a:bodyPr wrap="square">
            <a:spAutoFit/>
          </a:bodyPr>
          <a:lstStyle/>
          <a:p>
            <a:r>
              <a:rPr lang="en-US" sz="2200" b="1" dirty="0"/>
              <a:t>A chaste and holy life must be made the controlling principle in the behavior and conduct of all Bahá'ís, both in their social relations with the members of their own community, and in their contact with the world at large...Such a chaste and holy life, with its implication of modesty, purity, temperance, decency, and clean-mindedness, involves no less than the exercise of moderation in all that pertains to dress, language, amusements, and all artistic and literary avocations.</a:t>
            </a:r>
          </a:p>
          <a:p>
            <a:pPr algn="r"/>
            <a:r>
              <a:rPr lang="en-US" b="1" dirty="0"/>
              <a:t>Shoghi Effendi</a:t>
            </a:r>
          </a:p>
          <a:p>
            <a:pPr algn="r"/>
            <a:r>
              <a:rPr lang="en-US" b="1" i="1" dirty="0"/>
              <a:t>Advent of Divine Justice</a:t>
            </a:r>
            <a:r>
              <a:rPr lang="en-US" b="1" dirty="0"/>
              <a:t>, p. 24</a:t>
            </a:r>
          </a:p>
        </p:txBody>
      </p:sp>
      <p:pic>
        <p:nvPicPr>
          <p:cNvPr id="2" name="Picture 1">
            <a:extLst>
              <a:ext uri="{FF2B5EF4-FFF2-40B4-BE49-F238E27FC236}">
                <a16:creationId xmlns:a16="http://schemas.microsoft.com/office/drawing/2014/main" id="{6F5089EA-AE63-E4EA-2581-AFC82476664B}"/>
              </a:ext>
            </a:extLst>
          </p:cNvPr>
          <p:cNvPicPr>
            <a:picLocks noChangeAspect="1"/>
          </p:cNvPicPr>
          <p:nvPr/>
        </p:nvPicPr>
        <p:blipFill>
          <a:blip r:embed="rId2"/>
          <a:stretch>
            <a:fillRect/>
          </a:stretch>
        </p:blipFill>
        <p:spPr>
          <a:xfrm>
            <a:off x="1809750" y="160020"/>
            <a:ext cx="8572500" cy="3619500"/>
          </a:xfrm>
          <a:prstGeom prst="rect">
            <a:avLst/>
          </a:prstGeom>
        </p:spPr>
      </p:pic>
    </p:spTree>
    <p:extLst>
      <p:ext uri="{BB962C8B-B14F-4D97-AF65-F5344CB8AC3E}">
        <p14:creationId xmlns:p14="http://schemas.microsoft.com/office/powerpoint/2010/main" val="137817952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pine tree branch&#10;&#10;Description automatically generated">
            <a:extLst>
              <a:ext uri="{FF2B5EF4-FFF2-40B4-BE49-F238E27FC236}">
                <a16:creationId xmlns:a16="http://schemas.microsoft.com/office/drawing/2014/main" id="{AB14BD5C-772A-1AB1-C79D-3C1D7006C4C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1573" b="1404"/>
          <a:stretch/>
        </p:blipFill>
        <p:spPr>
          <a:xfrm>
            <a:off x="279143" y="299508"/>
            <a:ext cx="5221625" cy="3010397"/>
          </a:xfrm>
          <a:prstGeom prst="rect">
            <a:avLst/>
          </a:prstGeom>
        </p:spPr>
      </p:pic>
      <p:pic>
        <p:nvPicPr>
          <p:cNvPr id="5" name="Picture 4" descr="Close-up of a tree with white flowers&#10;&#10;Description automatically generated">
            <a:extLst>
              <a:ext uri="{FF2B5EF4-FFF2-40B4-BE49-F238E27FC236}">
                <a16:creationId xmlns:a16="http://schemas.microsoft.com/office/drawing/2014/main" id="{68466F28-42B1-13B0-5D60-9E83C503E926}"/>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2712" b="916"/>
          <a:stretch/>
        </p:blipFill>
        <p:spPr>
          <a:xfrm>
            <a:off x="279143" y="3548095"/>
            <a:ext cx="5221625" cy="3010397"/>
          </a:xfrm>
          <a:prstGeom prst="rect">
            <a:avLst/>
          </a:prstGeom>
        </p:spPr>
      </p:pic>
      <p:sp>
        <p:nvSpPr>
          <p:cNvPr id="3" name="TextBox 2">
            <a:extLst>
              <a:ext uri="{FF2B5EF4-FFF2-40B4-BE49-F238E27FC236}">
                <a16:creationId xmlns:a16="http://schemas.microsoft.com/office/drawing/2014/main" id="{981928EF-5000-B6DA-24D9-AE80E9DCF446}"/>
              </a:ext>
            </a:extLst>
          </p:cNvPr>
          <p:cNvSpPr txBox="1"/>
          <p:nvPr/>
        </p:nvSpPr>
        <p:spPr>
          <a:xfrm>
            <a:off x="6412091" y="660021"/>
            <a:ext cx="4675009" cy="5537957"/>
          </a:xfrm>
          <a:prstGeom prst="rect">
            <a:avLst/>
          </a:prstGeom>
        </p:spPr>
        <p:txBody>
          <a:bodyPr vert="horz" lIns="91440" tIns="45720" rIns="91440" bIns="45720" rtlCol="0" anchor="t">
            <a:noAutofit/>
          </a:bodyPr>
          <a:lstStyle/>
          <a:p>
            <a:r>
              <a:rPr lang="en-US" sz="2200" b="1" dirty="0">
                <a:solidFill>
                  <a:schemeClr val="tx1">
                    <a:alpha val="80000"/>
                  </a:schemeClr>
                </a:solidFill>
              </a:rPr>
              <a:t>Unless the season of winter appear, thunder roll, lightning flash, snow and rain fall, hail and frost descend and the intensity of cold execute its command, the season of the soul-refreshing spring would not come, the fragrant breeze would not waft, the moderation of temperature would not be realized, the roses and hyacinths would not grow, the surface of the earth would not become a delectable paradise, the trees would not bloom, neither would they bring forth fruits and leaves. </a:t>
            </a:r>
          </a:p>
          <a:p>
            <a:pPr algn="r"/>
            <a:r>
              <a:rPr lang="en-US" b="1" dirty="0">
                <a:solidFill>
                  <a:schemeClr val="tx1">
                    <a:alpha val="80000"/>
                  </a:schemeClr>
                </a:solidFill>
              </a:rPr>
              <a:t>‘Abdu’l-Bahá</a:t>
            </a:r>
          </a:p>
          <a:p>
            <a:pPr algn="r"/>
            <a:r>
              <a:rPr lang="en-US" b="1" i="1" dirty="0">
                <a:solidFill>
                  <a:schemeClr val="tx1">
                    <a:alpha val="80000"/>
                  </a:schemeClr>
                </a:solidFill>
              </a:rPr>
              <a:t>Tablets of ‘Abdu’l-Bahá ‘Abbás vol. 1-3</a:t>
            </a:r>
            <a:r>
              <a:rPr lang="en-US" b="1" dirty="0">
                <a:solidFill>
                  <a:schemeClr val="tx1">
                    <a:alpha val="80000"/>
                  </a:schemeClr>
                </a:solidFill>
              </a:rPr>
              <a:t>, 692.4</a:t>
            </a:r>
          </a:p>
        </p:txBody>
      </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928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5C880D58-0477-47F1-B3CB-4B30179411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63593"/>
            <a:ext cx="1861854" cy="717514"/>
            <a:chOff x="0" y="377893"/>
            <a:chExt cx="1861854" cy="717514"/>
          </a:xfrm>
          <a:solidFill>
            <a:schemeClr val="bg1"/>
          </a:solidFill>
        </p:grpSpPr>
        <p:sp>
          <p:nvSpPr>
            <p:cNvPr id="22" name="Freeform: Shape 2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23" name="Freeform: Shape 2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pic>
        <p:nvPicPr>
          <p:cNvPr id="11" name="Picture 10" descr="A hand holding a megaphone&#10;&#10;Description automatically generated">
            <a:extLst>
              <a:ext uri="{FF2B5EF4-FFF2-40B4-BE49-F238E27FC236}">
                <a16:creationId xmlns:a16="http://schemas.microsoft.com/office/drawing/2014/main" id="{D75E7A16-2FB8-9E97-831D-76A0BC2C644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5760" r="20989" b="-1"/>
          <a:stretch/>
        </p:blipFill>
        <p:spPr>
          <a:xfrm>
            <a:off x="235534" y="1009050"/>
            <a:ext cx="3296556" cy="3296556"/>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25" name="Graphic 212">
            <a:extLst>
              <a:ext uri="{FF2B5EF4-FFF2-40B4-BE49-F238E27FC236}">
                <a16:creationId xmlns:a16="http://schemas.microsoft.com/office/drawing/2014/main" id="{877E3FF1-E4B8-49CB-9DD6-7D2067808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9510" y="2210504"/>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Graphic 212">
            <a:extLst>
              <a:ext uri="{FF2B5EF4-FFF2-40B4-BE49-F238E27FC236}">
                <a16:creationId xmlns:a16="http://schemas.microsoft.com/office/drawing/2014/main" id="{30BDE8C6-094E-46E6-BD5E-75FAB4F7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9510" y="2210504"/>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extBox 2">
            <a:extLst>
              <a:ext uri="{FF2B5EF4-FFF2-40B4-BE49-F238E27FC236}">
                <a16:creationId xmlns:a16="http://schemas.microsoft.com/office/drawing/2014/main" id="{2824D863-112B-2AD6-1AF6-919301B73387}"/>
              </a:ext>
            </a:extLst>
          </p:cNvPr>
          <p:cNvSpPr txBox="1"/>
          <p:nvPr/>
        </p:nvSpPr>
        <p:spPr>
          <a:xfrm>
            <a:off x="6582774" y="1287781"/>
            <a:ext cx="4718164" cy="4419600"/>
          </a:xfrm>
          <a:prstGeom prst="rect">
            <a:avLst/>
          </a:prstGeom>
        </p:spPr>
        <p:txBody>
          <a:bodyPr vert="horz" lIns="91440" tIns="45720" rIns="91440" bIns="45720" rtlCol="0">
            <a:normAutofit/>
          </a:bodyPr>
          <a:lstStyle/>
          <a:p>
            <a:r>
              <a:rPr lang="en-US" sz="2400" b="1" dirty="0">
                <a:solidFill>
                  <a:schemeClr val="bg1"/>
                </a:solidFill>
              </a:rPr>
              <a:t>...with regard to the peoples who clamor for freedom: the moderate freedom which guarantees the welfare of the world of mankind and maintains and preserves the universal relationships, is found in its fullest power and extension in the teachings of Bahá’u’lláh.</a:t>
            </a:r>
          </a:p>
          <a:p>
            <a:pPr algn="r"/>
            <a:r>
              <a:rPr lang="en-US" sz="2000" b="1" dirty="0">
                <a:solidFill>
                  <a:schemeClr val="bg1"/>
                </a:solidFill>
              </a:rPr>
              <a:t>‘Abdu’l-Bahá</a:t>
            </a:r>
          </a:p>
          <a:p>
            <a:pPr algn="r"/>
            <a:r>
              <a:rPr lang="en-US" sz="2000" b="1" i="1" dirty="0">
                <a:solidFill>
                  <a:schemeClr val="bg1"/>
                </a:solidFill>
              </a:rPr>
              <a:t>Selections from the </a:t>
            </a:r>
          </a:p>
          <a:p>
            <a:pPr algn="r"/>
            <a:r>
              <a:rPr lang="en-US" sz="2000" b="1" i="1" dirty="0">
                <a:solidFill>
                  <a:schemeClr val="bg1"/>
                </a:solidFill>
              </a:rPr>
              <a:t>Writings of ‘Abdu’l-Bahá</a:t>
            </a:r>
            <a:r>
              <a:rPr lang="en-US" sz="2000" b="1" dirty="0">
                <a:solidFill>
                  <a:schemeClr val="bg1"/>
                </a:solidFill>
              </a:rPr>
              <a:t>, 227.27</a:t>
            </a:r>
          </a:p>
        </p:txBody>
      </p:sp>
      <p:pic>
        <p:nvPicPr>
          <p:cNvPr id="14" name="Picture 13" descr="A silhouette of a person holding chains&#10;&#10;Description automatically generated">
            <a:extLst>
              <a:ext uri="{FF2B5EF4-FFF2-40B4-BE49-F238E27FC236}">
                <a16:creationId xmlns:a16="http://schemas.microsoft.com/office/drawing/2014/main" id="{E3DDBB89-F0F5-AF63-1622-CF119C18A27C}"/>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23999" b="-2"/>
          <a:stretch/>
        </p:blipFill>
        <p:spPr>
          <a:xfrm>
            <a:off x="2841433" y="3429000"/>
            <a:ext cx="2965878" cy="2965878"/>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2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0" name="Freeform: Shape 29">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9991482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erson and person sitting in a chair&#10;&#10;Description automatically generated">
            <a:extLst>
              <a:ext uri="{FF2B5EF4-FFF2-40B4-BE49-F238E27FC236}">
                <a16:creationId xmlns:a16="http://schemas.microsoft.com/office/drawing/2014/main" id="{D9A654C5-931B-35FF-153A-D04258256B2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056" r="2" b="13943"/>
          <a:stretch/>
        </p:blipFill>
        <p:spPr>
          <a:xfrm>
            <a:off x="626590" y="586740"/>
            <a:ext cx="5354690" cy="2842260"/>
          </a:xfrm>
          <a:prstGeom prst="rect">
            <a:avLst/>
          </a:prstGeom>
        </p:spPr>
      </p:pic>
      <p:pic>
        <p:nvPicPr>
          <p:cNvPr id="5" name="Picture 4" descr="A group of people working in a construction site&#10;&#10;Description automatically generated">
            <a:extLst>
              <a:ext uri="{FF2B5EF4-FFF2-40B4-BE49-F238E27FC236}">
                <a16:creationId xmlns:a16="http://schemas.microsoft.com/office/drawing/2014/main" id="{0746F5AB-DF83-F874-48B1-6EC6ED7EA9C2}"/>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8154" b="11069"/>
          <a:stretch/>
        </p:blipFill>
        <p:spPr>
          <a:xfrm>
            <a:off x="6271260" y="596322"/>
            <a:ext cx="5410837" cy="2872221"/>
          </a:xfrm>
          <a:prstGeom prst="rect">
            <a:avLst/>
          </a:prstGeom>
        </p:spPr>
      </p:pic>
      <p:sp>
        <p:nvSpPr>
          <p:cNvPr id="3" name="TextBox 2">
            <a:extLst>
              <a:ext uri="{FF2B5EF4-FFF2-40B4-BE49-F238E27FC236}">
                <a16:creationId xmlns:a16="http://schemas.microsoft.com/office/drawing/2014/main" id="{78538379-89DC-3E81-D26B-18EC2D9B6CA4}"/>
              </a:ext>
            </a:extLst>
          </p:cNvPr>
          <p:cNvSpPr txBox="1"/>
          <p:nvPr/>
        </p:nvSpPr>
        <p:spPr>
          <a:xfrm>
            <a:off x="2000250" y="3834534"/>
            <a:ext cx="8542020" cy="2183304"/>
          </a:xfrm>
          <a:prstGeom prst="rect">
            <a:avLst/>
          </a:prstGeom>
        </p:spPr>
        <p:txBody>
          <a:bodyPr vert="horz" lIns="91440" tIns="45720" rIns="91440" bIns="45720" rtlCol="0" anchor="t">
            <a:noAutofit/>
          </a:bodyPr>
          <a:lstStyle/>
          <a:p>
            <a:r>
              <a:rPr lang="en-US" sz="2400" b="1" dirty="0"/>
              <a:t>It would be well, with regard to the social rights of manufacturers, workmen and artisans, that laws be established, giving moderate profits to manufacturers, and to workmen the necessary means of existence and security for the future.</a:t>
            </a:r>
          </a:p>
          <a:p>
            <a:pPr algn="r"/>
            <a:r>
              <a:rPr lang="en-US" sz="2000" b="1" dirty="0"/>
              <a:t>‘Abdu’l-Bahá</a:t>
            </a:r>
          </a:p>
          <a:p>
            <a:pPr algn="r"/>
            <a:r>
              <a:rPr lang="en-US" sz="2000" b="1" i="1" dirty="0"/>
              <a:t>Bahá’í World Faith </a:t>
            </a:r>
            <a:r>
              <a:rPr lang="en-US" sz="2000" b="1" dirty="0"/>
              <a:t>(‘Abdu’l-Bahá section), 18.8</a:t>
            </a:r>
          </a:p>
        </p:txBody>
      </p:sp>
      <p:grpSp>
        <p:nvGrpSpPr>
          <p:cNvPr id="33" name="Group 32">
            <a:extLst>
              <a:ext uri="{FF2B5EF4-FFF2-40B4-BE49-F238E27FC236}">
                <a16:creationId xmlns:a16="http://schemas.microsoft.com/office/drawing/2014/main" id="{12B241C5-7E45-AD52-638D-31E8FD2BC1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6737460"/>
            <a:ext cx="12192000" cy="123364"/>
            <a:chOff x="1" y="6737460"/>
            <a:chExt cx="12192000" cy="123364"/>
          </a:xfrm>
        </p:grpSpPr>
        <p:sp>
          <p:nvSpPr>
            <p:cNvPr id="31" name="Rectangle 30">
              <a:extLst>
                <a:ext uri="{FF2B5EF4-FFF2-40B4-BE49-F238E27FC236}">
                  <a16:creationId xmlns:a16="http://schemas.microsoft.com/office/drawing/2014/main" id="{49503B28-6749-2F02-0050-2CC7D03CF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C3DEE37-9CE7-622C-B750-66998EDC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990180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7EE56F-A038-97D8-B94E-C8A53257FC20}"/>
              </a:ext>
            </a:extLst>
          </p:cNvPr>
          <p:cNvSpPr txBox="1"/>
          <p:nvPr/>
        </p:nvSpPr>
        <p:spPr>
          <a:xfrm>
            <a:off x="1793357" y="6105987"/>
            <a:ext cx="8789583" cy="430887"/>
          </a:xfrm>
          <a:prstGeom prst="rect">
            <a:avLst/>
          </a:prstGeom>
          <a:noFill/>
        </p:spPr>
        <p:txBody>
          <a:bodyPr wrap="square">
            <a:spAutoFit/>
          </a:bodyPr>
          <a:lstStyle/>
          <a:p>
            <a:r>
              <a:rPr lang="en-US" sz="2200" b="1" dirty="0">
                <a:hlinkClick r:id="rId2"/>
              </a:rPr>
              <a:t>https://brilliantstar19.org/videos/bahai/bh-53-TheCenterOfBalance.mp4</a:t>
            </a:r>
            <a:r>
              <a:rPr lang="en-US" sz="2200" b="1" dirty="0"/>
              <a:t> </a:t>
            </a:r>
          </a:p>
        </p:txBody>
      </p:sp>
      <p:pic>
        <p:nvPicPr>
          <p:cNvPr id="6" name="Picture 5" descr="A snowy mountains in the distance&#10;&#10;AI-generated content may be incorrect.">
            <a:hlinkClick r:id="rId2"/>
            <a:extLst>
              <a:ext uri="{FF2B5EF4-FFF2-40B4-BE49-F238E27FC236}">
                <a16:creationId xmlns:a16="http://schemas.microsoft.com/office/drawing/2014/main" id="{04F4EC7A-B56F-139C-97F4-EF1A90D37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 y="244789"/>
            <a:ext cx="10193079" cy="5733607"/>
          </a:xfrm>
          <a:prstGeom prst="rect">
            <a:avLst/>
          </a:prstGeom>
        </p:spPr>
      </p:pic>
    </p:spTree>
    <p:extLst>
      <p:ext uri="{BB962C8B-B14F-4D97-AF65-F5344CB8AC3E}">
        <p14:creationId xmlns:p14="http://schemas.microsoft.com/office/powerpoint/2010/main" val="95557436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790</Words>
  <Application>Microsoft Office PowerPoint</Application>
  <PresentationFormat>Widescreen</PresentationFormat>
  <Paragraphs>39</Paragraphs>
  <Slides>14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Moderation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Moderation </dc:title>
  <dc:creator>Bill Huitt</dc:creator>
  <cp:lastModifiedBy>Huitt, Bill</cp:lastModifiedBy>
  <cp:revision>7</cp:revision>
  <dcterms:created xsi:type="dcterms:W3CDTF">2023-11-28T16:15:03Z</dcterms:created>
  <dcterms:modified xsi:type="dcterms:W3CDTF">2025-12-04T23:50:37Z</dcterms:modified>
</cp:coreProperties>
</file>