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3" r:id="rId3"/>
    <p:sldId id="270" r:id="rId4"/>
    <p:sldId id="278" r:id="rId5"/>
    <p:sldId id="279" r:id="rId6"/>
    <p:sldId id="280" r:id="rId7"/>
    <p:sldId id="282" r:id="rId8"/>
    <p:sldId id="283" r:id="rId9"/>
    <p:sldId id="284" r:id="rId10"/>
    <p:sldId id="281" r:id="rId11"/>
    <p:sldId id="285" r:id="rId12"/>
    <p:sldId id="271" r:id="rId13"/>
    <p:sldId id="277" r:id="rId14"/>
    <p:sldId id="28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p:scale>
          <a:sx n="75" d="100"/>
          <a:sy n="75" d="100"/>
        </p:scale>
        <p:origin x="132"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11/6/2025</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11/6/2025</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gisxkoG6NuA?feature=oembed" TargetMode="External"/><Relationship Id="rId4" Type="http://schemas.openxmlformats.org/officeDocument/2006/relationships/hyperlink" Target="https://www.youtube.com/watch?v=gisxkoG6Nu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lobalvoices.org/2018/02/14/east-african-women-in-the-music-industry-sing-out-against-male-domination/"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ideo" Target="https://www.youtube.com/embed/_OybDX88-XA?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brilliantstar19.org/videos/bahai/bh-50-LampOfGuidance.mp4" TargetMode="External"/><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person, grass, group, people&#10;&#10;Description automatically generated">
            <a:extLst>
              <a:ext uri="{FF2B5EF4-FFF2-40B4-BE49-F238E27FC236}">
                <a16:creationId xmlns:a16="http://schemas.microsoft.com/office/drawing/2014/main" id="{16FE7875-598D-2655-6E3A-5DD22079AE78}"/>
              </a:ext>
            </a:extLst>
          </p:cNvPr>
          <p:cNvPicPr>
            <a:picLocks noChangeAspect="1"/>
          </p:cNvPicPr>
          <p:nvPr/>
        </p:nvPicPr>
        <p:blipFill rotWithShape="1">
          <a:blip r:embed="rId2">
            <a:extLst>
              <a:ext uri="{28A0092B-C50C-407E-A947-70E740481C1C}">
                <a14:useLocalDpi xmlns:a14="http://schemas.microsoft.com/office/drawing/2010/main" val="0"/>
              </a:ext>
            </a:extLst>
          </a:blip>
          <a:srcRect l="1703" r="1" b="1"/>
          <a:stretch/>
        </p:blipFill>
        <p:spPr>
          <a:xfrm>
            <a:off x="5313225" y="-134454"/>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itle 1">
            <a:extLst>
              <a:ext uri="{FF2B5EF4-FFF2-40B4-BE49-F238E27FC236}">
                <a16:creationId xmlns:a16="http://schemas.microsoft.com/office/drawing/2014/main" id="{4DF4B41C-977A-606C-AF73-847206A1E48A}"/>
              </a:ext>
            </a:extLst>
          </p:cNvPr>
          <p:cNvSpPr txBox="1">
            <a:spLocks/>
          </p:cNvSpPr>
          <p:nvPr/>
        </p:nvSpPr>
        <p:spPr>
          <a:xfrm>
            <a:off x="1224601" y="1463045"/>
            <a:ext cx="3659370" cy="1965955"/>
          </a:xfrm>
          <a:prstGeom prst="rect">
            <a:avLst/>
          </a:prstGeom>
        </p:spPr>
        <p:txBody>
          <a:bodyPr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Consultation &amp; Decision Making</a:t>
            </a:r>
          </a:p>
        </p:txBody>
      </p:sp>
      <p:sp>
        <p:nvSpPr>
          <p:cNvPr id="4" name="Subtitle 2">
            <a:extLst>
              <a:ext uri="{FF2B5EF4-FFF2-40B4-BE49-F238E27FC236}">
                <a16:creationId xmlns:a16="http://schemas.microsoft.com/office/drawing/2014/main" id="{D1411608-FBAA-7582-78BE-4537AC03FFB7}"/>
              </a:ext>
            </a:extLst>
          </p:cNvPr>
          <p:cNvSpPr txBox="1">
            <a:spLocks/>
          </p:cNvSpPr>
          <p:nvPr/>
        </p:nvSpPr>
        <p:spPr>
          <a:xfrm>
            <a:off x="3600213" y="6214161"/>
            <a:ext cx="1713012" cy="509375"/>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Tucker, GA</a:t>
            </a:r>
            <a:endParaRPr lang="en-US" b="1" dirty="0"/>
          </a:p>
        </p:txBody>
      </p:sp>
    </p:spTree>
    <p:extLst>
      <p:ext uri="{BB962C8B-B14F-4D97-AF65-F5344CB8AC3E}">
        <p14:creationId xmlns:p14="http://schemas.microsoft.com/office/powerpoint/2010/main" val="25006718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rayer for Making Decisions - Elika Mahony">
            <a:hlinkClick r:id="" action="ppaction://media"/>
            <a:extLst>
              <a:ext uri="{FF2B5EF4-FFF2-40B4-BE49-F238E27FC236}">
                <a16:creationId xmlns:a16="http://schemas.microsoft.com/office/drawing/2014/main" id="{88E802FA-037D-475E-544E-9D5BE77E1B95}"/>
              </a:ext>
            </a:extLst>
          </p:cNvPr>
          <p:cNvPicPr>
            <a:picLocks noRot="1" noChangeAspect="1"/>
          </p:cNvPicPr>
          <p:nvPr>
            <a:videoFile r:link="rId1"/>
          </p:nvPr>
        </p:nvPicPr>
        <p:blipFill>
          <a:blip r:embed="rId3"/>
          <a:stretch>
            <a:fillRect/>
          </a:stretch>
        </p:blipFill>
        <p:spPr>
          <a:xfrm>
            <a:off x="916052" y="219525"/>
            <a:ext cx="10359896" cy="5853341"/>
          </a:xfrm>
          <a:prstGeom prst="rect">
            <a:avLst/>
          </a:prstGeom>
        </p:spPr>
      </p:pic>
      <p:sp>
        <p:nvSpPr>
          <p:cNvPr id="4" name="TextBox 3">
            <a:extLst>
              <a:ext uri="{FF2B5EF4-FFF2-40B4-BE49-F238E27FC236}">
                <a16:creationId xmlns:a16="http://schemas.microsoft.com/office/drawing/2014/main" id="{DBDCCCCC-D8EE-8331-75F1-8DACDD9BB57A}"/>
              </a:ext>
            </a:extLst>
          </p:cNvPr>
          <p:cNvSpPr txBox="1"/>
          <p:nvPr/>
        </p:nvSpPr>
        <p:spPr>
          <a:xfrm>
            <a:off x="3132057" y="6269143"/>
            <a:ext cx="6094428" cy="430887"/>
          </a:xfrm>
          <a:prstGeom prst="rect">
            <a:avLst/>
          </a:prstGeom>
          <a:noFill/>
        </p:spPr>
        <p:txBody>
          <a:bodyPr wrap="square">
            <a:spAutoFit/>
          </a:bodyPr>
          <a:lstStyle/>
          <a:p>
            <a:r>
              <a:rPr lang="en-US" sz="2200" b="1" dirty="0">
                <a:hlinkClick r:id="rId4"/>
              </a:rPr>
              <a:t>https://www.youtube.com/watch?v=gisxkoG6NuA</a:t>
            </a:r>
            <a:r>
              <a:rPr lang="en-US" sz="2200" b="1" dirty="0"/>
              <a:t> </a:t>
            </a:r>
          </a:p>
        </p:txBody>
      </p:sp>
    </p:spTree>
    <p:extLst>
      <p:ext uri="{BB962C8B-B14F-4D97-AF65-F5344CB8AC3E}">
        <p14:creationId xmlns:p14="http://schemas.microsoft.com/office/powerpoint/2010/main" val="45316172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193011-DA59-46CD-D9DE-7C94CAF76D06}"/>
              </a:ext>
            </a:extLst>
          </p:cNvPr>
          <p:cNvSpPr txBox="1"/>
          <p:nvPr/>
        </p:nvSpPr>
        <p:spPr>
          <a:xfrm>
            <a:off x="226979" y="1082171"/>
            <a:ext cx="3595991" cy="4693657"/>
          </a:xfrm>
          <a:prstGeom prst="rect">
            <a:avLst/>
          </a:prstGeom>
          <a:noFill/>
        </p:spPr>
        <p:txBody>
          <a:bodyPr wrap="square">
            <a:spAutoFit/>
          </a:bodyPr>
          <a:lstStyle/>
          <a:p>
            <a:pPr marL="0" marR="0">
              <a:lnSpc>
                <a:spcPct val="107000"/>
              </a:lnSpc>
              <a:spcBef>
                <a:spcPts val="0"/>
              </a:spcBef>
              <a:spcAft>
                <a:spcPts val="800"/>
              </a:spcAft>
            </a:pPr>
            <a:r>
              <a:rPr lang="en-US" sz="2200" b="1" dirty="0">
                <a:effectLst/>
                <a:ea typeface="Calibri" panose="020F0502020204030204" pitchFamily="34" charset="0"/>
              </a:rPr>
              <a:t>The heaven of divine wisdom is illumined with the two luminaries of consultation and compassion. Take ye counsel together in all matters, inasmuch as consultation is the lamp of guidance which leadeth the way, and is the bestower of understanding.</a:t>
            </a:r>
          </a:p>
          <a:p>
            <a:pPr marL="0" marR="0" algn="r">
              <a:lnSpc>
                <a:spcPct val="107000"/>
              </a:lnSpc>
              <a:spcBef>
                <a:spcPts val="0"/>
              </a:spcBef>
              <a:spcAft>
                <a:spcPts val="0"/>
              </a:spcAft>
            </a:pPr>
            <a:r>
              <a:rPr lang="en-US" sz="1800" b="1" dirty="0">
                <a:effectLst/>
                <a:ea typeface="Calibri" panose="020F0502020204030204" pitchFamily="34" charset="0"/>
              </a:rPr>
              <a:t>Bahá’u’lláh </a:t>
            </a:r>
          </a:p>
          <a:p>
            <a:pPr marL="0" marR="0" algn="r">
              <a:lnSpc>
                <a:spcPct val="107000"/>
              </a:lnSpc>
              <a:spcBef>
                <a:spcPts val="0"/>
              </a:spcBef>
              <a:spcAft>
                <a:spcPts val="0"/>
              </a:spcAft>
            </a:pPr>
            <a:r>
              <a:rPr lang="en-US" sz="1800" b="1" i="1" dirty="0">
                <a:effectLst/>
                <a:ea typeface="Calibri" panose="020F0502020204030204" pitchFamily="34" charset="0"/>
              </a:rPr>
              <a:t>Tablets of Bahá’u’lláh Revealed </a:t>
            </a:r>
          </a:p>
          <a:p>
            <a:pPr marL="0" marR="0" algn="r">
              <a:lnSpc>
                <a:spcPct val="107000"/>
              </a:lnSpc>
              <a:spcBef>
                <a:spcPts val="0"/>
              </a:spcBef>
              <a:spcAft>
                <a:spcPts val="0"/>
              </a:spcAft>
            </a:pPr>
            <a:r>
              <a:rPr lang="en-US" sz="1800" b="1" i="1" dirty="0">
                <a:effectLst/>
                <a:ea typeface="Calibri" panose="020F0502020204030204" pitchFamily="34" charset="0"/>
              </a:rPr>
              <a:t>After the </a:t>
            </a:r>
            <a:r>
              <a:rPr lang="en-US" sz="1800" b="1" i="1" dirty="0">
                <a:solidFill>
                  <a:srgbClr val="262626"/>
                </a:solidFill>
                <a:effectLst/>
                <a:ea typeface="Calibri" panose="020F0502020204030204" pitchFamily="34" charset="0"/>
              </a:rPr>
              <a:t>Kitáb-i-Aqdas</a:t>
            </a:r>
            <a:r>
              <a:rPr lang="en-US" sz="1800" b="1" dirty="0">
                <a:effectLst/>
                <a:ea typeface="Calibri" panose="020F0502020204030204" pitchFamily="34" charset="0"/>
              </a:rPr>
              <a:t>, p. 168</a:t>
            </a:r>
          </a:p>
        </p:txBody>
      </p:sp>
      <p:pic>
        <p:nvPicPr>
          <p:cNvPr id="4" name="Picture 3" descr="A person speaking into a microphone&#10;&#10;Description automatically generated with medium confidence">
            <a:extLst>
              <a:ext uri="{FF2B5EF4-FFF2-40B4-BE49-F238E27FC236}">
                <a16:creationId xmlns:a16="http://schemas.microsoft.com/office/drawing/2014/main" id="{A942C1DC-C922-7B54-48E3-E616F436C15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52671" y="359923"/>
            <a:ext cx="8239329" cy="6179497"/>
          </a:xfrm>
          <a:prstGeom prst="rect">
            <a:avLst/>
          </a:prstGeom>
        </p:spPr>
      </p:pic>
    </p:spTree>
    <p:extLst>
      <p:ext uri="{BB962C8B-B14F-4D97-AF65-F5344CB8AC3E}">
        <p14:creationId xmlns:p14="http://schemas.microsoft.com/office/powerpoint/2010/main" val="6734438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7" name="Straight Connector 1036">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54F92C8-4C08-202B-8199-83E8F71E2007}"/>
              </a:ext>
            </a:extLst>
          </p:cNvPr>
          <p:cNvSpPr txBox="1"/>
          <p:nvPr/>
        </p:nvSpPr>
        <p:spPr>
          <a:xfrm>
            <a:off x="2633980" y="4191001"/>
            <a:ext cx="6924039" cy="1927859"/>
          </a:xfrm>
          <a:prstGeom prst="rect">
            <a:avLst/>
          </a:prstGeom>
        </p:spPr>
        <p:txBody>
          <a:bodyPr vert="horz" lIns="91440" tIns="45720" rIns="91440" bIns="45720" rtlCol="0">
            <a:normAutofit/>
          </a:bodyPr>
          <a:lstStyle/>
          <a:p>
            <a:r>
              <a:rPr lang="en-US" sz="2400" b="1" dirty="0"/>
              <a:t>Take ye counsel together in all matters, inasmuch as consultation is the lamp of guidance which leadeth the way, and is the bestower of understanding.</a:t>
            </a:r>
          </a:p>
          <a:p>
            <a:pPr algn="r"/>
            <a:r>
              <a:rPr lang="en-US" sz="2000" b="1" dirty="0"/>
              <a:t>Bahá'u'lláh</a:t>
            </a:r>
          </a:p>
          <a:p>
            <a:pPr algn="r"/>
            <a:r>
              <a:rPr lang="en-US" sz="2000" b="1" i="1" dirty="0"/>
              <a:t>Tablets of Bahá’u’lláh</a:t>
            </a:r>
            <a:r>
              <a:rPr lang="en-US" sz="2000" b="1" dirty="0"/>
              <a:t>, p. 168</a:t>
            </a:r>
          </a:p>
        </p:txBody>
      </p:sp>
      <p:pic>
        <p:nvPicPr>
          <p:cNvPr id="4" name="Picture 3">
            <a:extLst>
              <a:ext uri="{FF2B5EF4-FFF2-40B4-BE49-F238E27FC236}">
                <a16:creationId xmlns:a16="http://schemas.microsoft.com/office/drawing/2014/main" id="{DA0F4405-7B9A-6A74-51A5-27B06007A4C1}"/>
              </a:ext>
            </a:extLst>
          </p:cNvPr>
          <p:cNvPicPr>
            <a:picLocks noChangeAspect="1"/>
          </p:cNvPicPr>
          <p:nvPr/>
        </p:nvPicPr>
        <p:blipFill rotWithShape="1">
          <a:blip r:embed="rId2"/>
          <a:srcRect l="23" r="2786" b="-5"/>
          <a:stretch/>
        </p:blipFill>
        <p:spPr>
          <a:xfrm>
            <a:off x="770420" y="1312574"/>
            <a:ext cx="3447551" cy="2367886"/>
          </a:xfrm>
          <a:prstGeom prst="rect">
            <a:avLst/>
          </a:prstGeom>
        </p:spPr>
      </p:pic>
      <p:pic>
        <p:nvPicPr>
          <p:cNvPr id="1026" name="Picture 2" descr="Northwestern Center for Native American and Indigenous Research hosts panel">
            <a:extLst>
              <a:ext uri="{FF2B5EF4-FFF2-40B4-BE49-F238E27FC236}">
                <a16:creationId xmlns:a16="http://schemas.microsoft.com/office/drawing/2014/main" id="{BD14F689-2A87-66C0-5019-5D0F2AE91C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5" r="-5" b="-5"/>
          <a:stretch/>
        </p:blipFill>
        <p:spPr bwMode="auto">
          <a:xfrm>
            <a:off x="4390849" y="1312574"/>
            <a:ext cx="3410302" cy="236788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ECCB50C-D7E8-4C3E-B3AB-1615D9D101A1}"/>
              </a:ext>
            </a:extLst>
          </p:cNvPr>
          <p:cNvPicPr>
            <a:picLocks noChangeAspect="1"/>
          </p:cNvPicPr>
          <p:nvPr/>
        </p:nvPicPr>
        <p:blipFill rotWithShape="1">
          <a:blip r:embed="rId4"/>
          <a:srcRect l="2384" r="425" b="-5"/>
          <a:stretch/>
        </p:blipFill>
        <p:spPr>
          <a:xfrm>
            <a:off x="7974029" y="1312574"/>
            <a:ext cx="3447551" cy="2367886"/>
          </a:xfrm>
          <a:prstGeom prst="rect">
            <a:avLst/>
          </a:prstGeom>
        </p:spPr>
      </p:pic>
    </p:spTree>
    <p:extLst>
      <p:ext uri="{BB962C8B-B14F-4D97-AF65-F5344CB8AC3E}">
        <p14:creationId xmlns:p14="http://schemas.microsoft.com/office/powerpoint/2010/main" val="198618115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A25C6-95BE-7DBF-D1AE-11F0713B70C6}"/>
              </a:ext>
            </a:extLst>
          </p:cNvPr>
          <p:cNvSpPr txBox="1"/>
          <p:nvPr/>
        </p:nvSpPr>
        <p:spPr>
          <a:xfrm>
            <a:off x="1877378" y="2334875"/>
            <a:ext cx="4052455" cy="1631216"/>
          </a:xfrm>
          <a:prstGeom prst="rect">
            <a:avLst/>
          </a:prstGeom>
          <a:noFill/>
        </p:spPr>
        <p:txBody>
          <a:bodyPr wrap="square">
            <a:spAutoFit/>
          </a:bodyPr>
          <a:lstStyle/>
          <a:p>
            <a:r>
              <a:rPr lang="en-US" sz="2800" b="1" dirty="0"/>
              <a:t>Be united in counsel, be one in thought.</a:t>
            </a:r>
          </a:p>
          <a:p>
            <a:pPr algn="r"/>
            <a:r>
              <a:rPr lang="en-US" sz="2200" b="1" dirty="0"/>
              <a:t>Bahá'u'lláh</a:t>
            </a:r>
          </a:p>
          <a:p>
            <a:pPr algn="r"/>
            <a:r>
              <a:rPr lang="en-US" sz="2200" b="1" i="1" dirty="0"/>
              <a:t>Tablets of Bahá’u’lláh, </a:t>
            </a:r>
            <a:r>
              <a:rPr lang="en-US" sz="2200" b="1" dirty="0"/>
              <a:t>p. 138</a:t>
            </a:r>
          </a:p>
        </p:txBody>
      </p:sp>
      <p:pic>
        <p:nvPicPr>
          <p:cNvPr id="2" name="Picture 1">
            <a:extLst>
              <a:ext uri="{FF2B5EF4-FFF2-40B4-BE49-F238E27FC236}">
                <a16:creationId xmlns:a16="http://schemas.microsoft.com/office/drawing/2014/main" id="{9546183C-B016-1AE8-1393-8EBAC92F8860}"/>
              </a:ext>
            </a:extLst>
          </p:cNvPr>
          <p:cNvPicPr>
            <a:picLocks noChangeAspect="1"/>
          </p:cNvPicPr>
          <p:nvPr/>
        </p:nvPicPr>
        <p:blipFill>
          <a:blip r:embed="rId2"/>
          <a:stretch>
            <a:fillRect/>
          </a:stretch>
        </p:blipFill>
        <p:spPr>
          <a:xfrm>
            <a:off x="6873239" y="1548942"/>
            <a:ext cx="3441383" cy="3441383"/>
          </a:xfrm>
          <a:prstGeom prst="rect">
            <a:avLst/>
          </a:prstGeom>
        </p:spPr>
      </p:pic>
    </p:spTree>
    <p:extLst>
      <p:ext uri="{BB962C8B-B14F-4D97-AF65-F5344CB8AC3E}">
        <p14:creationId xmlns:p14="http://schemas.microsoft.com/office/powerpoint/2010/main" val="34146238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22245E-CCE8-9377-E45B-CFE4DE16909F}"/>
              </a:ext>
            </a:extLst>
          </p:cNvPr>
          <p:cNvSpPr txBox="1"/>
          <p:nvPr/>
        </p:nvSpPr>
        <p:spPr>
          <a:xfrm>
            <a:off x="7536180" y="597454"/>
            <a:ext cx="4183380" cy="5663089"/>
          </a:xfrm>
          <a:prstGeom prst="rect">
            <a:avLst/>
          </a:prstGeom>
          <a:noFill/>
        </p:spPr>
        <p:txBody>
          <a:bodyPr wrap="square">
            <a:spAutoFit/>
          </a:bodyPr>
          <a:lstStyle/>
          <a:p>
            <a:r>
              <a:rPr lang="en-US" sz="2200" b="1" dirty="0"/>
              <a:t>When meeting for consultation, each must use perfect liberty in stating his views and unveiling the proof of his demonstration. If another contradicts him, he must not become excited because if there be no investigation or verification of questions and matters, the agreeable view will not be discovered neither understood. The brilliant light which comes from the collision of thoughts is the “lightener” of facts.</a:t>
            </a:r>
          </a:p>
          <a:p>
            <a:pPr algn="r"/>
            <a:r>
              <a:rPr lang="en-US" b="1" dirty="0"/>
              <a:t>‘Abdu’l-Bahá</a:t>
            </a:r>
          </a:p>
          <a:p>
            <a:pPr algn="r"/>
            <a:r>
              <a:rPr lang="en-US" b="1" i="1" dirty="0"/>
              <a:t>Bahá’í World Faith </a:t>
            </a:r>
            <a:r>
              <a:rPr lang="en-US" b="1" dirty="0"/>
              <a:t>(‘Abdu’l-Bahá section), 117.2</a:t>
            </a:r>
          </a:p>
        </p:txBody>
      </p:sp>
      <p:pic>
        <p:nvPicPr>
          <p:cNvPr id="2" name="Picture 1">
            <a:extLst>
              <a:ext uri="{FF2B5EF4-FFF2-40B4-BE49-F238E27FC236}">
                <a16:creationId xmlns:a16="http://schemas.microsoft.com/office/drawing/2014/main" id="{198C1CBD-9278-B3AB-3716-DE716B7ADA4D}"/>
              </a:ext>
            </a:extLst>
          </p:cNvPr>
          <p:cNvPicPr>
            <a:picLocks noChangeAspect="1"/>
          </p:cNvPicPr>
          <p:nvPr/>
        </p:nvPicPr>
        <p:blipFill>
          <a:blip r:embed="rId2"/>
          <a:stretch>
            <a:fillRect/>
          </a:stretch>
        </p:blipFill>
        <p:spPr>
          <a:xfrm>
            <a:off x="403860" y="1221057"/>
            <a:ext cx="6819900" cy="4415885"/>
          </a:xfrm>
          <a:prstGeom prst="rect">
            <a:avLst/>
          </a:prstGeom>
        </p:spPr>
      </p:pic>
    </p:spTree>
    <p:extLst>
      <p:ext uri="{BB962C8B-B14F-4D97-AF65-F5344CB8AC3E}">
        <p14:creationId xmlns:p14="http://schemas.microsoft.com/office/powerpoint/2010/main" val="35956747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377B0F-5F2D-7512-B6A4-2CDFC71D30DF}"/>
              </a:ext>
            </a:extLst>
          </p:cNvPr>
          <p:cNvSpPr txBox="1"/>
          <p:nvPr/>
        </p:nvSpPr>
        <p:spPr>
          <a:xfrm>
            <a:off x="838200" y="4868347"/>
            <a:ext cx="10728960" cy="1661993"/>
          </a:xfrm>
          <a:prstGeom prst="rect">
            <a:avLst/>
          </a:prstGeom>
          <a:noFill/>
        </p:spPr>
        <p:txBody>
          <a:bodyPr wrap="square">
            <a:spAutoFit/>
          </a:bodyPr>
          <a:lstStyle/>
          <a:p>
            <a:r>
              <a:rPr lang="en-US" sz="2200" b="1" dirty="0"/>
              <a:t>I beseech God at all times, with all supplication, humility and lowliness, to confirm these souls who have no purpose in their deliberation and consultations save to seek the merciful bounties and the divine invisible confirmations.</a:t>
            </a:r>
          </a:p>
          <a:p>
            <a:pPr algn="r"/>
            <a:r>
              <a:rPr lang="en-US" b="1" dirty="0"/>
              <a:t>‘Abdu’l-Bahá</a:t>
            </a:r>
          </a:p>
          <a:p>
            <a:pPr algn="r"/>
            <a:r>
              <a:rPr lang="en-US" b="1" i="1" dirty="0"/>
              <a:t>Tablets of ‘Abdu’l-Bahá ‘Abbás vol. 1-3</a:t>
            </a:r>
            <a:r>
              <a:rPr lang="en-US" b="1" dirty="0"/>
              <a:t>, 86.3</a:t>
            </a:r>
          </a:p>
        </p:txBody>
      </p:sp>
      <p:pic>
        <p:nvPicPr>
          <p:cNvPr id="2" name="Picture 1">
            <a:extLst>
              <a:ext uri="{FF2B5EF4-FFF2-40B4-BE49-F238E27FC236}">
                <a16:creationId xmlns:a16="http://schemas.microsoft.com/office/drawing/2014/main" id="{89FF26F8-99F9-4430-7A79-E0CFCF139537}"/>
              </a:ext>
            </a:extLst>
          </p:cNvPr>
          <p:cNvPicPr>
            <a:picLocks noChangeAspect="1"/>
          </p:cNvPicPr>
          <p:nvPr/>
        </p:nvPicPr>
        <p:blipFill>
          <a:blip r:embed="rId2"/>
          <a:stretch>
            <a:fillRect/>
          </a:stretch>
        </p:blipFill>
        <p:spPr>
          <a:xfrm>
            <a:off x="2493711" y="327660"/>
            <a:ext cx="7204578" cy="4384661"/>
          </a:xfrm>
          <a:prstGeom prst="rect">
            <a:avLst/>
          </a:prstGeom>
        </p:spPr>
      </p:pic>
    </p:spTree>
    <p:extLst>
      <p:ext uri="{BB962C8B-B14F-4D97-AF65-F5344CB8AC3E}">
        <p14:creationId xmlns:p14="http://schemas.microsoft.com/office/powerpoint/2010/main" val="8530571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8B53702-1283-9876-60BA-2646FC29E728}"/>
              </a:ext>
            </a:extLst>
          </p:cNvPr>
          <p:cNvSpPr txBox="1"/>
          <p:nvPr/>
        </p:nvSpPr>
        <p:spPr>
          <a:xfrm>
            <a:off x="865140" y="2147316"/>
            <a:ext cx="4085665" cy="3591207"/>
          </a:xfrm>
          <a:prstGeom prst="rect">
            <a:avLst/>
          </a:prstGeom>
        </p:spPr>
        <p:txBody>
          <a:bodyPr vert="horz" lIns="91440" tIns="45720" rIns="91440" bIns="45720" rtlCol="0">
            <a:normAutofit lnSpcReduction="10000"/>
          </a:bodyPr>
          <a:lstStyle/>
          <a:p>
            <a:r>
              <a:rPr lang="en-US" sz="2200" b="1" dirty="0"/>
              <a:t>...true consultation is spiritual conference in the attitude and atmosphere of love. Members must love each other in the spirit of fellowship in order that good results may be forthcoming. Love and fellowship are the foundation.</a:t>
            </a:r>
          </a:p>
          <a:p>
            <a:pPr algn="r"/>
            <a:r>
              <a:rPr lang="en-US" b="1" dirty="0"/>
              <a:t>‘Abdu’l-Bahá</a:t>
            </a:r>
          </a:p>
          <a:p>
            <a:pPr algn="r"/>
            <a:r>
              <a:rPr lang="en-US" b="1" i="1" dirty="0"/>
              <a:t>The Promulgation of Universal Peace</a:t>
            </a:r>
            <a:r>
              <a:rPr lang="en-US" b="1" dirty="0"/>
              <a:t>, 31.2</a:t>
            </a:r>
          </a:p>
        </p:txBody>
      </p:sp>
      <p:pic>
        <p:nvPicPr>
          <p:cNvPr id="2" name="Picture 1">
            <a:extLst>
              <a:ext uri="{FF2B5EF4-FFF2-40B4-BE49-F238E27FC236}">
                <a16:creationId xmlns:a16="http://schemas.microsoft.com/office/drawing/2014/main" id="{106D2338-049C-C2BE-FD1F-80CFFE6E2614}"/>
              </a:ext>
            </a:extLst>
          </p:cNvPr>
          <p:cNvPicPr>
            <a:picLocks noChangeAspect="1"/>
          </p:cNvPicPr>
          <p:nvPr/>
        </p:nvPicPr>
        <p:blipFill rotWithShape="1">
          <a:blip r:embed="rId2"/>
          <a:srcRect l="17168" r="19166" b="-1"/>
          <a:stretch/>
        </p:blipFill>
        <p:spPr>
          <a:xfrm>
            <a:off x="5269992" y="10"/>
            <a:ext cx="6541008" cy="6857990"/>
          </a:xfrm>
          <a:prstGeom prst="rect">
            <a:avLst/>
          </a:prstGeom>
        </p:spPr>
      </p:pic>
    </p:spTree>
    <p:extLst>
      <p:ext uri="{BB962C8B-B14F-4D97-AF65-F5344CB8AC3E}">
        <p14:creationId xmlns:p14="http://schemas.microsoft.com/office/powerpoint/2010/main" val="349058277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47FF17-5D51-F2A5-5710-60DC378581A6}"/>
              </a:ext>
            </a:extLst>
          </p:cNvPr>
          <p:cNvSpPr txBox="1"/>
          <p:nvPr/>
        </p:nvSpPr>
        <p:spPr>
          <a:xfrm>
            <a:off x="970280" y="4164371"/>
            <a:ext cx="10251440" cy="2339102"/>
          </a:xfrm>
          <a:prstGeom prst="rect">
            <a:avLst/>
          </a:prstGeom>
          <a:noFill/>
        </p:spPr>
        <p:txBody>
          <a:bodyPr wrap="square">
            <a:spAutoFit/>
          </a:bodyPr>
          <a:lstStyle/>
          <a:p>
            <a:r>
              <a:rPr lang="en-US" b="1" dirty="0"/>
              <a:t>.</a:t>
            </a:r>
            <a:r>
              <a:rPr lang="en-US" sz="2200" b="1" dirty="0"/>
              <a:t>..consultation must have for its object the investigation of truth. He who expresses an opinion should not voice it as correct and right but set it forth as a contribution to the consensus of opinion, for the light of reality becomes apparent when two opinions coincide. A spark is produced when flint and steel come together. Man should weigh his opinions with the utmost serenity, calmness and composure. </a:t>
            </a:r>
          </a:p>
          <a:p>
            <a:pPr algn="r"/>
            <a:r>
              <a:rPr lang="en-US" b="1" dirty="0"/>
              <a:t>‘Abdu’l-Bahá</a:t>
            </a:r>
          </a:p>
          <a:p>
            <a:pPr algn="r"/>
            <a:r>
              <a:rPr lang="en-US" b="1" i="1" dirty="0"/>
              <a:t>The Promulgation of Universal Peace</a:t>
            </a:r>
            <a:r>
              <a:rPr lang="en-US" b="1" dirty="0"/>
              <a:t>, 31.2</a:t>
            </a:r>
          </a:p>
        </p:txBody>
      </p:sp>
      <p:pic>
        <p:nvPicPr>
          <p:cNvPr id="2" name="Picture 1">
            <a:extLst>
              <a:ext uri="{FF2B5EF4-FFF2-40B4-BE49-F238E27FC236}">
                <a16:creationId xmlns:a16="http://schemas.microsoft.com/office/drawing/2014/main" id="{BB2F3756-495A-0792-978E-176EBBDEBB34}"/>
              </a:ext>
            </a:extLst>
          </p:cNvPr>
          <p:cNvPicPr>
            <a:picLocks noChangeAspect="1"/>
          </p:cNvPicPr>
          <p:nvPr/>
        </p:nvPicPr>
        <p:blipFill>
          <a:blip r:embed="rId2"/>
          <a:stretch>
            <a:fillRect/>
          </a:stretch>
        </p:blipFill>
        <p:spPr>
          <a:xfrm>
            <a:off x="7295470" y="557906"/>
            <a:ext cx="4650287" cy="2960252"/>
          </a:xfrm>
          <a:prstGeom prst="rect">
            <a:avLst/>
          </a:prstGeom>
        </p:spPr>
      </p:pic>
      <p:pic>
        <p:nvPicPr>
          <p:cNvPr id="4" name="Picture 3">
            <a:extLst>
              <a:ext uri="{FF2B5EF4-FFF2-40B4-BE49-F238E27FC236}">
                <a16:creationId xmlns:a16="http://schemas.microsoft.com/office/drawing/2014/main" id="{0AB62F2F-1073-AFB5-1408-102FF540DB83}"/>
              </a:ext>
            </a:extLst>
          </p:cNvPr>
          <p:cNvPicPr>
            <a:picLocks noChangeAspect="1"/>
          </p:cNvPicPr>
          <p:nvPr/>
        </p:nvPicPr>
        <p:blipFill>
          <a:blip r:embed="rId3"/>
          <a:stretch>
            <a:fillRect/>
          </a:stretch>
        </p:blipFill>
        <p:spPr>
          <a:xfrm>
            <a:off x="221211" y="557906"/>
            <a:ext cx="4493713" cy="2995808"/>
          </a:xfrm>
          <a:prstGeom prst="rect">
            <a:avLst/>
          </a:prstGeom>
        </p:spPr>
      </p:pic>
      <p:pic>
        <p:nvPicPr>
          <p:cNvPr id="5" name="Picture 4">
            <a:extLst>
              <a:ext uri="{FF2B5EF4-FFF2-40B4-BE49-F238E27FC236}">
                <a16:creationId xmlns:a16="http://schemas.microsoft.com/office/drawing/2014/main" id="{25B8481F-231E-09F9-467A-CCB8176C358E}"/>
              </a:ext>
            </a:extLst>
          </p:cNvPr>
          <p:cNvPicPr>
            <a:picLocks noChangeAspect="1"/>
          </p:cNvPicPr>
          <p:nvPr/>
        </p:nvPicPr>
        <p:blipFill>
          <a:blip r:embed="rId4"/>
          <a:stretch>
            <a:fillRect/>
          </a:stretch>
        </p:blipFill>
        <p:spPr>
          <a:xfrm>
            <a:off x="4896531" y="557906"/>
            <a:ext cx="2217332" cy="2960252"/>
          </a:xfrm>
          <a:prstGeom prst="rect">
            <a:avLst/>
          </a:prstGeom>
        </p:spPr>
      </p:pic>
    </p:spTree>
    <p:extLst>
      <p:ext uri="{BB962C8B-B14F-4D97-AF65-F5344CB8AC3E}">
        <p14:creationId xmlns:p14="http://schemas.microsoft.com/office/powerpoint/2010/main" val="1848529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DA3DAA-A6F0-FAC9-6BC3-FAC9C6673E95}"/>
              </a:ext>
            </a:extLst>
          </p:cNvPr>
          <p:cNvSpPr txBox="1"/>
          <p:nvPr/>
        </p:nvSpPr>
        <p:spPr>
          <a:xfrm>
            <a:off x="7543800" y="1893570"/>
            <a:ext cx="4000500" cy="3693319"/>
          </a:xfrm>
          <a:prstGeom prst="rect">
            <a:avLst/>
          </a:prstGeom>
          <a:noFill/>
        </p:spPr>
        <p:txBody>
          <a:bodyPr wrap="square">
            <a:spAutoFit/>
          </a:bodyPr>
          <a:lstStyle/>
          <a:p>
            <a:r>
              <a:rPr lang="en-US" sz="2800" b="1" dirty="0"/>
              <a:t>In this Cause consultation is of vital importance, but spiritual conference and not the mere voicing of personal views is intended. </a:t>
            </a:r>
          </a:p>
          <a:p>
            <a:pPr algn="r"/>
            <a:r>
              <a:rPr lang="en-US" sz="2200" b="1" dirty="0"/>
              <a:t>‘Abdu’l-Bahá</a:t>
            </a:r>
          </a:p>
          <a:p>
            <a:pPr algn="r"/>
            <a:r>
              <a:rPr lang="en-US" sz="2200" b="1" i="1" dirty="0"/>
              <a:t>The Promulgation of Universal Peace</a:t>
            </a:r>
            <a:r>
              <a:rPr lang="en-US" sz="2200" b="1" dirty="0"/>
              <a:t>, 31.1</a:t>
            </a:r>
          </a:p>
        </p:txBody>
      </p:sp>
      <p:pic>
        <p:nvPicPr>
          <p:cNvPr id="2" name="Picture 1">
            <a:extLst>
              <a:ext uri="{FF2B5EF4-FFF2-40B4-BE49-F238E27FC236}">
                <a16:creationId xmlns:a16="http://schemas.microsoft.com/office/drawing/2014/main" id="{CE83BC27-F2C4-1D0A-4742-531E022EB67E}"/>
              </a:ext>
            </a:extLst>
          </p:cNvPr>
          <p:cNvPicPr>
            <a:picLocks noChangeAspect="1"/>
          </p:cNvPicPr>
          <p:nvPr/>
        </p:nvPicPr>
        <p:blipFill>
          <a:blip r:embed="rId2"/>
          <a:stretch>
            <a:fillRect/>
          </a:stretch>
        </p:blipFill>
        <p:spPr>
          <a:xfrm>
            <a:off x="647700" y="0"/>
            <a:ext cx="6427366" cy="6858000"/>
          </a:xfrm>
          <a:prstGeom prst="rect">
            <a:avLst/>
          </a:prstGeom>
        </p:spPr>
      </p:pic>
    </p:spTree>
    <p:extLst>
      <p:ext uri="{BB962C8B-B14F-4D97-AF65-F5344CB8AC3E}">
        <p14:creationId xmlns:p14="http://schemas.microsoft.com/office/powerpoint/2010/main" val="72085759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E9D7AF7-222D-FE4D-A1E5-45B9D056F0B9}"/>
              </a:ext>
            </a:extLst>
          </p:cNvPr>
          <p:cNvSpPr txBox="1"/>
          <p:nvPr/>
        </p:nvSpPr>
        <p:spPr>
          <a:xfrm>
            <a:off x="958668" y="1336194"/>
            <a:ext cx="4114801" cy="4400605"/>
          </a:xfrm>
          <a:prstGeom prst="rect">
            <a:avLst/>
          </a:prstGeom>
        </p:spPr>
        <p:txBody>
          <a:bodyPr vert="horz" lIns="91440" tIns="45720" rIns="91440" bIns="45720" rtlCol="0">
            <a:noAutofit/>
          </a:bodyPr>
          <a:lstStyle/>
          <a:p>
            <a:r>
              <a:rPr lang="en-US" sz="2200" b="1" dirty="0"/>
              <a:t>Consult upon every matter, and when one presents the point of view of reality itself, that shall be acceptable to all. Then will spiritual unity increase among you, individual illumination will be greater, happiness will be more abundant, and you will draw nearer and nearer to the Kingdom of God.</a:t>
            </a:r>
          </a:p>
          <a:p>
            <a:pPr algn="r"/>
            <a:r>
              <a:rPr lang="en-US" b="1" dirty="0"/>
              <a:t>‘Abdu’l-Bahá</a:t>
            </a:r>
          </a:p>
          <a:p>
            <a:pPr algn="r"/>
            <a:r>
              <a:rPr lang="en-US" b="1" i="1" dirty="0"/>
              <a:t>The Promulgation of Universal Peace</a:t>
            </a:r>
            <a:r>
              <a:rPr lang="en-US" b="1" dirty="0"/>
              <a:t>, 64.1</a:t>
            </a:r>
          </a:p>
        </p:txBody>
      </p:sp>
      <p:pic>
        <p:nvPicPr>
          <p:cNvPr id="6" name="Picture 5">
            <a:extLst>
              <a:ext uri="{FF2B5EF4-FFF2-40B4-BE49-F238E27FC236}">
                <a16:creationId xmlns:a16="http://schemas.microsoft.com/office/drawing/2014/main" id="{182AE350-698B-A5F1-AA95-D63B1907545E}"/>
              </a:ext>
            </a:extLst>
          </p:cNvPr>
          <p:cNvPicPr>
            <a:picLocks noChangeAspect="1"/>
          </p:cNvPicPr>
          <p:nvPr/>
        </p:nvPicPr>
        <p:blipFill rotWithShape="1">
          <a:blip r:embed="rId2"/>
          <a:srcRect l="16142" r="5342" b="-1"/>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5" name="Picture 4">
            <a:extLst>
              <a:ext uri="{FF2B5EF4-FFF2-40B4-BE49-F238E27FC236}">
                <a16:creationId xmlns:a16="http://schemas.microsoft.com/office/drawing/2014/main" id="{88A76850-1399-C2C9-A298-C5D88C8D764E}"/>
              </a:ext>
            </a:extLst>
          </p:cNvPr>
          <p:cNvPicPr>
            <a:picLocks noChangeAspect="1"/>
          </p:cNvPicPr>
          <p:nvPr/>
        </p:nvPicPr>
        <p:blipFill rotWithShape="1">
          <a:blip r:embed="rId3"/>
          <a:srcRect l="13224" r="20372" b="2"/>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7" name="Picture 6">
            <a:extLst>
              <a:ext uri="{FF2B5EF4-FFF2-40B4-BE49-F238E27FC236}">
                <a16:creationId xmlns:a16="http://schemas.microsoft.com/office/drawing/2014/main" id="{E53F57A9-A9D5-2CE4-8F46-A78785FDC2CF}"/>
              </a:ext>
            </a:extLst>
          </p:cNvPr>
          <p:cNvPicPr>
            <a:picLocks noChangeAspect="1"/>
          </p:cNvPicPr>
          <p:nvPr/>
        </p:nvPicPr>
        <p:blipFill rotWithShape="1">
          <a:blip r:embed="rId4"/>
          <a:srcRect l="5202" r="8619" b="-1"/>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24522924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ree men standing in a football field">
            <a:extLst>
              <a:ext uri="{FF2B5EF4-FFF2-40B4-BE49-F238E27FC236}">
                <a16:creationId xmlns:a16="http://schemas.microsoft.com/office/drawing/2014/main" id="{5A152605-75B5-24C7-4D37-07956A8212F0}"/>
              </a:ext>
            </a:extLst>
          </p:cNvPr>
          <p:cNvPicPr>
            <a:picLocks noChangeAspect="1"/>
          </p:cNvPicPr>
          <p:nvPr/>
        </p:nvPicPr>
        <p:blipFill rotWithShape="1">
          <a:blip r:embed="rId2">
            <a:extLst>
              <a:ext uri="{28A0092B-C50C-407E-A947-70E740481C1C}">
                <a14:useLocalDpi xmlns:a14="http://schemas.microsoft.com/office/drawing/2010/main" val="0"/>
              </a:ext>
            </a:extLst>
          </a:blip>
          <a:srcRect l="23685" r="8801" b="-1"/>
          <a:stretch/>
        </p:blipFill>
        <p:spPr>
          <a:xfrm>
            <a:off x="1" y="10"/>
            <a:ext cx="6936390" cy="6857990"/>
          </a:xfrm>
          <a:prstGeom prst="rect">
            <a:avLst/>
          </a:prstGeom>
        </p:spPr>
      </p:pic>
      <p:sp>
        <p:nvSpPr>
          <p:cNvPr id="3" name="TextBox 2">
            <a:extLst>
              <a:ext uri="{FF2B5EF4-FFF2-40B4-BE49-F238E27FC236}">
                <a16:creationId xmlns:a16="http://schemas.microsoft.com/office/drawing/2014/main" id="{53AA2EE3-5176-D7C4-015C-E897AE36F37B}"/>
              </a:ext>
            </a:extLst>
          </p:cNvPr>
          <p:cNvSpPr txBox="1"/>
          <p:nvPr/>
        </p:nvSpPr>
        <p:spPr>
          <a:xfrm>
            <a:off x="7564913" y="533074"/>
            <a:ext cx="3822189" cy="5791851"/>
          </a:xfrm>
          <a:prstGeom prst="rect">
            <a:avLst/>
          </a:prstGeom>
        </p:spPr>
        <p:txBody>
          <a:bodyPr vert="horz" lIns="91440" tIns="45720" rIns="91440" bIns="45720" rtlCol="0">
            <a:noAutofit/>
          </a:bodyPr>
          <a:lstStyle/>
          <a:p>
            <a:pPr marR="0">
              <a:lnSpc>
                <a:spcPct val="90000"/>
              </a:lnSpc>
              <a:spcBef>
                <a:spcPts val="0"/>
              </a:spcBef>
              <a:spcAft>
                <a:spcPts val="800"/>
              </a:spcAft>
              <a:tabLst>
                <a:tab pos="5943600" algn="r"/>
              </a:tabLst>
            </a:pPr>
            <a:r>
              <a:rPr lang="en-US" sz="2200" b="1" dirty="0">
                <a:effectLst/>
              </a:rPr>
              <a:t>Regarding thy question about consultation of a father with his son, or a son with his father, in matters of trade and commerce, consultation is one of the fundamental elements of the foundation of the Law of God. Such consultation is assuredly acceptable, whether between father and son, or with others. There is nothing better than this. Man must consult in all things for this will lead him to the depths of each problem and enable him to find the right solution.</a:t>
            </a:r>
          </a:p>
          <a:p>
            <a:pPr marR="0" algn="r">
              <a:lnSpc>
                <a:spcPct val="90000"/>
              </a:lnSpc>
              <a:spcBef>
                <a:spcPts val="0"/>
              </a:spcBef>
              <a:spcAft>
                <a:spcPts val="0"/>
              </a:spcAft>
            </a:pPr>
            <a:r>
              <a:rPr lang="en-US" b="1" dirty="0">
                <a:effectLst/>
              </a:rPr>
              <a:t>‘Abdu’l-Bahá, </a:t>
            </a:r>
          </a:p>
          <a:p>
            <a:pPr marL="228600" marR="0" algn="r">
              <a:lnSpc>
                <a:spcPct val="90000"/>
              </a:lnSpc>
              <a:spcBef>
                <a:spcPts val="0"/>
              </a:spcBef>
              <a:spcAft>
                <a:spcPts val="0"/>
              </a:spcAft>
              <a:tabLst>
                <a:tab pos="5943600" algn="r"/>
              </a:tabLst>
            </a:pPr>
            <a:r>
              <a:rPr lang="en-US" b="1" i="1" dirty="0">
                <a:effectLst/>
              </a:rPr>
              <a:t>Compilation of Compilations</a:t>
            </a:r>
            <a:r>
              <a:rPr lang="en-US" b="1" dirty="0">
                <a:effectLst/>
              </a:rPr>
              <a:t>, </a:t>
            </a:r>
          </a:p>
          <a:p>
            <a:pPr marL="228600" marR="0" algn="r">
              <a:lnSpc>
                <a:spcPct val="90000"/>
              </a:lnSpc>
              <a:spcBef>
                <a:spcPts val="0"/>
              </a:spcBef>
              <a:spcAft>
                <a:spcPts val="0"/>
              </a:spcAft>
              <a:tabLst>
                <a:tab pos="5943600" algn="r"/>
              </a:tabLst>
            </a:pPr>
            <a:r>
              <a:rPr lang="en-US" b="1" dirty="0">
                <a:effectLst/>
              </a:rPr>
              <a:t>Vol I, p. 98</a:t>
            </a:r>
          </a:p>
        </p:txBody>
      </p:sp>
    </p:spTree>
    <p:extLst>
      <p:ext uri="{BB962C8B-B14F-4D97-AF65-F5344CB8AC3E}">
        <p14:creationId xmlns:p14="http://schemas.microsoft.com/office/powerpoint/2010/main" val="411452697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aves of One Sea - Elika Mahony">
            <a:hlinkClick r:id="" action="ppaction://media"/>
            <a:extLst>
              <a:ext uri="{FF2B5EF4-FFF2-40B4-BE49-F238E27FC236}">
                <a16:creationId xmlns:a16="http://schemas.microsoft.com/office/drawing/2014/main" id="{8FB59A97-BC64-4588-95B7-80DBD095A543}"/>
              </a:ext>
            </a:extLst>
          </p:cNvPr>
          <p:cNvPicPr>
            <a:picLocks noRot="1" noChangeAspect="1"/>
          </p:cNvPicPr>
          <p:nvPr>
            <a:videoFile r:link="rId1"/>
          </p:nvPr>
        </p:nvPicPr>
        <p:blipFill>
          <a:blip r:embed="rId3"/>
          <a:stretch>
            <a:fillRect/>
          </a:stretch>
        </p:blipFill>
        <p:spPr>
          <a:xfrm>
            <a:off x="877986" y="480822"/>
            <a:ext cx="10436028" cy="5896356"/>
          </a:xfrm>
          <a:prstGeom prst="rect">
            <a:avLst/>
          </a:prstGeom>
        </p:spPr>
      </p:pic>
    </p:spTree>
    <p:extLst>
      <p:ext uri="{BB962C8B-B14F-4D97-AF65-F5344CB8AC3E}">
        <p14:creationId xmlns:p14="http://schemas.microsoft.com/office/powerpoint/2010/main" val="1053872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in chairs&#10;&#10;AI-generated content may be incorrect.">
            <a:extLst>
              <a:ext uri="{FF2B5EF4-FFF2-40B4-BE49-F238E27FC236}">
                <a16:creationId xmlns:a16="http://schemas.microsoft.com/office/drawing/2014/main" id="{D023E790-6F85-0F8B-C5EA-C85418812C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768" y="197963"/>
            <a:ext cx="10214464" cy="5745636"/>
          </a:xfrm>
          <a:prstGeom prst="rect">
            <a:avLst/>
          </a:prstGeom>
        </p:spPr>
      </p:pic>
      <p:sp>
        <p:nvSpPr>
          <p:cNvPr id="5" name="TextBox 4">
            <a:extLst>
              <a:ext uri="{FF2B5EF4-FFF2-40B4-BE49-F238E27FC236}">
                <a16:creationId xmlns:a16="http://schemas.microsoft.com/office/drawing/2014/main" id="{C47D78DC-9821-4B93-20FB-0B7BF899362B}"/>
              </a:ext>
            </a:extLst>
          </p:cNvPr>
          <p:cNvSpPr txBox="1"/>
          <p:nvPr/>
        </p:nvSpPr>
        <p:spPr>
          <a:xfrm>
            <a:off x="2055043" y="6177302"/>
            <a:ext cx="8521831" cy="430887"/>
          </a:xfrm>
          <a:prstGeom prst="rect">
            <a:avLst/>
          </a:prstGeom>
          <a:noFill/>
        </p:spPr>
        <p:txBody>
          <a:bodyPr wrap="square">
            <a:spAutoFit/>
          </a:bodyPr>
          <a:lstStyle/>
          <a:p>
            <a:r>
              <a:rPr lang="en-US" sz="2200" b="1" dirty="0">
                <a:hlinkClick r:id="rId3"/>
              </a:rPr>
              <a:t>https://brilliantstar19.org/videos/bahai/bh-50-LampOfGuidance.mp4</a:t>
            </a:r>
            <a:r>
              <a:rPr lang="en-US" sz="2200" b="1" dirty="0"/>
              <a:t> </a:t>
            </a:r>
          </a:p>
        </p:txBody>
      </p:sp>
    </p:spTree>
    <p:extLst>
      <p:ext uri="{BB962C8B-B14F-4D97-AF65-F5344CB8AC3E}">
        <p14:creationId xmlns:p14="http://schemas.microsoft.com/office/powerpoint/2010/main" val="36319948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TotalTime>
  <Words>614</Words>
  <Application>Microsoft Office PowerPoint</Application>
  <PresentationFormat>Widescreen</PresentationFormat>
  <Paragraphs>36</Paragraphs>
  <Slides>14</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40</cp:revision>
  <dcterms:created xsi:type="dcterms:W3CDTF">2022-03-07T03:26:47Z</dcterms:created>
  <dcterms:modified xsi:type="dcterms:W3CDTF">2025-11-07T00:45:20Z</dcterms:modified>
</cp:coreProperties>
</file>