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4" r:id="rId4"/>
    <p:sldId id="275" r:id="rId5"/>
    <p:sldId id="269" r:id="rId6"/>
    <p:sldId id="270" r:id="rId7"/>
    <p:sldId id="277" r:id="rId8"/>
    <p:sldId id="278" r:id="rId9"/>
    <p:sldId id="272" r:id="rId10"/>
    <p:sldId id="279" r:id="rId11"/>
    <p:sldId id="280" r:id="rId12"/>
    <p:sldId id="281" r:id="rId13"/>
    <p:sldId id="282" r:id="rId14"/>
    <p:sldId id="283" r:id="rId15"/>
    <p:sldId id="271" r:id="rId16"/>
    <p:sldId id="27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6" autoAdjust="0"/>
    <p:restoredTop sz="94660"/>
  </p:normalViewPr>
  <p:slideViewPr>
    <p:cSldViewPr snapToGrid="0">
      <p:cViewPr varScale="1">
        <p:scale>
          <a:sx n="102" d="100"/>
          <a:sy n="102" d="100"/>
        </p:scale>
        <p:origin x="86" y="23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8DD52-5211-49E1-B0EA-AE3A13CAC8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BF1B28-E477-4232-91FE-1945360963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143796-4096-4297-AB45-EB7ACB0CD15C}"/>
              </a:ext>
            </a:extLst>
          </p:cNvPr>
          <p:cNvSpPr>
            <a:spLocks noGrp="1"/>
          </p:cNvSpPr>
          <p:nvPr>
            <p:ph type="dt" sz="half" idx="10"/>
          </p:nvPr>
        </p:nvSpPr>
        <p:spPr/>
        <p:txBody>
          <a:bodyPr/>
          <a:lstStyle/>
          <a:p>
            <a:fld id="{3BA4F9EC-809D-4D41-9B06-87E3F580E0B8}" type="datetimeFigureOut">
              <a:rPr lang="en-US" smtClean="0"/>
              <a:t>7/1/2026</a:t>
            </a:fld>
            <a:endParaRPr lang="en-US"/>
          </a:p>
        </p:txBody>
      </p:sp>
      <p:sp>
        <p:nvSpPr>
          <p:cNvPr id="5" name="Footer Placeholder 4">
            <a:extLst>
              <a:ext uri="{FF2B5EF4-FFF2-40B4-BE49-F238E27FC236}">
                <a16:creationId xmlns:a16="http://schemas.microsoft.com/office/drawing/2014/main" id="{B8DECBCC-B0C1-4777-B979-C97DB4404A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40603-1CB7-41D7-984D-D4C60C41C5E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204266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B43E7-4696-46C7-83BF-5CFBA34751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AE14FB-106B-4508-B652-8E6470CB88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F3590-F8EB-4C9B-A5A7-8556ABA77611}"/>
              </a:ext>
            </a:extLst>
          </p:cNvPr>
          <p:cNvSpPr>
            <a:spLocks noGrp="1"/>
          </p:cNvSpPr>
          <p:nvPr>
            <p:ph type="dt" sz="half" idx="10"/>
          </p:nvPr>
        </p:nvSpPr>
        <p:spPr/>
        <p:txBody>
          <a:bodyPr/>
          <a:lstStyle/>
          <a:p>
            <a:fld id="{3BA4F9EC-809D-4D41-9B06-87E3F580E0B8}" type="datetimeFigureOut">
              <a:rPr lang="en-US" smtClean="0"/>
              <a:t>7/1/2026</a:t>
            </a:fld>
            <a:endParaRPr lang="en-US"/>
          </a:p>
        </p:txBody>
      </p:sp>
      <p:sp>
        <p:nvSpPr>
          <p:cNvPr id="5" name="Footer Placeholder 4">
            <a:extLst>
              <a:ext uri="{FF2B5EF4-FFF2-40B4-BE49-F238E27FC236}">
                <a16:creationId xmlns:a16="http://schemas.microsoft.com/office/drawing/2014/main" id="{90D18231-50C3-490C-9164-D4445F467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C0501-4496-43CE-83B3-7F780A928F1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426344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8BBF59-43F7-4E74-A208-E1505B2AB9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E4B590-01A6-4A5E-864A-5F86A011C7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996EC3-5468-417F-B552-AB06C1752C4B}"/>
              </a:ext>
            </a:extLst>
          </p:cNvPr>
          <p:cNvSpPr>
            <a:spLocks noGrp="1"/>
          </p:cNvSpPr>
          <p:nvPr>
            <p:ph type="dt" sz="half" idx="10"/>
          </p:nvPr>
        </p:nvSpPr>
        <p:spPr/>
        <p:txBody>
          <a:bodyPr/>
          <a:lstStyle/>
          <a:p>
            <a:fld id="{3BA4F9EC-809D-4D41-9B06-87E3F580E0B8}" type="datetimeFigureOut">
              <a:rPr lang="en-US" smtClean="0"/>
              <a:t>7/1/2026</a:t>
            </a:fld>
            <a:endParaRPr lang="en-US"/>
          </a:p>
        </p:txBody>
      </p:sp>
      <p:sp>
        <p:nvSpPr>
          <p:cNvPr id="5" name="Footer Placeholder 4">
            <a:extLst>
              <a:ext uri="{FF2B5EF4-FFF2-40B4-BE49-F238E27FC236}">
                <a16:creationId xmlns:a16="http://schemas.microsoft.com/office/drawing/2014/main" id="{378CEEDA-4627-4985-8D7F-EADBCF095B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4B4EF-552A-46AD-9D2C-02FC4F778F8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878826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F9289-EA39-472E-9D14-8062D60E90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DFD06F-4897-4948-A108-D8C0B2375E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05DEB0-6F5D-4675-AA0F-81D461672C29}"/>
              </a:ext>
            </a:extLst>
          </p:cNvPr>
          <p:cNvSpPr>
            <a:spLocks noGrp="1"/>
          </p:cNvSpPr>
          <p:nvPr>
            <p:ph type="dt" sz="half" idx="10"/>
          </p:nvPr>
        </p:nvSpPr>
        <p:spPr/>
        <p:txBody>
          <a:bodyPr/>
          <a:lstStyle/>
          <a:p>
            <a:fld id="{3BA4F9EC-809D-4D41-9B06-87E3F580E0B8}" type="datetimeFigureOut">
              <a:rPr lang="en-US" smtClean="0"/>
              <a:t>7/1/2026</a:t>
            </a:fld>
            <a:endParaRPr lang="en-US"/>
          </a:p>
        </p:txBody>
      </p:sp>
      <p:sp>
        <p:nvSpPr>
          <p:cNvPr id="5" name="Footer Placeholder 4">
            <a:extLst>
              <a:ext uri="{FF2B5EF4-FFF2-40B4-BE49-F238E27FC236}">
                <a16:creationId xmlns:a16="http://schemas.microsoft.com/office/drawing/2014/main" id="{FB4B62C6-031B-4FAB-92C8-7AED42924D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0E918D-F94D-4AE6-A0C0-718160B9B08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0533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FC3D9-18D6-4CAC-BC1C-B008D81F69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512DDF-A6C0-4921-A658-DED2622AF9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896949-5014-4121-B8D7-BEBF4C5DBAA6}"/>
              </a:ext>
            </a:extLst>
          </p:cNvPr>
          <p:cNvSpPr>
            <a:spLocks noGrp="1"/>
          </p:cNvSpPr>
          <p:nvPr>
            <p:ph type="dt" sz="half" idx="10"/>
          </p:nvPr>
        </p:nvSpPr>
        <p:spPr/>
        <p:txBody>
          <a:bodyPr/>
          <a:lstStyle/>
          <a:p>
            <a:fld id="{3BA4F9EC-809D-4D41-9B06-87E3F580E0B8}" type="datetimeFigureOut">
              <a:rPr lang="en-US" smtClean="0"/>
              <a:t>7/1/2026</a:t>
            </a:fld>
            <a:endParaRPr lang="en-US"/>
          </a:p>
        </p:txBody>
      </p:sp>
      <p:sp>
        <p:nvSpPr>
          <p:cNvPr id="5" name="Footer Placeholder 4">
            <a:extLst>
              <a:ext uri="{FF2B5EF4-FFF2-40B4-BE49-F238E27FC236}">
                <a16:creationId xmlns:a16="http://schemas.microsoft.com/office/drawing/2014/main" id="{3531F7B6-FBE8-4241-BC78-0C7AC587E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31B03-994F-46D8-A15E-3D68829213B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3956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9696-5460-472C-9EB1-7D5EB313D9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DEA6F7-5638-4D38-98D0-F5A3433FDC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1575C6-2C5A-433B-A94D-DCC5C51679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FC89B4D-49D0-467B-8833-402F5C60BC5D}"/>
              </a:ext>
            </a:extLst>
          </p:cNvPr>
          <p:cNvSpPr>
            <a:spLocks noGrp="1"/>
          </p:cNvSpPr>
          <p:nvPr>
            <p:ph type="dt" sz="half" idx="10"/>
          </p:nvPr>
        </p:nvSpPr>
        <p:spPr/>
        <p:txBody>
          <a:bodyPr/>
          <a:lstStyle/>
          <a:p>
            <a:fld id="{3BA4F9EC-809D-4D41-9B06-87E3F580E0B8}" type="datetimeFigureOut">
              <a:rPr lang="en-US" smtClean="0"/>
              <a:t>7/1/2026</a:t>
            </a:fld>
            <a:endParaRPr lang="en-US"/>
          </a:p>
        </p:txBody>
      </p:sp>
      <p:sp>
        <p:nvSpPr>
          <p:cNvPr id="6" name="Footer Placeholder 5">
            <a:extLst>
              <a:ext uri="{FF2B5EF4-FFF2-40B4-BE49-F238E27FC236}">
                <a16:creationId xmlns:a16="http://schemas.microsoft.com/office/drawing/2014/main" id="{8E8B54E6-028B-4AE8-9BB1-F840338120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296D1C-632D-432E-B313-FF72864A692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85965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D5EB1-9EFC-4890-8042-F8928261A4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15C8CD-0553-415C-9C92-CFBB9A5CC5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153477-5962-427A-B67E-938D560329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080812-C1C3-41DD-945D-9338725DF1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4807A7-2967-4BB1-8A21-27A8A07577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C348B5-6BE2-43E1-85C1-755AF41BE63D}"/>
              </a:ext>
            </a:extLst>
          </p:cNvPr>
          <p:cNvSpPr>
            <a:spLocks noGrp="1"/>
          </p:cNvSpPr>
          <p:nvPr>
            <p:ph type="dt" sz="half" idx="10"/>
          </p:nvPr>
        </p:nvSpPr>
        <p:spPr/>
        <p:txBody>
          <a:bodyPr/>
          <a:lstStyle/>
          <a:p>
            <a:fld id="{3BA4F9EC-809D-4D41-9B06-87E3F580E0B8}" type="datetimeFigureOut">
              <a:rPr lang="en-US" smtClean="0"/>
              <a:t>7/1/2026</a:t>
            </a:fld>
            <a:endParaRPr lang="en-US"/>
          </a:p>
        </p:txBody>
      </p:sp>
      <p:sp>
        <p:nvSpPr>
          <p:cNvPr id="8" name="Footer Placeholder 7">
            <a:extLst>
              <a:ext uri="{FF2B5EF4-FFF2-40B4-BE49-F238E27FC236}">
                <a16:creationId xmlns:a16="http://schemas.microsoft.com/office/drawing/2014/main" id="{D1AB9143-C20C-47E0-85AD-8B77D6F49A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B3CBF4-F6AC-4679-92F7-92657E6F2ED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81336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D7C9-A406-49FD-B7A3-8E9656093B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CD3A63-8980-4C83-9266-59D1AB1B7451}"/>
              </a:ext>
            </a:extLst>
          </p:cNvPr>
          <p:cNvSpPr>
            <a:spLocks noGrp="1"/>
          </p:cNvSpPr>
          <p:nvPr>
            <p:ph type="dt" sz="half" idx="10"/>
          </p:nvPr>
        </p:nvSpPr>
        <p:spPr/>
        <p:txBody>
          <a:bodyPr/>
          <a:lstStyle/>
          <a:p>
            <a:fld id="{3BA4F9EC-809D-4D41-9B06-87E3F580E0B8}" type="datetimeFigureOut">
              <a:rPr lang="en-US" smtClean="0"/>
              <a:t>7/1/2026</a:t>
            </a:fld>
            <a:endParaRPr lang="en-US"/>
          </a:p>
        </p:txBody>
      </p:sp>
      <p:sp>
        <p:nvSpPr>
          <p:cNvPr id="4" name="Footer Placeholder 3">
            <a:extLst>
              <a:ext uri="{FF2B5EF4-FFF2-40B4-BE49-F238E27FC236}">
                <a16:creationId xmlns:a16="http://schemas.microsoft.com/office/drawing/2014/main" id="{7CB2109E-36F6-4032-9B61-B4933003A5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32673B-B74F-4777-8FB8-9E66C8C30753}"/>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755436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A7BFD2-A0CC-4D34-A19A-CEEE194D390A}"/>
              </a:ext>
            </a:extLst>
          </p:cNvPr>
          <p:cNvSpPr>
            <a:spLocks noGrp="1"/>
          </p:cNvSpPr>
          <p:nvPr>
            <p:ph type="dt" sz="half" idx="10"/>
          </p:nvPr>
        </p:nvSpPr>
        <p:spPr/>
        <p:txBody>
          <a:bodyPr/>
          <a:lstStyle/>
          <a:p>
            <a:fld id="{3BA4F9EC-809D-4D41-9B06-87E3F580E0B8}" type="datetimeFigureOut">
              <a:rPr lang="en-US" smtClean="0"/>
              <a:t>7/1/2026</a:t>
            </a:fld>
            <a:endParaRPr lang="en-US"/>
          </a:p>
        </p:txBody>
      </p:sp>
      <p:sp>
        <p:nvSpPr>
          <p:cNvPr id="3" name="Footer Placeholder 2">
            <a:extLst>
              <a:ext uri="{FF2B5EF4-FFF2-40B4-BE49-F238E27FC236}">
                <a16:creationId xmlns:a16="http://schemas.microsoft.com/office/drawing/2014/main" id="{7BA69A46-C2B9-4977-B2BD-D69F3FEE6D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EF4C8E-D6BA-43B6-A410-8D09D1145B3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30416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77C3D-1758-49F2-8DE2-8014D2FEC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F59DCB-7583-41D5-BA2C-8CAC66319D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DF1F18-2F36-410F-B30B-9F492785B8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80ED94-AADA-4DB9-BAE0-A5324FDB862E}"/>
              </a:ext>
            </a:extLst>
          </p:cNvPr>
          <p:cNvSpPr>
            <a:spLocks noGrp="1"/>
          </p:cNvSpPr>
          <p:nvPr>
            <p:ph type="dt" sz="half" idx="10"/>
          </p:nvPr>
        </p:nvSpPr>
        <p:spPr/>
        <p:txBody>
          <a:bodyPr/>
          <a:lstStyle/>
          <a:p>
            <a:fld id="{3BA4F9EC-809D-4D41-9B06-87E3F580E0B8}" type="datetimeFigureOut">
              <a:rPr lang="en-US" smtClean="0"/>
              <a:t>7/1/2026</a:t>
            </a:fld>
            <a:endParaRPr lang="en-US"/>
          </a:p>
        </p:txBody>
      </p:sp>
      <p:sp>
        <p:nvSpPr>
          <p:cNvPr id="6" name="Footer Placeholder 5">
            <a:extLst>
              <a:ext uri="{FF2B5EF4-FFF2-40B4-BE49-F238E27FC236}">
                <a16:creationId xmlns:a16="http://schemas.microsoft.com/office/drawing/2014/main" id="{980AA31E-4626-491A-9BB2-7FCDE100AC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C78004-D041-4829-9A07-D9C517C0D7A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3373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AFEC5-F0BF-4A1F-87A0-A1506EDC41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FB208B-0EEF-4336-A206-2A42D2682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6AB967-F732-4906-8681-0FD3607A6D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DF5149-2060-4B1D-8963-DF29100F061E}"/>
              </a:ext>
            </a:extLst>
          </p:cNvPr>
          <p:cNvSpPr>
            <a:spLocks noGrp="1"/>
          </p:cNvSpPr>
          <p:nvPr>
            <p:ph type="dt" sz="half" idx="10"/>
          </p:nvPr>
        </p:nvSpPr>
        <p:spPr/>
        <p:txBody>
          <a:bodyPr/>
          <a:lstStyle/>
          <a:p>
            <a:fld id="{3BA4F9EC-809D-4D41-9B06-87E3F580E0B8}" type="datetimeFigureOut">
              <a:rPr lang="en-US" smtClean="0"/>
              <a:t>7/1/2026</a:t>
            </a:fld>
            <a:endParaRPr lang="en-US"/>
          </a:p>
        </p:txBody>
      </p:sp>
      <p:sp>
        <p:nvSpPr>
          <p:cNvPr id="6" name="Footer Placeholder 5">
            <a:extLst>
              <a:ext uri="{FF2B5EF4-FFF2-40B4-BE49-F238E27FC236}">
                <a16:creationId xmlns:a16="http://schemas.microsoft.com/office/drawing/2014/main" id="{9F41CEAB-E4EA-4652-B2DB-9732FE6D5A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45BC16-3E23-452C-A1A7-CF6CA3435337}"/>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683123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58516D-06B2-484E-BDAE-F5CF708737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D66E01-1D0C-4C7B-99B1-EB71C26368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C19706-72BC-4D4D-90A0-B483AC9BC7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A4F9EC-809D-4D41-9B06-87E3F580E0B8}" type="datetimeFigureOut">
              <a:rPr lang="en-US" smtClean="0"/>
              <a:t>7/1/2026</a:t>
            </a:fld>
            <a:endParaRPr lang="en-US"/>
          </a:p>
        </p:txBody>
      </p:sp>
      <p:sp>
        <p:nvSpPr>
          <p:cNvPr id="5" name="Footer Placeholder 4">
            <a:extLst>
              <a:ext uri="{FF2B5EF4-FFF2-40B4-BE49-F238E27FC236}">
                <a16:creationId xmlns:a16="http://schemas.microsoft.com/office/drawing/2014/main" id="{9FB54820-D488-4906-B445-B54E209080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4DD8F5-3B82-4CA3-8448-BE8540CCFC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B33D9-C86E-4293-8517-F31EAB871996}" type="slidenum">
              <a:rPr lang="en-US" smtClean="0"/>
              <a:t>‹#›</a:t>
            </a:fld>
            <a:endParaRPr lang="en-US"/>
          </a:p>
        </p:txBody>
      </p:sp>
    </p:spTree>
    <p:extLst>
      <p:ext uri="{BB962C8B-B14F-4D97-AF65-F5344CB8AC3E}">
        <p14:creationId xmlns:p14="http://schemas.microsoft.com/office/powerpoint/2010/main" val="3818654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lickr.com/photos/rveldwijk/49948798557/in/pool-earth"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www.flickr.com/photos/cimmyt/6893651817/" TargetMode="External"/><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7.xml"/><Relationship Id="rId1" Type="http://schemas.openxmlformats.org/officeDocument/2006/relationships/video" Target="https://www.youtube.com/embed/nGOx2IITrPk?feature=oembed" TargetMode="External"/><Relationship Id="rId4" Type="http://schemas.openxmlformats.org/officeDocument/2006/relationships/hyperlink" Target="https://www.youtube.com/watch?v=nGOx2IITrPk"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hyperlink" Target="https://www.youtube.com/watch?v=ItYJUjbPxdk"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L69BNAg3D9o?feature=oembed" TargetMode="External"/><Relationship Id="rId4" Type="http://schemas.openxmlformats.org/officeDocument/2006/relationships/hyperlink" Target="https://www.youtube.com/watch?v=L69BNAg3D9o"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estrelleros.blogspot.com/2019/06/luna-llena-sagitario-junio-2019.html"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www.bucketlife.com/blog/important-look-forward-back-bucket-list-life-present-future-past" TargetMode="External"/><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inspiringbetterlife.blogspot.com/2014/07/touching-our-brokenness-seeking-gods.html" TargetMode="External"/><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hyperlink" Target="https://www.pxfuel.com/en/free-photo-xaed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theconversation.com/gentle-parenting-explainer-no-rewards-no-punishments-no-misbehaving-kids-31678" TargetMode="External"/><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26A84AF-6F58-471A-BF1F-10D8C0351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3FC32D-E0B5-430B-823C-3ABFA6DED295}"/>
              </a:ext>
            </a:extLst>
          </p:cNvPr>
          <p:cNvSpPr>
            <a:spLocks noGrp="1"/>
          </p:cNvSpPr>
          <p:nvPr>
            <p:ph type="ctrTitle"/>
          </p:nvPr>
        </p:nvSpPr>
        <p:spPr>
          <a:xfrm>
            <a:off x="838200" y="2362385"/>
            <a:ext cx="3785513" cy="1028515"/>
          </a:xfrm>
          <a:noFill/>
        </p:spPr>
        <p:txBody>
          <a:bodyPr>
            <a:normAutofit/>
          </a:bodyPr>
          <a:lstStyle/>
          <a:p>
            <a:pPr algn="l"/>
            <a:r>
              <a:rPr lang="en-US" sz="6400" b="1" dirty="0">
                <a:latin typeface="Arial" panose="020B0604020202020204" pitchFamily="34" charset="0"/>
                <a:cs typeface="Arial" panose="020B0604020202020204" pitchFamily="34" charset="0"/>
              </a:rPr>
              <a:t>Wisdom</a:t>
            </a:r>
          </a:p>
        </p:txBody>
      </p:sp>
      <p:sp>
        <p:nvSpPr>
          <p:cNvPr id="3" name="Subtitle 2">
            <a:extLst>
              <a:ext uri="{FF2B5EF4-FFF2-40B4-BE49-F238E27FC236}">
                <a16:creationId xmlns:a16="http://schemas.microsoft.com/office/drawing/2014/main" id="{9F9DF4EE-3BB9-492A-9046-A1A46A4ECAC6}"/>
              </a:ext>
            </a:extLst>
          </p:cNvPr>
          <p:cNvSpPr>
            <a:spLocks noGrp="1"/>
          </p:cNvSpPr>
          <p:nvPr>
            <p:ph type="subTitle" idx="1"/>
          </p:nvPr>
        </p:nvSpPr>
        <p:spPr>
          <a:xfrm>
            <a:off x="2890163" y="5753285"/>
            <a:ext cx="1733550" cy="590465"/>
          </a:xfrm>
          <a:noFill/>
        </p:spPr>
        <p:txBody>
          <a:bodyPr>
            <a:normAutofit/>
          </a:bodyPr>
          <a:lstStyle/>
          <a:p>
            <a:pPr algn="l"/>
            <a:r>
              <a:rPr lang="en-US" b="1" dirty="0"/>
              <a:t>Tucker, GA</a:t>
            </a:r>
            <a:endParaRPr lang="en-US" b="1"/>
          </a:p>
        </p:txBody>
      </p:sp>
      <p:pic>
        <p:nvPicPr>
          <p:cNvPr id="5" name="Picture 4" descr="An owl sitting on a branch&#10;&#10;Description automatically generated with medium confidence">
            <a:extLst>
              <a:ext uri="{FF2B5EF4-FFF2-40B4-BE49-F238E27FC236}">
                <a16:creationId xmlns:a16="http://schemas.microsoft.com/office/drawing/2014/main" id="{4CF2D96A-DF82-148F-50FB-4B5C38080F5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2861" r="7230" b="-1"/>
          <a:stretch/>
        </p:blipFill>
        <p:spPr>
          <a:xfrm>
            <a:off x="5009505" y="10"/>
            <a:ext cx="7182495" cy="6857990"/>
          </a:xfrm>
          <a:prstGeom prst="rect">
            <a:avLst/>
          </a:prstGeom>
        </p:spPr>
      </p:pic>
    </p:spTree>
    <p:extLst>
      <p:ext uri="{BB962C8B-B14F-4D97-AF65-F5344CB8AC3E}">
        <p14:creationId xmlns:p14="http://schemas.microsoft.com/office/powerpoint/2010/main" val="28529017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3AB00AD-00EA-7045-3CDD-B60293011D47}"/>
              </a:ext>
            </a:extLst>
          </p:cNvPr>
          <p:cNvSpPr txBox="1"/>
          <p:nvPr/>
        </p:nvSpPr>
        <p:spPr>
          <a:xfrm>
            <a:off x="154745" y="2761488"/>
            <a:ext cx="5155431" cy="3916445"/>
          </a:xfrm>
          <a:prstGeom prst="rect">
            <a:avLst/>
          </a:prstGeom>
        </p:spPr>
        <p:txBody>
          <a:bodyPr vert="horz" lIns="91440" tIns="45720" rIns="91440" bIns="45720" rtlCol="0">
            <a:normAutofit lnSpcReduction="10000"/>
          </a:bodyPr>
          <a:lstStyle/>
          <a:p>
            <a:r>
              <a:rPr lang="en-US" sz="1900" b="1" dirty="0"/>
              <a:t>No man of wisdom can demonstrate his knowledge save by means of words. This showeth the significance of the Word as is affirmed in all the Scriptures, whether of former times or more recently. For it is through its potency and animating spirit that the people of the world have attained so eminent a position. Moreover words and utterances should be both impressive and penetrating. However, no word will be infused with these two qualities unless it be uttered wholly for the sake of God and with due regard unto the exigencies of the occasion and the people.</a:t>
            </a:r>
          </a:p>
          <a:p>
            <a:pPr algn="r"/>
            <a:r>
              <a:rPr lang="en-US" sz="1500" b="1" dirty="0"/>
              <a:t>	Bahá’u’lláh</a:t>
            </a:r>
          </a:p>
          <a:p>
            <a:pPr algn="r"/>
            <a:r>
              <a:rPr lang="en-US" sz="1500" b="1" dirty="0"/>
              <a:t>	</a:t>
            </a:r>
            <a:r>
              <a:rPr lang="en-US" sz="1500" b="1" i="1" dirty="0"/>
              <a:t>Tablets of Bahá’u’lláh</a:t>
            </a:r>
            <a:r>
              <a:rPr lang="en-US" sz="1500" b="1" dirty="0"/>
              <a:t>, p. 172</a:t>
            </a:r>
          </a:p>
        </p:txBody>
      </p:sp>
      <p:pic>
        <p:nvPicPr>
          <p:cNvPr id="2" name="Picture 1">
            <a:extLst>
              <a:ext uri="{FF2B5EF4-FFF2-40B4-BE49-F238E27FC236}">
                <a16:creationId xmlns:a16="http://schemas.microsoft.com/office/drawing/2014/main" id="{867EA7EE-632E-3C0D-C658-572848339BC1}"/>
              </a:ext>
            </a:extLst>
          </p:cNvPr>
          <p:cNvPicPr>
            <a:picLocks noChangeAspect="1"/>
          </p:cNvPicPr>
          <p:nvPr/>
        </p:nvPicPr>
        <p:blipFill rotWithShape="1">
          <a:blip r:embed="rId2"/>
          <a:srcRect l="17290" r="26290"/>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440278047"/>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2A0A1DA-7327-7DC4-28F1-D567B26FD28F}"/>
              </a:ext>
            </a:extLst>
          </p:cNvPr>
          <p:cNvPicPr>
            <a:picLocks noChangeAspect="1"/>
          </p:cNvPicPr>
          <p:nvPr/>
        </p:nvPicPr>
        <p:blipFill rotWithShape="1">
          <a:blip r:embed="rId2"/>
          <a:srcRect t="14455" b="30763"/>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10"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sX0" fmla="*/ 0 w 1371600"/>
              <a:gd name="csY0" fmla="*/ 0 h 18288"/>
              <a:gd name="csX1" fmla="*/ 685800 w 1371600"/>
              <a:gd name="csY1" fmla="*/ 0 h 18288"/>
              <a:gd name="csX2" fmla="*/ 1371600 w 1371600"/>
              <a:gd name="csY2" fmla="*/ 0 h 18288"/>
              <a:gd name="csX3" fmla="*/ 1371600 w 1371600"/>
              <a:gd name="csY3" fmla="*/ 18288 h 18288"/>
              <a:gd name="csX4" fmla="*/ 713232 w 1371600"/>
              <a:gd name="csY4" fmla="*/ 18288 h 18288"/>
              <a:gd name="csX5" fmla="*/ 0 w 1371600"/>
              <a:gd name="csY5" fmla="*/ 18288 h 18288"/>
              <a:gd name="csX6" fmla="*/ 0 w 1371600"/>
              <a:gd name="csY6" fmla="*/ 0 h 182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326762-95A5-84FB-32F8-34DF48288DAD}"/>
              </a:ext>
            </a:extLst>
          </p:cNvPr>
          <p:cNvSpPr txBox="1"/>
          <p:nvPr/>
        </p:nvSpPr>
        <p:spPr>
          <a:xfrm>
            <a:off x="4654294" y="4558431"/>
            <a:ext cx="7182262" cy="2067452"/>
          </a:xfrm>
          <a:prstGeom prst="rect">
            <a:avLst/>
          </a:prstGeom>
        </p:spPr>
        <p:txBody>
          <a:bodyPr vert="horz" lIns="91440" tIns="45720" rIns="91440" bIns="45720" rtlCol="0" anchor="ctr">
            <a:normAutofit/>
          </a:bodyPr>
          <a:lstStyle/>
          <a:p>
            <a:r>
              <a:rPr lang="en-US" b="1" dirty="0"/>
              <a:t>Human utterance is an essence which aspireth to exert its influence and needeth moderation. As to its influence, this is conditional upon refinement which in turn is dependent upon hearts which are detached and pure. As to its moderation, this hath to be combined with tact and wisdom as prescribed in the Holy Scriptures and Tablets.</a:t>
            </a:r>
          </a:p>
          <a:p>
            <a:pPr algn="r"/>
            <a:r>
              <a:rPr lang="en-US" sz="1400" b="1" dirty="0"/>
              <a:t>	</a:t>
            </a:r>
            <a:r>
              <a:rPr lang="en-US" sz="1500" b="1" dirty="0"/>
              <a:t>Bahá’u’lláh</a:t>
            </a:r>
          </a:p>
          <a:p>
            <a:pPr algn="r"/>
            <a:r>
              <a:rPr lang="en-US" sz="1500" b="1" dirty="0"/>
              <a:t>	</a:t>
            </a:r>
            <a:r>
              <a:rPr lang="en-US" sz="1500" b="1" i="1" dirty="0"/>
              <a:t>Tablets of Bahá’u’lláh</a:t>
            </a:r>
            <a:r>
              <a:rPr lang="en-US" sz="1500" b="1" dirty="0"/>
              <a:t>, p. 172</a:t>
            </a:r>
          </a:p>
        </p:txBody>
      </p:sp>
    </p:spTree>
    <p:extLst>
      <p:ext uri="{BB962C8B-B14F-4D97-AF65-F5344CB8AC3E}">
        <p14:creationId xmlns:p14="http://schemas.microsoft.com/office/powerpoint/2010/main" val="27315931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B983BFC-D3C5-ADDF-9CC9-E61BD2FD04D7}"/>
              </a:ext>
            </a:extLst>
          </p:cNvPr>
          <p:cNvSpPr txBox="1"/>
          <p:nvPr/>
        </p:nvSpPr>
        <p:spPr>
          <a:xfrm>
            <a:off x="92203" y="2839118"/>
            <a:ext cx="5127297" cy="3785046"/>
          </a:xfrm>
          <a:prstGeom prst="rect">
            <a:avLst/>
          </a:prstGeom>
        </p:spPr>
        <p:txBody>
          <a:bodyPr vert="horz" lIns="91440" tIns="45720" rIns="91440" bIns="45720" rtlCol="0">
            <a:normAutofit lnSpcReduction="10000"/>
          </a:bodyPr>
          <a:lstStyle/>
          <a:p>
            <a:r>
              <a:rPr lang="en-US" sz="2000" b="1" dirty="0"/>
              <a:t>It is incumbent upon thee to acquire the various branches of knowledge, and to turn thy face toward the beauty of the Manifest Beauty, that thou mayest be a sign of saving guidance amongst the peoples of the world, and a focal centre of understanding in this sphere from which the wise and their wisdom are shut out, except for those who set foot in the Kingdom of lights and become informed of the veiled and hidden mystery, the well-guarded secret.</a:t>
            </a:r>
            <a:endParaRPr lang="en-US" sz="1500" b="1" dirty="0"/>
          </a:p>
          <a:p>
            <a:pPr algn="r"/>
            <a:r>
              <a:rPr lang="en-US" sz="1500" b="1" dirty="0"/>
              <a:t>	</a:t>
            </a:r>
            <a:r>
              <a:rPr lang="en-US" sz="1600" b="1" dirty="0"/>
              <a:t>‘Abdu’l-Bahá</a:t>
            </a:r>
          </a:p>
          <a:p>
            <a:pPr algn="r"/>
            <a:r>
              <a:rPr lang="en-US" sz="1600" b="1" dirty="0"/>
              <a:t>	</a:t>
            </a:r>
            <a:r>
              <a:rPr lang="en-US" sz="1600" b="1" i="1" dirty="0"/>
              <a:t>Selections From the Writings of ‘Abdu’l-Bahá</a:t>
            </a:r>
            <a:r>
              <a:rPr lang="en-US" sz="1600" b="1" dirty="0"/>
              <a:t>, p.110</a:t>
            </a:r>
          </a:p>
        </p:txBody>
      </p:sp>
      <p:pic>
        <p:nvPicPr>
          <p:cNvPr id="4" name="Picture 3" descr="A group of people sitting in a circle&#10;&#10;Description automatically generated">
            <a:extLst>
              <a:ext uri="{FF2B5EF4-FFF2-40B4-BE49-F238E27FC236}">
                <a16:creationId xmlns:a16="http://schemas.microsoft.com/office/drawing/2014/main" id="{E08B2CFC-43E7-81E0-D384-FF9B5690E433}"/>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4919" r="18128"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86064034"/>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F32003-1112-9A38-197F-B24E0C154828}"/>
              </a:ext>
            </a:extLst>
          </p:cNvPr>
          <p:cNvSpPr txBox="1"/>
          <p:nvPr/>
        </p:nvSpPr>
        <p:spPr>
          <a:xfrm>
            <a:off x="6378822" y="1751617"/>
            <a:ext cx="4543426" cy="3354765"/>
          </a:xfrm>
          <a:prstGeom prst="rect">
            <a:avLst/>
          </a:prstGeom>
          <a:noFill/>
        </p:spPr>
        <p:txBody>
          <a:bodyPr wrap="square">
            <a:spAutoFit/>
          </a:bodyPr>
          <a:lstStyle/>
          <a:p>
            <a:r>
              <a:rPr lang="en-US" sz="2200" b="1" dirty="0"/>
              <a:t>The Cause to which we belong stands on the threshold of an era of unprecedented expansion. Its problems are many, diverse and challenging. Our methods and ways of approach must likewise be characterized by unusual sagacity, consummate skill and wisdom.</a:t>
            </a:r>
          </a:p>
          <a:p>
            <a:pPr algn="r"/>
            <a:r>
              <a:rPr lang="en-US" b="1" dirty="0"/>
              <a:t>Shoghi Effendi</a:t>
            </a:r>
          </a:p>
          <a:p>
            <a:pPr algn="r"/>
            <a:r>
              <a:rPr lang="en-US" b="1" i="1" dirty="0"/>
              <a:t>Messages to America</a:t>
            </a:r>
            <a:r>
              <a:rPr lang="en-US" b="1" dirty="0"/>
              <a:t>, p. 2</a:t>
            </a:r>
          </a:p>
        </p:txBody>
      </p:sp>
      <p:pic>
        <p:nvPicPr>
          <p:cNvPr id="2" name="Picture 1">
            <a:extLst>
              <a:ext uri="{FF2B5EF4-FFF2-40B4-BE49-F238E27FC236}">
                <a16:creationId xmlns:a16="http://schemas.microsoft.com/office/drawing/2014/main" id="{EBC85F07-7378-9571-1957-A92A08A3637D}"/>
              </a:ext>
            </a:extLst>
          </p:cNvPr>
          <p:cNvPicPr>
            <a:picLocks noChangeAspect="1"/>
          </p:cNvPicPr>
          <p:nvPr/>
        </p:nvPicPr>
        <p:blipFill>
          <a:blip r:embed="rId2"/>
          <a:stretch>
            <a:fillRect/>
          </a:stretch>
        </p:blipFill>
        <p:spPr>
          <a:xfrm>
            <a:off x="1046295" y="0"/>
            <a:ext cx="4543425" cy="6858000"/>
          </a:xfrm>
          <a:prstGeom prst="rect">
            <a:avLst/>
          </a:prstGeom>
        </p:spPr>
      </p:pic>
    </p:spTree>
    <p:extLst>
      <p:ext uri="{BB962C8B-B14F-4D97-AF65-F5344CB8AC3E}">
        <p14:creationId xmlns:p14="http://schemas.microsoft.com/office/powerpoint/2010/main" val="11631804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7FFE6E-0D6F-F24B-7AC1-25424A50529A}"/>
              </a:ext>
            </a:extLst>
          </p:cNvPr>
          <p:cNvSpPr txBox="1"/>
          <p:nvPr/>
        </p:nvSpPr>
        <p:spPr>
          <a:xfrm>
            <a:off x="2045208" y="3878012"/>
            <a:ext cx="8101583" cy="2677656"/>
          </a:xfrm>
          <a:prstGeom prst="rect">
            <a:avLst/>
          </a:prstGeom>
          <a:noFill/>
        </p:spPr>
        <p:txBody>
          <a:bodyPr wrap="square">
            <a:spAutoFit/>
          </a:bodyPr>
          <a:lstStyle/>
          <a:p>
            <a:r>
              <a:rPr lang="en-US" sz="2200" b="1" dirty="0"/>
              <a:t>In this Day whatsoever serveth to reduce blindness and to increase vision is worthy of consideration. This vision acteth as the agent and guide for true knowledge. Indeed in the estimation of men of wisdom keenness of understanding is due to keenness of vision. The people of Bahá must under all circumstances observe that which is meet and seemly and exhort the people accordingly.</a:t>
            </a:r>
          </a:p>
          <a:p>
            <a:pPr algn="r"/>
            <a:r>
              <a:rPr lang="en-US" b="1" dirty="0"/>
              <a:t>Bahá'u'lláh</a:t>
            </a:r>
          </a:p>
          <a:p>
            <a:pPr algn="r"/>
            <a:r>
              <a:rPr lang="en-US" b="1" i="1" dirty="0"/>
              <a:t>Tablets of Bahá’u’lláh</a:t>
            </a:r>
            <a:r>
              <a:rPr lang="en-US" b="1" dirty="0"/>
              <a:t>, p. 35</a:t>
            </a:r>
          </a:p>
        </p:txBody>
      </p:sp>
      <p:pic>
        <p:nvPicPr>
          <p:cNvPr id="2" name="Picture 1">
            <a:extLst>
              <a:ext uri="{FF2B5EF4-FFF2-40B4-BE49-F238E27FC236}">
                <a16:creationId xmlns:a16="http://schemas.microsoft.com/office/drawing/2014/main" id="{3061271F-21EE-B89C-1213-107F4FF62C2F}"/>
              </a:ext>
            </a:extLst>
          </p:cNvPr>
          <p:cNvPicPr>
            <a:picLocks noChangeAspect="1"/>
          </p:cNvPicPr>
          <p:nvPr/>
        </p:nvPicPr>
        <p:blipFill>
          <a:blip r:embed="rId2"/>
          <a:stretch>
            <a:fillRect/>
          </a:stretch>
        </p:blipFill>
        <p:spPr>
          <a:xfrm>
            <a:off x="1956054" y="118872"/>
            <a:ext cx="8572500" cy="3619500"/>
          </a:xfrm>
          <a:prstGeom prst="rect">
            <a:avLst/>
          </a:prstGeom>
        </p:spPr>
      </p:pic>
    </p:spTree>
    <p:extLst>
      <p:ext uri="{BB962C8B-B14F-4D97-AF65-F5344CB8AC3E}">
        <p14:creationId xmlns:p14="http://schemas.microsoft.com/office/powerpoint/2010/main" val="1050506952"/>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Ali Youssefi - This is the Age [@home Sessions]">
            <a:hlinkClick r:id="" action="ppaction://media"/>
            <a:extLst>
              <a:ext uri="{FF2B5EF4-FFF2-40B4-BE49-F238E27FC236}">
                <a16:creationId xmlns:a16="http://schemas.microsoft.com/office/drawing/2014/main" id="{D06D2E6F-7B86-FF3F-FF0A-D2F373B38E3F}"/>
              </a:ext>
            </a:extLst>
          </p:cNvPr>
          <p:cNvPicPr>
            <a:picLocks noRot="1" noChangeAspect="1"/>
          </p:cNvPicPr>
          <p:nvPr>
            <a:videoFile r:link="rId1"/>
          </p:nvPr>
        </p:nvPicPr>
        <p:blipFill>
          <a:blip r:embed="rId3"/>
          <a:stretch>
            <a:fillRect/>
          </a:stretch>
        </p:blipFill>
        <p:spPr>
          <a:xfrm>
            <a:off x="1497849" y="407496"/>
            <a:ext cx="9196302" cy="5195911"/>
          </a:xfrm>
          <a:prstGeom prst="rect">
            <a:avLst/>
          </a:prstGeom>
        </p:spPr>
      </p:pic>
      <p:sp>
        <p:nvSpPr>
          <p:cNvPr id="4" name="TextBox 3">
            <a:extLst>
              <a:ext uri="{FF2B5EF4-FFF2-40B4-BE49-F238E27FC236}">
                <a16:creationId xmlns:a16="http://schemas.microsoft.com/office/drawing/2014/main" id="{16C63797-FB9C-465E-3AFA-0BAF2A73FACE}"/>
              </a:ext>
            </a:extLst>
          </p:cNvPr>
          <p:cNvSpPr txBox="1"/>
          <p:nvPr/>
        </p:nvSpPr>
        <p:spPr>
          <a:xfrm>
            <a:off x="2822180" y="6071551"/>
            <a:ext cx="6547638" cy="461665"/>
          </a:xfrm>
          <a:prstGeom prst="rect">
            <a:avLst/>
          </a:prstGeom>
          <a:noFill/>
        </p:spPr>
        <p:txBody>
          <a:bodyPr wrap="square">
            <a:spAutoFit/>
          </a:bodyPr>
          <a:lstStyle/>
          <a:p>
            <a:r>
              <a:rPr lang="en-US" sz="2400" b="1" dirty="0">
                <a:hlinkClick r:id="rId4"/>
              </a:rPr>
              <a:t>https://www.youtube.com/watch?v=nGOx2IITrPk</a:t>
            </a:r>
            <a:r>
              <a:rPr lang="en-US" sz="2400" b="1" dirty="0"/>
              <a:t> </a:t>
            </a:r>
          </a:p>
        </p:txBody>
      </p:sp>
    </p:spTree>
    <p:extLst>
      <p:ext uri="{BB962C8B-B14F-4D97-AF65-F5344CB8AC3E}">
        <p14:creationId xmlns:p14="http://schemas.microsoft.com/office/powerpoint/2010/main" val="16729266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967849-A0E0-CF0E-725C-3224327ADF29}"/>
              </a:ext>
            </a:extLst>
          </p:cNvPr>
          <p:cNvSpPr txBox="1"/>
          <p:nvPr/>
        </p:nvSpPr>
        <p:spPr>
          <a:xfrm>
            <a:off x="2813754" y="5898912"/>
            <a:ext cx="6564489" cy="461665"/>
          </a:xfrm>
          <a:prstGeom prst="rect">
            <a:avLst/>
          </a:prstGeom>
          <a:noFill/>
        </p:spPr>
        <p:txBody>
          <a:bodyPr wrap="square">
            <a:spAutoFit/>
          </a:bodyPr>
          <a:lstStyle/>
          <a:p>
            <a:r>
              <a:rPr lang="en-US" sz="2400" b="1" dirty="0">
                <a:hlinkClick r:id="rId2"/>
              </a:rPr>
              <a:t>https://www.youtube.com/watch?v=ItYJUjbPxdk</a:t>
            </a:r>
            <a:r>
              <a:rPr lang="en-US" sz="2400" b="1" dirty="0"/>
              <a:t> </a:t>
            </a:r>
          </a:p>
        </p:txBody>
      </p:sp>
      <p:pic>
        <p:nvPicPr>
          <p:cNvPr id="6" name="Picture 5">
            <a:extLst>
              <a:ext uri="{FF2B5EF4-FFF2-40B4-BE49-F238E27FC236}">
                <a16:creationId xmlns:a16="http://schemas.microsoft.com/office/drawing/2014/main" id="{9FC97D00-232A-2F0C-06D5-6CACDF9C98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4867" y="334557"/>
            <a:ext cx="9562265" cy="5378774"/>
          </a:xfrm>
          <a:prstGeom prst="rect">
            <a:avLst/>
          </a:prstGeom>
        </p:spPr>
      </p:pic>
    </p:spTree>
    <p:extLst>
      <p:ext uri="{BB962C8B-B14F-4D97-AF65-F5344CB8AC3E}">
        <p14:creationId xmlns:p14="http://schemas.microsoft.com/office/powerpoint/2010/main" val="25653115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The Quintessence of Knowledge Bahá'í Song">
            <a:hlinkClick r:id="" action="ppaction://media"/>
            <a:extLst>
              <a:ext uri="{FF2B5EF4-FFF2-40B4-BE49-F238E27FC236}">
                <a16:creationId xmlns:a16="http://schemas.microsoft.com/office/drawing/2014/main" id="{B5ABA6DD-5114-9A88-E4DF-F4578885E110}"/>
              </a:ext>
            </a:extLst>
          </p:cNvPr>
          <p:cNvPicPr>
            <a:picLocks noRot="1" noChangeAspect="1"/>
          </p:cNvPicPr>
          <p:nvPr>
            <a:videoFile r:link="rId1"/>
          </p:nvPr>
        </p:nvPicPr>
        <p:blipFill>
          <a:blip r:embed="rId3"/>
          <a:stretch>
            <a:fillRect/>
          </a:stretch>
        </p:blipFill>
        <p:spPr>
          <a:xfrm>
            <a:off x="1411236" y="316795"/>
            <a:ext cx="9369527" cy="5293783"/>
          </a:xfrm>
          <a:prstGeom prst="rect">
            <a:avLst/>
          </a:prstGeom>
        </p:spPr>
      </p:pic>
      <p:sp>
        <p:nvSpPr>
          <p:cNvPr id="5" name="TextBox 4">
            <a:extLst>
              <a:ext uri="{FF2B5EF4-FFF2-40B4-BE49-F238E27FC236}">
                <a16:creationId xmlns:a16="http://schemas.microsoft.com/office/drawing/2014/main" id="{A95FB975-9D8F-6436-5E5B-9F3CA67192A6}"/>
              </a:ext>
            </a:extLst>
          </p:cNvPr>
          <p:cNvSpPr txBox="1"/>
          <p:nvPr/>
        </p:nvSpPr>
        <p:spPr>
          <a:xfrm>
            <a:off x="2850444" y="5927140"/>
            <a:ext cx="6767690" cy="461665"/>
          </a:xfrm>
          <a:prstGeom prst="rect">
            <a:avLst/>
          </a:prstGeom>
          <a:noFill/>
        </p:spPr>
        <p:txBody>
          <a:bodyPr wrap="square">
            <a:spAutoFit/>
          </a:bodyPr>
          <a:lstStyle/>
          <a:p>
            <a:r>
              <a:rPr lang="en-US" sz="2400" b="1" dirty="0">
                <a:hlinkClick r:id="rId4"/>
              </a:rPr>
              <a:t>https://www.youtube.com/watch?v=L69BNAg3D9o</a:t>
            </a:r>
            <a:r>
              <a:rPr lang="en-US" sz="2400" b="1" dirty="0"/>
              <a:t> </a:t>
            </a:r>
          </a:p>
        </p:txBody>
      </p:sp>
    </p:spTree>
    <p:extLst>
      <p:ext uri="{BB962C8B-B14F-4D97-AF65-F5344CB8AC3E}">
        <p14:creationId xmlns:p14="http://schemas.microsoft.com/office/powerpoint/2010/main" val="3454516913"/>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C06C03-0DB5-AC3E-EC50-4408F1DF2013}"/>
              </a:ext>
            </a:extLst>
          </p:cNvPr>
          <p:cNvSpPr txBox="1"/>
          <p:nvPr/>
        </p:nvSpPr>
        <p:spPr>
          <a:xfrm>
            <a:off x="365080" y="489734"/>
            <a:ext cx="4054520" cy="5878532"/>
          </a:xfrm>
          <a:prstGeom prst="rect">
            <a:avLst/>
          </a:prstGeom>
          <a:noFill/>
        </p:spPr>
        <p:txBody>
          <a:bodyPr wrap="square">
            <a:spAutoFit/>
          </a:bodyPr>
          <a:lstStyle/>
          <a:p>
            <a:r>
              <a:rPr lang="en-US" sz="2000" b="1" dirty="0"/>
              <a:t>And it was this peerless Source of wisdom that at the beginning of the foundation of the world ascended the stair of inner meaning and when enthroned upon the pulpit of utterance, through the operation of the divine Will, proclaimed two words. The first heralded the promise of reward, while the second voiced the ominous warning of punishment. The promise gave rise to hope and the warning begat fear. Thus the basis of world order hath been firmly established upon these twin principles. Exalted is the Lord of Wisdom, the Possessor of Great Bounty.</a:t>
            </a:r>
          </a:p>
          <a:p>
            <a:pPr algn="r"/>
            <a:r>
              <a:rPr lang="en-US" b="1" dirty="0"/>
              <a:t>Bahá'u'lláh</a:t>
            </a:r>
          </a:p>
          <a:p>
            <a:pPr algn="r"/>
            <a:r>
              <a:rPr lang="en-US" b="1" i="1" dirty="0"/>
              <a:t>Tablets of Bahá’u’lláh</a:t>
            </a:r>
            <a:r>
              <a:rPr lang="en-US" b="1" dirty="0"/>
              <a:t>, p. 66</a:t>
            </a:r>
          </a:p>
        </p:txBody>
      </p:sp>
      <p:pic>
        <p:nvPicPr>
          <p:cNvPr id="3" name="Picture 2" descr="A stairway leading to the light&#10;&#10;Description automatically generated">
            <a:extLst>
              <a:ext uri="{FF2B5EF4-FFF2-40B4-BE49-F238E27FC236}">
                <a16:creationId xmlns:a16="http://schemas.microsoft.com/office/drawing/2014/main" id="{DA5518D5-9F65-3CE6-ECBD-CF370C7C99E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632961" y="0"/>
            <a:ext cx="10287000" cy="6858000"/>
          </a:xfrm>
          <a:prstGeom prst="rect">
            <a:avLst/>
          </a:prstGeom>
        </p:spPr>
      </p:pic>
    </p:spTree>
    <p:extLst>
      <p:ext uri="{BB962C8B-B14F-4D97-AF65-F5344CB8AC3E}">
        <p14:creationId xmlns:p14="http://schemas.microsoft.com/office/powerpoint/2010/main" val="40302823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erson walking on a flat surface&#10;&#10;Description automatically generated">
            <a:extLst>
              <a:ext uri="{FF2B5EF4-FFF2-40B4-BE49-F238E27FC236}">
                <a16:creationId xmlns:a16="http://schemas.microsoft.com/office/drawing/2014/main" id="{6A9FB7C8-75D1-68FD-1C38-DCA1F40BE8D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992" b="38623"/>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Box 2">
            <a:extLst>
              <a:ext uri="{FF2B5EF4-FFF2-40B4-BE49-F238E27FC236}">
                <a16:creationId xmlns:a16="http://schemas.microsoft.com/office/drawing/2014/main" id="{A6CB3B1E-4E5D-EF61-8913-29544AB460B8}"/>
              </a:ext>
            </a:extLst>
          </p:cNvPr>
          <p:cNvSpPr txBox="1"/>
          <p:nvPr/>
        </p:nvSpPr>
        <p:spPr>
          <a:xfrm>
            <a:off x="1336431" y="3977933"/>
            <a:ext cx="9950933" cy="2452687"/>
          </a:xfrm>
          <a:prstGeom prst="rect">
            <a:avLst/>
          </a:prstGeom>
        </p:spPr>
        <p:txBody>
          <a:bodyPr vert="horz" lIns="91440" tIns="45720" rIns="91440" bIns="45720" rtlCol="0" anchor="ctr">
            <a:normAutofit lnSpcReduction="10000"/>
          </a:bodyPr>
          <a:lstStyle/>
          <a:p>
            <a:r>
              <a:rPr lang="en-US" sz="2200" b="1" dirty="0"/>
              <a:t>It behooveth whosoever hath set his face towards the Most Sublime Horizon to cleave tenaciously unto the cord of patience, and to put his reliance in God, the Help in Peril, the Unconstrained. O ye loved ones of God! Drink your fill from the well spring of wisdom, and soar ye in the atmosphere of wisdom, and speak forth with wisdom and eloquence. Thus biddeth you your Lord, the Almighty, the All Knowing.</a:t>
            </a:r>
          </a:p>
          <a:p>
            <a:pPr algn="r"/>
            <a:r>
              <a:rPr lang="en-US" b="1" dirty="0"/>
              <a:t>	Bahá’u’lláh</a:t>
            </a:r>
          </a:p>
          <a:p>
            <a:pPr algn="r"/>
            <a:r>
              <a:rPr lang="en-US" b="1" dirty="0"/>
              <a:t>	</a:t>
            </a:r>
            <a:r>
              <a:rPr lang="en-US" b="1" i="1" dirty="0"/>
              <a:t>Epistle to the Son of the Wolf</a:t>
            </a:r>
            <a:r>
              <a:rPr lang="en-US" b="1" dirty="0"/>
              <a:t>, p. 99</a:t>
            </a:r>
          </a:p>
        </p:txBody>
      </p:sp>
    </p:spTree>
    <p:extLst>
      <p:ext uri="{BB962C8B-B14F-4D97-AF65-F5344CB8AC3E}">
        <p14:creationId xmlns:p14="http://schemas.microsoft.com/office/powerpoint/2010/main" val="3369146111"/>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Happy family standing in front of a house">
            <a:extLst>
              <a:ext uri="{FF2B5EF4-FFF2-40B4-BE49-F238E27FC236}">
                <a16:creationId xmlns:a16="http://schemas.microsoft.com/office/drawing/2014/main" id="{94080910-90D1-0F42-58D9-94EB96B607A8}"/>
              </a:ext>
            </a:extLst>
          </p:cNvPr>
          <p:cNvPicPr>
            <a:picLocks noChangeAspect="1"/>
          </p:cNvPicPr>
          <p:nvPr/>
        </p:nvPicPr>
        <p:blipFill rotWithShape="1">
          <a:blip r:embed="rId2">
            <a:extLst>
              <a:ext uri="{28A0092B-C50C-407E-A947-70E740481C1C}">
                <a14:useLocalDpi xmlns:a14="http://schemas.microsoft.com/office/drawing/2010/main" val="0"/>
              </a:ext>
            </a:extLst>
          </a:blip>
          <a:srcRect l="14093" r="18393" b="-1"/>
          <a:stretch/>
        </p:blipFill>
        <p:spPr>
          <a:xfrm>
            <a:off x="1" y="10"/>
            <a:ext cx="6936390" cy="6857990"/>
          </a:xfrm>
          <a:prstGeom prst="rect">
            <a:avLst/>
          </a:prstGeom>
        </p:spPr>
      </p:pic>
      <p:sp>
        <p:nvSpPr>
          <p:cNvPr id="3" name="TextBox 2">
            <a:extLst>
              <a:ext uri="{FF2B5EF4-FFF2-40B4-BE49-F238E27FC236}">
                <a16:creationId xmlns:a16="http://schemas.microsoft.com/office/drawing/2014/main" id="{7FC153EA-E39C-A9C3-0159-6F6833C5D432}"/>
              </a:ext>
            </a:extLst>
          </p:cNvPr>
          <p:cNvSpPr txBox="1"/>
          <p:nvPr/>
        </p:nvSpPr>
        <p:spPr>
          <a:xfrm>
            <a:off x="7557398" y="1060542"/>
            <a:ext cx="4010545" cy="4736916"/>
          </a:xfrm>
          <a:prstGeom prst="rect">
            <a:avLst/>
          </a:prstGeom>
        </p:spPr>
        <p:txBody>
          <a:bodyPr vert="horz" lIns="91440" tIns="45720" rIns="91440" bIns="45720" rtlCol="0">
            <a:noAutofit/>
          </a:bodyPr>
          <a:lstStyle/>
          <a:p>
            <a:pPr marR="0">
              <a:lnSpc>
                <a:spcPct val="90000"/>
              </a:lnSpc>
              <a:spcBef>
                <a:spcPts val="0"/>
              </a:spcBef>
              <a:spcAft>
                <a:spcPts val="800"/>
              </a:spcAft>
              <a:tabLst>
                <a:tab pos="5943600" algn="r"/>
              </a:tabLst>
            </a:pPr>
            <a:r>
              <a:rPr lang="en-US" sz="2400" b="1" dirty="0">
                <a:effectLst/>
              </a:rPr>
              <a:t>Above all else, the greatest gift and the most wondrous blessing hath ever been and will continue to be wisdom. It is man’s unfailing Protector. It aideth him and strengtheneth him. Wisdom is God’s Emissary and the Revealer of His Name the Omniscient. Through it the loftiness of man’s station is made manifest and evident. </a:t>
            </a:r>
            <a:endParaRPr lang="en-US" sz="2400" dirty="0">
              <a:effectLst/>
            </a:endParaRPr>
          </a:p>
          <a:p>
            <a:pPr algn="r">
              <a:lnSpc>
                <a:spcPct val="90000"/>
              </a:lnSpc>
            </a:pPr>
            <a:r>
              <a:rPr lang="en-US" sz="2000" b="1" dirty="0">
                <a:effectLst/>
              </a:rPr>
              <a:t>Bahá’u’lláh</a:t>
            </a:r>
            <a:r>
              <a:rPr lang="en-US" sz="2000" b="1" i="1" dirty="0">
                <a:effectLst/>
              </a:rPr>
              <a:t>, </a:t>
            </a:r>
          </a:p>
          <a:p>
            <a:pPr algn="r">
              <a:lnSpc>
                <a:spcPct val="90000"/>
              </a:lnSpc>
            </a:pPr>
            <a:r>
              <a:rPr lang="en-US" sz="2000" b="1" i="1" dirty="0">
                <a:effectLst/>
              </a:rPr>
              <a:t>Tablets of Bahá’u’lláh</a:t>
            </a:r>
            <a:r>
              <a:rPr lang="en-US" sz="2000" b="1" dirty="0">
                <a:effectLst/>
              </a:rPr>
              <a:t>, p. 66</a:t>
            </a:r>
            <a:endParaRPr lang="en-US" sz="2000" dirty="0"/>
          </a:p>
        </p:txBody>
      </p:sp>
    </p:spTree>
    <p:extLst>
      <p:ext uri="{BB962C8B-B14F-4D97-AF65-F5344CB8AC3E}">
        <p14:creationId xmlns:p14="http://schemas.microsoft.com/office/powerpoint/2010/main" val="34110678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BA992C9-58BC-B9F3-8106-5D015109D98F}"/>
              </a:ext>
            </a:extLst>
          </p:cNvPr>
          <p:cNvSpPr txBox="1"/>
          <p:nvPr/>
        </p:nvSpPr>
        <p:spPr>
          <a:xfrm>
            <a:off x="478883" y="2807208"/>
            <a:ext cx="3979164" cy="3410712"/>
          </a:xfrm>
          <a:prstGeom prst="rect">
            <a:avLst/>
          </a:prstGeom>
        </p:spPr>
        <p:txBody>
          <a:bodyPr vert="horz" lIns="91440" tIns="45720" rIns="91440" bIns="45720" rtlCol="0" anchor="t">
            <a:normAutofit/>
          </a:bodyPr>
          <a:lstStyle/>
          <a:p>
            <a:pPr marR="0">
              <a:lnSpc>
                <a:spcPct val="90000"/>
              </a:lnSpc>
              <a:spcBef>
                <a:spcPts val="0"/>
              </a:spcBef>
              <a:spcAft>
                <a:spcPts val="800"/>
              </a:spcAft>
              <a:tabLst>
                <a:tab pos="5943600" algn="r"/>
              </a:tabLst>
            </a:pPr>
            <a:r>
              <a:rPr lang="en-US" sz="2800" b="1" dirty="0">
                <a:effectLst/>
              </a:rPr>
              <a:t>The essence of wisdom is the fear of God, the dread of His scourge and punishment, and the apprehension of His justice and decree.</a:t>
            </a:r>
            <a:endParaRPr lang="en-US" sz="2800" dirty="0">
              <a:effectLst/>
            </a:endParaRPr>
          </a:p>
          <a:p>
            <a:pPr marR="0" algn="r">
              <a:lnSpc>
                <a:spcPct val="90000"/>
              </a:lnSpc>
              <a:spcBef>
                <a:spcPts val="0"/>
              </a:spcBef>
              <a:spcAft>
                <a:spcPts val="0"/>
              </a:spcAft>
              <a:tabLst>
                <a:tab pos="5943600" algn="r"/>
              </a:tabLst>
            </a:pPr>
            <a:r>
              <a:rPr lang="en-US" sz="2400" b="1" dirty="0">
                <a:effectLst/>
              </a:rPr>
              <a:t>Bahá’u’lláh</a:t>
            </a:r>
            <a:r>
              <a:rPr lang="en-US" sz="2400" b="1" i="1" dirty="0">
                <a:effectLst/>
              </a:rPr>
              <a:t>, </a:t>
            </a:r>
            <a:endParaRPr lang="en-US" sz="2400" dirty="0">
              <a:effectLst/>
            </a:endParaRPr>
          </a:p>
          <a:p>
            <a:pPr marR="0" algn="r">
              <a:lnSpc>
                <a:spcPct val="90000"/>
              </a:lnSpc>
              <a:spcBef>
                <a:spcPts val="0"/>
              </a:spcBef>
              <a:spcAft>
                <a:spcPts val="0"/>
              </a:spcAft>
              <a:tabLst>
                <a:tab pos="5943600" algn="r"/>
              </a:tabLst>
            </a:pPr>
            <a:r>
              <a:rPr lang="en-US" sz="2400" b="1" i="1" dirty="0">
                <a:effectLst/>
              </a:rPr>
              <a:t>Tablets of Bahá’u’lláh</a:t>
            </a:r>
            <a:r>
              <a:rPr lang="en-US" sz="2400" b="1" dirty="0">
                <a:effectLst/>
              </a:rPr>
              <a:t>, p. 155</a:t>
            </a:r>
            <a:endParaRPr lang="en-US" sz="2400" dirty="0">
              <a:effectLst/>
            </a:endParaRPr>
          </a:p>
        </p:txBody>
      </p:sp>
      <p:pic>
        <p:nvPicPr>
          <p:cNvPr id="4" name="Picture 3" descr="A picture containing sunset, water, sun, silhouette&#10;&#10;Description automatically generated">
            <a:extLst>
              <a:ext uri="{FF2B5EF4-FFF2-40B4-BE49-F238E27FC236}">
                <a16:creationId xmlns:a16="http://schemas.microsoft.com/office/drawing/2014/main" id="{C544499C-6B8B-5C8E-1995-B3541C5C7F2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936929" y="640080"/>
            <a:ext cx="6338454" cy="5577840"/>
          </a:xfrm>
          <a:prstGeom prst="rect">
            <a:avLst/>
          </a:prstGeom>
        </p:spPr>
      </p:pic>
    </p:spTree>
    <p:extLst>
      <p:ext uri="{BB962C8B-B14F-4D97-AF65-F5344CB8AC3E}">
        <p14:creationId xmlns:p14="http://schemas.microsoft.com/office/powerpoint/2010/main" val="1452393487"/>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5B1FC96-0749-41C9-BAED-E089E7714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in a suit pointing at a microphone&#10;&#10;Description automatically generated">
            <a:extLst>
              <a:ext uri="{FF2B5EF4-FFF2-40B4-BE49-F238E27FC236}">
                <a16:creationId xmlns:a16="http://schemas.microsoft.com/office/drawing/2014/main" id="{7379DE66-4CB0-149D-9153-5A691A6A85EA}"/>
              </a:ext>
            </a:extLst>
          </p:cNvPr>
          <p:cNvPicPr>
            <a:picLocks noChangeAspect="1"/>
          </p:cNvPicPr>
          <p:nvPr/>
        </p:nvPicPr>
        <p:blipFill rotWithShape="1">
          <a:blip r:embed="rId2">
            <a:extLst>
              <a:ext uri="{28A0092B-C50C-407E-A947-70E740481C1C}">
                <a14:useLocalDpi xmlns:a14="http://schemas.microsoft.com/office/drawing/2010/main" val="0"/>
              </a:ext>
            </a:extLst>
          </a:blip>
          <a:srcRect l="4506" r="14504" b="-2"/>
          <a:stretch/>
        </p:blipFill>
        <p:spPr>
          <a:xfrm>
            <a:off x="5" y="10"/>
            <a:ext cx="6095995" cy="4196271"/>
          </a:xfrm>
          <a:custGeom>
            <a:avLst/>
            <a:gdLst/>
            <a:ahLst/>
            <a:cxnLst/>
            <a:rect l="l" t="t" r="r" b="b"/>
            <a:pathLst>
              <a:path w="6005375" h="4196281">
                <a:moveTo>
                  <a:pt x="0" y="0"/>
                </a:moveTo>
                <a:lnTo>
                  <a:pt x="6000672" y="0"/>
                </a:lnTo>
                <a:lnTo>
                  <a:pt x="5998730" y="19709"/>
                </a:lnTo>
                <a:cubicBezTo>
                  <a:pt x="6001245" y="280059"/>
                  <a:pt x="5986415" y="540409"/>
                  <a:pt x="5999656" y="800631"/>
                </a:cubicBezTo>
                <a:cubicBezTo>
                  <a:pt x="6009855" y="1001996"/>
                  <a:pt x="6003364" y="1203233"/>
                  <a:pt x="5999656" y="1404471"/>
                </a:cubicBezTo>
                <a:cubicBezTo>
                  <a:pt x="5992506" y="1790420"/>
                  <a:pt x="6003364" y="2175860"/>
                  <a:pt x="5998730" y="2561300"/>
                </a:cubicBezTo>
                <a:cubicBezTo>
                  <a:pt x="5996744" y="2732154"/>
                  <a:pt x="5998994" y="2902754"/>
                  <a:pt x="6003364" y="3073609"/>
                </a:cubicBezTo>
                <a:cubicBezTo>
                  <a:pt x="6009720" y="3317560"/>
                  <a:pt x="5999923" y="3561638"/>
                  <a:pt x="5989197" y="3805463"/>
                </a:cubicBezTo>
                <a:cubicBezTo>
                  <a:pt x="5985594" y="3872508"/>
                  <a:pt x="5984647" y="3939633"/>
                  <a:pt x="5986348" y="4006695"/>
                </a:cubicBezTo>
                <a:lnTo>
                  <a:pt x="5997254" y="4174633"/>
                </a:lnTo>
                <a:lnTo>
                  <a:pt x="5951601" y="4176620"/>
                </a:lnTo>
                <a:cubicBezTo>
                  <a:pt x="5886702" y="4176651"/>
                  <a:pt x="5821788" y="4174749"/>
                  <a:pt x="5756905" y="4173480"/>
                </a:cubicBezTo>
                <a:cubicBezTo>
                  <a:pt x="5518559" y="4169040"/>
                  <a:pt x="5280086" y="4173480"/>
                  <a:pt x="5042247" y="4150774"/>
                </a:cubicBezTo>
                <a:cubicBezTo>
                  <a:pt x="4977618" y="4144622"/>
                  <a:pt x="4912546" y="4140690"/>
                  <a:pt x="4847600" y="4141467"/>
                </a:cubicBezTo>
                <a:cubicBezTo>
                  <a:pt x="4782655" y="4142244"/>
                  <a:pt x="4717835" y="4147730"/>
                  <a:pt x="4653713" y="4160414"/>
                </a:cubicBezTo>
                <a:cubicBezTo>
                  <a:pt x="4446571" y="4200625"/>
                  <a:pt x="4238796" y="4203162"/>
                  <a:pt x="4029497" y="4186925"/>
                </a:cubicBezTo>
                <a:cubicBezTo>
                  <a:pt x="3943621" y="4180203"/>
                  <a:pt x="3857746" y="4169040"/>
                  <a:pt x="3771489" y="4171196"/>
                </a:cubicBezTo>
                <a:cubicBezTo>
                  <a:pt x="3623585" y="4175129"/>
                  <a:pt x="3475554" y="4167137"/>
                  <a:pt x="3327523" y="4169167"/>
                </a:cubicBezTo>
                <a:cubicBezTo>
                  <a:pt x="3323528" y="4169738"/>
                  <a:pt x="3319443" y="4169205"/>
                  <a:pt x="3315727" y="4167645"/>
                </a:cubicBezTo>
                <a:cubicBezTo>
                  <a:pt x="3278941" y="4142402"/>
                  <a:pt x="3238603" y="4152169"/>
                  <a:pt x="3200549" y="4158765"/>
                </a:cubicBezTo>
                <a:cubicBezTo>
                  <a:pt x="3074082" y="4180710"/>
                  <a:pt x="2947742" y="4191492"/>
                  <a:pt x="2819246" y="4174494"/>
                </a:cubicBezTo>
                <a:cubicBezTo>
                  <a:pt x="2696546" y="4156698"/>
                  <a:pt x="2572096" y="4154478"/>
                  <a:pt x="2448851" y="4167898"/>
                </a:cubicBezTo>
                <a:cubicBezTo>
                  <a:pt x="2279383" y="4187687"/>
                  <a:pt x="2110549" y="4183501"/>
                  <a:pt x="1941462" y="4167898"/>
                </a:cubicBezTo>
                <a:cubicBezTo>
                  <a:pt x="1872837" y="4161556"/>
                  <a:pt x="1803198" y="4150774"/>
                  <a:pt x="1735208" y="4166630"/>
                </a:cubicBezTo>
                <a:cubicBezTo>
                  <a:pt x="1651489" y="4186038"/>
                  <a:pt x="1568023" y="4179695"/>
                  <a:pt x="1484050" y="4175382"/>
                </a:cubicBezTo>
                <a:cubicBezTo>
                  <a:pt x="1377752" y="4169801"/>
                  <a:pt x="1271708" y="4153692"/>
                  <a:pt x="1165029" y="4166376"/>
                </a:cubicBezTo>
                <a:cubicBezTo>
                  <a:pt x="1115685" y="4172211"/>
                  <a:pt x="1066722" y="4181471"/>
                  <a:pt x="1016744" y="4179061"/>
                </a:cubicBezTo>
                <a:cubicBezTo>
                  <a:pt x="878481" y="4172719"/>
                  <a:pt x="740344" y="4165235"/>
                  <a:pt x="601826" y="4166376"/>
                </a:cubicBezTo>
                <a:cubicBezTo>
                  <a:pt x="543857" y="4166757"/>
                  <a:pt x="486268" y="4168659"/>
                  <a:pt x="428553" y="4172845"/>
                </a:cubicBezTo>
                <a:cubicBezTo>
                  <a:pt x="320859" y="4180710"/>
                  <a:pt x="213546" y="4170055"/>
                  <a:pt x="106234" y="4166249"/>
                </a:cubicBezTo>
                <a:lnTo>
                  <a:pt x="0" y="4171008"/>
                </a:lnTo>
                <a:close/>
              </a:path>
            </a:pathLst>
          </a:custGeom>
        </p:spPr>
      </p:pic>
      <p:pic>
        <p:nvPicPr>
          <p:cNvPr id="4" name="Picture 3" descr="A group of girls in a classroom&#10;&#10;Description automatically generated">
            <a:extLst>
              <a:ext uri="{FF2B5EF4-FFF2-40B4-BE49-F238E27FC236}">
                <a16:creationId xmlns:a16="http://schemas.microsoft.com/office/drawing/2014/main" id="{527717BB-4BFB-87D0-868D-FE31CC7FC00E}"/>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1616" b="-1"/>
          <a:stretch/>
        </p:blipFill>
        <p:spPr>
          <a:xfrm>
            <a:off x="6019800" y="10"/>
            <a:ext cx="6172195" cy="4187662"/>
          </a:xfrm>
          <a:custGeom>
            <a:avLst/>
            <a:gdLst/>
            <a:ahLst/>
            <a:cxnLst/>
            <a:rect l="l" t="t" r="r" b="b"/>
            <a:pathLst>
              <a:path w="6006950" h="4187672">
                <a:moveTo>
                  <a:pt x="9223" y="0"/>
                </a:moveTo>
                <a:lnTo>
                  <a:pt x="6006950" y="0"/>
                </a:lnTo>
                <a:lnTo>
                  <a:pt x="6006950" y="4169490"/>
                </a:lnTo>
                <a:lnTo>
                  <a:pt x="5787907" y="4174448"/>
                </a:lnTo>
                <a:cubicBezTo>
                  <a:pt x="5713866" y="4173475"/>
                  <a:pt x="5639861" y="4169853"/>
                  <a:pt x="5566029" y="4163587"/>
                </a:cubicBezTo>
                <a:cubicBezTo>
                  <a:pt x="5458843" y="4155595"/>
                  <a:pt x="5350768" y="4144559"/>
                  <a:pt x="5244343" y="4164855"/>
                </a:cubicBezTo>
                <a:cubicBezTo>
                  <a:pt x="5127517" y="4187307"/>
                  <a:pt x="5010817" y="4187434"/>
                  <a:pt x="4892977" y="4181726"/>
                </a:cubicBezTo>
                <a:cubicBezTo>
                  <a:pt x="4792260" y="4176906"/>
                  <a:pt x="4691923" y="4151536"/>
                  <a:pt x="4590445" y="4178301"/>
                </a:cubicBezTo>
                <a:cubicBezTo>
                  <a:pt x="4580348" y="4179772"/>
                  <a:pt x="4570061" y="4179341"/>
                  <a:pt x="4560128" y="4177032"/>
                </a:cubicBezTo>
                <a:cubicBezTo>
                  <a:pt x="4449137" y="4161684"/>
                  <a:pt x="4337384" y="4174242"/>
                  <a:pt x="4226013" y="4169929"/>
                </a:cubicBezTo>
                <a:cubicBezTo>
                  <a:pt x="4174640" y="4167899"/>
                  <a:pt x="4122252" y="4169041"/>
                  <a:pt x="4071513" y="4163587"/>
                </a:cubicBezTo>
                <a:cubicBezTo>
                  <a:pt x="3955067" y="4151156"/>
                  <a:pt x="3838874" y="4144559"/>
                  <a:pt x="3723697" y="4173861"/>
                </a:cubicBezTo>
                <a:cubicBezTo>
                  <a:pt x="3690082" y="4181764"/>
                  <a:pt x="3655732" y="4186013"/>
                  <a:pt x="3621204" y="4186546"/>
                </a:cubicBezTo>
                <a:cubicBezTo>
                  <a:pt x="3508437" y="4190605"/>
                  <a:pt x="3396050" y="4182867"/>
                  <a:pt x="3283664" y="4176525"/>
                </a:cubicBezTo>
                <a:cubicBezTo>
                  <a:pt x="3205652" y="4172085"/>
                  <a:pt x="3127768" y="4162445"/>
                  <a:pt x="3049630" y="4170563"/>
                </a:cubicBezTo>
                <a:cubicBezTo>
                  <a:pt x="3004218" y="4175257"/>
                  <a:pt x="2958427" y="4175257"/>
                  <a:pt x="2913015" y="4170563"/>
                </a:cubicBezTo>
                <a:cubicBezTo>
                  <a:pt x="2829321" y="4160758"/>
                  <a:pt x="2744879" y="4158931"/>
                  <a:pt x="2660842" y="4165109"/>
                </a:cubicBezTo>
                <a:cubicBezTo>
                  <a:pt x="2535390" y="4175891"/>
                  <a:pt x="2410065" y="4184897"/>
                  <a:pt x="2284232" y="4167773"/>
                </a:cubicBezTo>
                <a:cubicBezTo>
                  <a:pt x="2212868" y="4156559"/>
                  <a:pt x="2140312" y="4155240"/>
                  <a:pt x="2068592" y="4163840"/>
                </a:cubicBezTo>
                <a:cubicBezTo>
                  <a:pt x="1897729" y="4187814"/>
                  <a:pt x="1726485" y="4180077"/>
                  <a:pt x="1555241" y="4170183"/>
                </a:cubicBezTo>
                <a:cubicBezTo>
                  <a:pt x="1440824" y="4163460"/>
                  <a:pt x="1325901" y="4151156"/>
                  <a:pt x="1211738" y="4167392"/>
                </a:cubicBezTo>
                <a:cubicBezTo>
                  <a:pt x="1066118" y="4187688"/>
                  <a:pt x="920370" y="4180965"/>
                  <a:pt x="774368" y="4175003"/>
                </a:cubicBezTo>
                <a:cubicBezTo>
                  <a:pt x="667182" y="4170563"/>
                  <a:pt x="559869" y="4157117"/>
                  <a:pt x="452430" y="4173734"/>
                </a:cubicBezTo>
                <a:cubicBezTo>
                  <a:pt x="441369" y="4175244"/>
                  <a:pt x="430117" y="4174115"/>
                  <a:pt x="419576" y="4170436"/>
                </a:cubicBezTo>
                <a:cubicBezTo>
                  <a:pt x="378807" y="4157016"/>
                  <a:pt x="335096" y="4155215"/>
                  <a:pt x="293363" y="4165236"/>
                </a:cubicBezTo>
                <a:cubicBezTo>
                  <a:pt x="216367" y="4182106"/>
                  <a:pt x="139497" y="4189463"/>
                  <a:pt x="61105" y="4174115"/>
                </a:cubicBezTo>
                <a:lnTo>
                  <a:pt x="13323" y="4171265"/>
                </a:lnTo>
                <a:lnTo>
                  <a:pt x="28554" y="3843045"/>
                </a:lnTo>
                <a:cubicBezTo>
                  <a:pt x="30457" y="3722610"/>
                  <a:pt x="27412" y="3602256"/>
                  <a:pt x="15626" y="3482187"/>
                </a:cubicBezTo>
                <a:cubicBezTo>
                  <a:pt x="-847" y="3335690"/>
                  <a:pt x="-4304" y="3188124"/>
                  <a:pt x="5296" y="3041068"/>
                </a:cubicBezTo>
                <a:cubicBezTo>
                  <a:pt x="11786" y="2956911"/>
                  <a:pt x="18539" y="2872754"/>
                  <a:pt x="22776" y="2788472"/>
                </a:cubicBezTo>
                <a:cubicBezTo>
                  <a:pt x="28180" y="2668580"/>
                  <a:pt x="25173" y="2548474"/>
                  <a:pt x="13771" y="2428964"/>
                </a:cubicBezTo>
                <a:cubicBezTo>
                  <a:pt x="4237" y="2337829"/>
                  <a:pt x="3177" y="2246070"/>
                  <a:pt x="10593" y="2154757"/>
                </a:cubicBezTo>
                <a:cubicBezTo>
                  <a:pt x="25690" y="1999286"/>
                  <a:pt x="9931" y="1843813"/>
                  <a:pt x="5032" y="1688466"/>
                </a:cubicBezTo>
                <a:cubicBezTo>
                  <a:pt x="-3577" y="1402691"/>
                  <a:pt x="20393" y="1117045"/>
                  <a:pt x="9666" y="831270"/>
                </a:cubicBezTo>
                <a:cubicBezTo>
                  <a:pt x="3841" y="689908"/>
                  <a:pt x="16420" y="548673"/>
                  <a:pt x="9666" y="407311"/>
                </a:cubicBezTo>
                <a:cubicBezTo>
                  <a:pt x="4105" y="306755"/>
                  <a:pt x="397" y="206200"/>
                  <a:pt x="4105" y="105518"/>
                </a:cubicBezTo>
                <a:cubicBezTo>
                  <a:pt x="5164" y="78059"/>
                  <a:pt x="5826" y="50473"/>
                  <a:pt x="9534" y="23396"/>
                </a:cubicBezTo>
                <a:close/>
              </a:path>
            </a:pathLst>
          </a:custGeom>
        </p:spPr>
      </p:pic>
      <p:sp>
        <p:nvSpPr>
          <p:cNvPr id="20" name="sketch line">
            <a:extLst>
              <a:ext uri="{FF2B5EF4-FFF2-40B4-BE49-F238E27FC236}">
                <a16:creationId xmlns:a16="http://schemas.microsoft.com/office/drawing/2014/main" id="{63C1A86C-B1A8-4AEC-B001-595C91716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89020" y="5404538"/>
            <a:ext cx="1554480" cy="18288"/>
          </a:xfrm>
          <a:custGeom>
            <a:avLst/>
            <a:gdLst>
              <a:gd name="csX0" fmla="*/ 0 w 1554480"/>
              <a:gd name="csY0" fmla="*/ 0 h 18288"/>
              <a:gd name="csX1" fmla="*/ 549250 w 1554480"/>
              <a:gd name="csY1" fmla="*/ 0 h 18288"/>
              <a:gd name="csX2" fmla="*/ 1082954 w 1554480"/>
              <a:gd name="csY2" fmla="*/ 0 h 18288"/>
              <a:gd name="csX3" fmla="*/ 1554480 w 1554480"/>
              <a:gd name="csY3" fmla="*/ 0 h 18288"/>
              <a:gd name="csX4" fmla="*/ 1554480 w 1554480"/>
              <a:gd name="csY4" fmla="*/ 18288 h 18288"/>
              <a:gd name="csX5" fmla="*/ 1067410 w 1554480"/>
              <a:gd name="csY5" fmla="*/ 18288 h 18288"/>
              <a:gd name="csX6" fmla="*/ 549250 w 1554480"/>
              <a:gd name="csY6" fmla="*/ 18288 h 18288"/>
              <a:gd name="csX7" fmla="*/ 0 w 1554480"/>
              <a:gd name="csY7" fmla="*/ 18288 h 18288"/>
              <a:gd name="csX8" fmla="*/ 0 w 1554480"/>
              <a:gd name="csY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A353715-6E62-AABE-2FFA-483D8EE32191}"/>
              </a:ext>
            </a:extLst>
          </p:cNvPr>
          <p:cNvSpPr txBox="1"/>
          <p:nvPr/>
        </p:nvSpPr>
        <p:spPr>
          <a:xfrm>
            <a:off x="4830317" y="4417255"/>
            <a:ext cx="6903721" cy="2194560"/>
          </a:xfrm>
          <a:prstGeom prst="rect">
            <a:avLst/>
          </a:prstGeom>
        </p:spPr>
        <p:txBody>
          <a:bodyPr vert="horz" lIns="91440" tIns="45720" rIns="91440" bIns="45720" rtlCol="0" anchor="ctr">
            <a:normAutofit lnSpcReduction="10000"/>
          </a:bodyPr>
          <a:lstStyle/>
          <a:p>
            <a:r>
              <a:rPr lang="en-US" sz="2400" b="1" dirty="0"/>
              <a:t>Knowledge is love. Study, listen to exhortations, think, try to understand the wisdom and greatness of God. The soil must be fertilized before the seed can be sown.</a:t>
            </a:r>
          </a:p>
          <a:p>
            <a:pPr algn="r"/>
            <a:r>
              <a:rPr lang="en-US" sz="1500" b="1" dirty="0"/>
              <a:t>  	</a:t>
            </a:r>
            <a:r>
              <a:rPr lang="en-US" sz="1700" b="1" dirty="0"/>
              <a:t>‘Abdu’l-Bahá</a:t>
            </a:r>
          </a:p>
          <a:p>
            <a:pPr algn="r"/>
            <a:r>
              <a:rPr lang="en-US" sz="1700" b="1" dirty="0"/>
              <a:t>	</a:t>
            </a:r>
            <a:r>
              <a:rPr lang="en-US" sz="1700" b="1" i="1" dirty="0"/>
              <a:t>Compilation of Compilations </a:t>
            </a:r>
          </a:p>
          <a:p>
            <a:pPr algn="r"/>
            <a:r>
              <a:rPr lang="en-US" sz="1700" b="1" dirty="0"/>
              <a:t>(The Importance of Deepening), p. 204</a:t>
            </a:r>
          </a:p>
        </p:txBody>
      </p:sp>
    </p:spTree>
    <p:extLst>
      <p:ext uri="{BB962C8B-B14F-4D97-AF65-F5344CB8AC3E}">
        <p14:creationId xmlns:p14="http://schemas.microsoft.com/office/powerpoint/2010/main" val="32174848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54DFC6A-E5B1-350F-FCCC-26FB8830B444}"/>
              </a:ext>
            </a:extLst>
          </p:cNvPr>
          <p:cNvSpPr txBox="1"/>
          <p:nvPr/>
        </p:nvSpPr>
        <p:spPr>
          <a:xfrm>
            <a:off x="838201" y="1825625"/>
            <a:ext cx="5092194" cy="4351338"/>
          </a:xfrm>
          <a:prstGeom prst="rect">
            <a:avLst/>
          </a:prstGeom>
        </p:spPr>
        <p:txBody>
          <a:bodyPr vert="horz" lIns="91440" tIns="45720" rIns="91440" bIns="45720" rtlCol="0">
            <a:normAutofit/>
          </a:bodyPr>
          <a:lstStyle/>
          <a:p>
            <a:r>
              <a:rPr lang="en-US" sz="2200" b="1" dirty="0"/>
              <a:t>The Great Being saith: The man of consummate learning and the sage endowed with penetrating wisdom are the two eyes to the body of mankind. God willing, the earth shall never be deprived of these two greatest gifts. That which hath been set forth and will be revealed in the future is but a token of this Servant’s ardent desire to dedicate Himself to the service of all the kindreds of the earth.</a:t>
            </a:r>
          </a:p>
          <a:p>
            <a:pPr algn="r"/>
            <a:r>
              <a:rPr lang="en-US" b="1" dirty="0"/>
              <a:t>	Bahá’u’lláh</a:t>
            </a:r>
          </a:p>
          <a:p>
            <a:pPr algn="r"/>
            <a:r>
              <a:rPr lang="en-US" b="1" dirty="0"/>
              <a:t>	</a:t>
            </a:r>
            <a:r>
              <a:rPr lang="en-US" b="1" i="1" dirty="0"/>
              <a:t>Tablets of Bahá’u’lláh</a:t>
            </a:r>
            <a:r>
              <a:rPr lang="en-US" b="1" dirty="0"/>
              <a:t>, p. 171</a:t>
            </a:r>
          </a:p>
        </p:txBody>
      </p:sp>
      <p:sp>
        <p:nvSpPr>
          <p:cNvPr id="13" name="Oval 12">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descr="A person speaking at a podium&#10;&#10;Description automatically generated">
            <a:extLst>
              <a:ext uri="{FF2B5EF4-FFF2-40B4-BE49-F238E27FC236}">
                <a16:creationId xmlns:a16="http://schemas.microsoft.com/office/drawing/2014/main" id="{F1C65A10-CE0E-9E20-B3FE-BE292E58C4DF}"/>
              </a:ext>
            </a:extLst>
          </p:cNvPr>
          <p:cNvPicPr>
            <a:picLocks noChangeAspect="1"/>
          </p:cNvPicPr>
          <p:nvPr/>
        </p:nvPicPr>
        <p:blipFill rotWithShape="1">
          <a:blip r:embed="rId2">
            <a:extLst>
              <a:ext uri="{28A0092B-C50C-407E-A947-70E740481C1C}">
                <a14:useLocalDpi xmlns:a14="http://schemas.microsoft.com/office/drawing/2010/main" val="0"/>
              </a:ext>
            </a:extLst>
          </a:blip>
          <a:srcRect l="14263" r="6267" b="3"/>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15" name="Arc 14">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4" name="Picture 3" descr="A person in a suit and tie&#10;&#10;Description automatically generated">
            <a:extLst>
              <a:ext uri="{FF2B5EF4-FFF2-40B4-BE49-F238E27FC236}">
                <a16:creationId xmlns:a16="http://schemas.microsoft.com/office/drawing/2014/main" id="{EAC9F56D-C558-607E-8C17-823E0FB2652D}"/>
              </a:ext>
            </a:extLst>
          </p:cNvPr>
          <p:cNvPicPr>
            <a:picLocks noChangeAspect="1"/>
          </p:cNvPicPr>
          <p:nvPr/>
        </p:nvPicPr>
        <p:blipFill rotWithShape="1">
          <a:blip r:embed="rId3">
            <a:extLst>
              <a:ext uri="{28A0092B-C50C-407E-A947-70E740481C1C}">
                <a14:useLocalDpi xmlns:a14="http://schemas.microsoft.com/office/drawing/2010/main" val="0"/>
              </a:ext>
            </a:extLst>
          </a:blip>
          <a:srcRect t="14539" b="11114"/>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2081580185"/>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D13614-3DB1-CAFC-D714-8D70FB918932}"/>
              </a:ext>
            </a:extLst>
          </p:cNvPr>
          <p:cNvSpPr txBox="1"/>
          <p:nvPr/>
        </p:nvSpPr>
        <p:spPr>
          <a:xfrm>
            <a:off x="1841754" y="3626930"/>
            <a:ext cx="8921496" cy="2800638"/>
          </a:xfrm>
          <a:prstGeom prst="rect">
            <a:avLst/>
          </a:prstGeom>
          <a:noFill/>
        </p:spPr>
        <p:txBody>
          <a:bodyPr wrap="square">
            <a:spAutoFit/>
          </a:bodyPr>
          <a:lstStyle/>
          <a:p>
            <a:pPr marL="0" marR="0">
              <a:lnSpc>
                <a:spcPct val="107000"/>
              </a:lnSpc>
              <a:spcBef>
                <a:spcPts val="0"/>
              </a:spcBef>
              <a:spcAft>
                <a:spcPts val="800"/>
              </a:spcAft>
              <a:tabLst>
                <a:tab pos="5943600" algn="r"/>
              </a:tabLst>
            </a:pPr>
            <a:r>
              <a:rPr lang="en-US" sz="2800" b="1" dirty="0">
                <a:effectLst/>
                <a:latin typeface="Arial" panose="020B0604020202020204" pitchFamily="34" charset="0"/>
                <a:ea typeface="Calibri" panose="020F0502020204030204" pitchFamily="34" charset="0"/>
              </a:rPr>
              <a:t>The heaven of divine wisdom is illumined with the two luminaries of consultation and compassion and the canopy of world order is upraised upon the two pillars of reward and punishment.</a:t>
            </a:r>
            <a:endParaRPr lang="en-US" sz="2800" dirty="0">
              <a:effectLst/>
              <a:latin typeface="Arial" panose="020B0604020202020204" pitchFamily="34" charset="0"/>
              <a:ea typeface="Calibri" panose="020F0502020204030204" pitchFamily="34" charset="0"/>
            </a:endParaRPr>
          </a:p>
          <a:p>
            <a:pPr marL="0" marR="0" algn="r">
              <a:lnSpc>
                <a:spcPct val="107000"/>
              </a:lnSpc>
              <a:spcBef>
                <a:spcPts val="0"/>
              </a:spcBef>
              <a:spcAft>
                <a:spcPts val="0"/>
              </a:spcAft>
              <a:tabLst>
                <a:tab pos="5943600" algn="r"/>
              </a:tabLst>
            </a:pPr>
            <a:r>
              <a:rPr lang="en-US" sz="2400" b="1" dirty="0">
                <a:effectLst/>
                <a:latin typeface="Arial" panose="020B0604020202020204" pitchFamily="34" charset="0"/>
                <a:ea typeface="Calibri" panose="020F0502020204030204" pitchFamily="34" charset="0"/>
              </a:rPr>
              <a:t>Bahá’u’lláh</a:t>
            </a:r>
            <a:endParaRPr lang="en-US" sz="2400" dirty="0">
              <a:effectLst/>
              <a:latin typeface="Arial" panose="020B0604020202020204" pitchFamily="34" charset="0"/>
              <a:ea typeface="Calibri" panose="020F0502020204030204" pitchFamily="34" charset="0"/>
            </a:endParaRPr>
          </a:p>
          <a:p>
            <a:pPr marL="0" marR="0" algn="r">
              <a:lnSpc>
                <a:spcPct val="107000"/>
              </a:lnSpc>
              <a:spcBef>
                <a:spcPts val="0"/>
              </a:spcBef>
              <a:spcAft>
                <a:spcPts val="0"/>
              </a:spcAft>
              <a:tabLst>
                <a:tab pos="5943600" algn="r"/>
              </a:tabLst>
            </a:pPr>
            <a:r>
              <a:rPr lang="en-US" sz="2400" b="1" i="1" dirty="0">
                <a:effectLst/>
                <a:latin typeface="Arial" panose="020B0604020202020204" pitchFamily="34" charset="0"/>
                <a:ea typeface="Calibri" panose="020F0502020204030204" pitchFamily="34" charset="0"/>
              </a:rPr>
              <a:t>Tablets of Bahá’u’lláh</a:t>
            </a:r>
            <a:r>
              <a:rPr lang="en-US" sz="2400" b="1" dirty="0">
                <a:effectLst/>
                <a:latin typeface="Arial" panose="020B0604020202020204" pitchFamily="34" charset="0"/>
                <a:ea typeface="Calibri" panose="020F0502020204030204" pitchFamily="34" charset="0"/>
              </a:rPr>
              <a:t>, p.126</a:t>
            </a:r>
            <a:endParaRPr lang="en-US" sz="2400" dirty="0">
              <a:effectLst/>
              <a:latin typeface="Arial" panose="020B0604020202020204" pitchFamily="34" charset="0"/>
              <a:ea typeface="Calibri" panose="020F0502020204030204" pitchFamily="34" charset="0"/>
            </a:endParaRPr>
          </a:p>
        </p:txBody>
      </p:sp>
      <p:pic>
        <p:nvPicPr>
          <p:cNvPr id="4" name="Picture 3" descr="A picture containing sky, outdoor, bicycle, clouds&#10;&#10;Description automatically generated">
            <a:extLst>
              <a:ext uri="{FF2B5EF4-FFF2-40B4-BE49-F238E27FC236}">
                <a16:creationId xmlns:a16="http://schemas.microsoft.com/office/drawing/2014/main" id="{99BAD06F-F7F6-EBBA-3EB2-6202F71DC91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22986" y="0"/>
            <a:ext cx="4843260" cy="3231070"/>
          </a:xfrm>
          <a:prstGeom prst="rect">
            <a:avLst/>
          </a:prstGeom>
        </p:spPr>
      </p:pic>
      <p:pic>
        <p:nvPicPr>
          <p:cNvPr id="6" name="Picture 5" descr="A picture containing person, indoor, child&#10;&#10;Description automatically generated">
            <a:extLst>
              <a:ext uri="{FF2B5EF4-FFF2-40B4-BE49-F238E27FC236}">
                <a16:creationId xmlns:a16="http://schemas.microsoft.com/office/drawing/2014/main" id="{55C80A04-5F1C-19A2-53A9-8C1E620957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3199" y="0"/>
            <a:ext cx="4615815" cy="3231071"/>
          </a:xfrm>
          <a:prstGeom prst="rect">
            <a:avLst/>
          </a:prstGeom>
        </p:spPr>
      </p:pic>
    </p:spTree>
    <p:extLst>
      <p:ext uri="{BB962C8B-B14F-4D97-AF65-F5344CB8AC3E}">
        <p14:creationId xmlns:p14="http://schemas.microsoft.com/office/powerpoint/2010/main" val="21262728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544</TotalTime>
  <Words>955</Words>
  <Application>Microsoft Office PowerPoint</Application>
  <PresentationFormat>Widescreen</PresentationFormat>
  <Paragraphs>42</Paragraphs>
  <Slides>16</Slides>
  <Notes>0</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Wisdom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&amp; Religion</dc:title>
  <dc:creator>Bill Huitt</dc:creator>
  <cp:lastModifiedBy>Bill Huitt</cp:lastModifiedBy>
  <cp:revision>62</cp:revision>
  <dcterms:created xsi:type="dcterms:W3CDTF">2022-03-07T03:26:47Z</dcterms:created>
  <dcterms:modified xsi:type="dcterms:W3CDTF">2026-07-01T23:22:34Z</dcterms:modified>
</cp:coreProperties>
</file>