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9"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E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7" autoAdjust="0"/>
    <p:restoredTop sz="94660"/>
  </p:normalViewPr>
  <p:slideViewPr>
    <p:cSldViewPr snapToGrid="0">
      <p:cViewPr>
        <p:scale>
          <a:sx n="100" d="100"/>
          <a:sy n="100" d="100"/>
        </p:scale>
        <p:origin x="343"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53468-FD9C-D1C1-3689-DC9CEE0AC9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4B052D-661E-39F1-F947-4C376DE567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06A036-F61E-F907-112F-A9173E61C994}"/>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5" name="Footer Placeholder 4">
            <a:extLst>
              <a:ext uri="{FF2B5EF4-FFF2-40B4-BE49-F238E27FC236}">
                <a16:creationId xmlns:a16="http://schemas.microsoft.com/office/drawing/2014/main" id="{94B065DB-C147-F804-FFB7-9A533811D1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D9ABFF-7813-CC72-EDC1-A55DAC370102}"/>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139901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3C5E4-F858-F769-0919-8E1B25A289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CBCC6A-F963-88C6-7CA0-695635F8DA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886E65-00CA-9FEA-0526-EEFB3FF8ABA0}"/>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5" name="Footer Placeholder 4">
            <a:extLst>
              <a:ext uri="{FF2B5EF4-FFF2-40B4-BE49-F238E27FC236}">
                <a16:creationId xmlns:a16="http://schemas.microsoft.com/office/drawing/2014/main" id="{15F0EA8C-BD0A-8BC1-4E7A-BDC6024046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E89486-DB59-EE8D-C3CF-C0820250901E}"/>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1139947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05A12E-B215-0B42-2DEE-728F58665B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C8E3D2-8B1A-B6B8-385B-0FA525DA3E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024CD5-151A-072D-06B3-36D633FF1082}"/>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5" name="Footer Placeholder 4">
            <a:extLst>
              <a:ext uri="{FF2B5EF4-FFF2-40B4-BE49-F238E27FC236}">
                <a16:creationId xmlns:a16="http://schemas.microsoft.com/office/drawing/2014/main" id="{A348074D-56E3-853E-A6C7-B76967E2B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814044-4301-1E81-6F61-E00DB8820555}"/>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331093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925AE-1EA5-B078-B2ED-2B873A6E6F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ACFBB0-BECD-13A4-71A4-45003B8A3C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3F232F-8119-0F7D-DAEC-3AA9CDED79C8}"/>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5" name="Footer Placeholder 4">
            <a:extLst>
              <a:ext uri="{FF2B5EF4-FFF2-40B4-BE49-F238E27FC236}">
                <a16:creationId xmlns:a16="http://schemas.microsoft.com/office/drawing/2014/main" id="{ED397E7F-6D76-327C-DF83-E5AF6FCE42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A3B4FA-25CF-5058-16A5-50226B7EB2EE}"/>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335795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A5C02-91A7-EC18-A799-29AEB7072C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293CDF-6E6D-CE8A-F4D5-E5D90241B93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2E577F-1D14-F529-3C05-DA1E2131020F}"/>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5" name="Footer Placeholder 4">
            <a:extLst>
              <a:ext uri="{FF2B5EF4-FFF2-40B4-BE49-F238E27FC236}">
                <a16:creationId xmlns:a16="http://schemas.microsoft.com/office/drawing/2014/main" id="{682ECEC1-50C5-CE44-5F79-F3BA3D91B0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ED7E5C-35F6-5125-B02F-0223A0C08D36}"/>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2643335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03C9C-F41F-F904-2C8E-93BE93C52C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F4BA21-C2C6-B5DC-9E31-EEDDA33EBE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99A65A-247A-D1A6-BFA2-4883A4102A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FCD53B-0C63-B41F-0E5A-BDD476361351}"/>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6" name="Footer Placeholder 5">
            <a:extLst>
              <a:ext uri="{FF2B5EF4-FFF2-40B4-BE49-F238E27FC236}">
                <a16:creationId xmlns:a16="http://schemas.microsoft.com/office/drawing/2014/main" id="{6EC91708-0BCA-6477-5501-6684119926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EA1F5D-D078-2493-2C84-FD62E60AC7D3}"/>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3084127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04184-16EF-D01E-8A75-5C8470431F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AED824-3E55-1EB7-10C6-4810BA997C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61C979-AC83-F4F7-3F09-BE31479784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C9D820-C1EC-C1F9-78F9-82ECF2A5F1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AD1A69-7148-DFF0-61E3-B25E76B24FD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94A9D5-2FA3-CA89-C47E-A15C097F395F}"/>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8" name="Footer Placeholder 7">
            <a:extLst>
              <a:ext uri="{FF2B5EF4-FFF2-40B4-BE49-F238E27FC236}">
                <a16:creationId xmlns:a16="http://schemas.microsoft.com/office/drawing/2014/main" id="{FA8EE58C-CA5E-CFCC-6FE7-3831849283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69F43A-0024-B4C7-EF26-DA07C987F8EC}"/>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2094983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9612F-8030-E244-40BE-8084BFAEE1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97E519-5AC5-DF61-B6BF-A1462E0F9665}"/>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4" name="Footer Placeholder 3">
            <a:extLst>
              <a:ext uri="{FF2B5EF4-FFF2-40B4-BE49-F238E27FC236}">
                <a16:creationId xmlns:a16="http://schemas.microsoft.com/office/drawing/2014/main" id="{2206A4F5-52B8-4A4E-2737-146D84781D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B46990-7146-55B6-367B-2709C1BE27D2}"/>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636203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0CD0AB-BE37-4D09-C5D0-757A4573128E}"/>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3" name="Footer Placeholder 2">
            <a:extLst>
              <a:ext uri="{FF2B5EF4-FFF2-40B4-BE49-F238E27FC236}">
                <a16:creationId xmlns:a16="http://schemas.microsoft.com/office/drawing/2014/main" id="{EABBEC8B-B3C3-97A4-D349-42B8DAF50C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57A7D0-E100-0997-BEB3-A6499C941582}"/>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679207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7AA74-5851-360A-78E2-0657DA5D53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9393D5-4D3A-B8A3-B9D8-2BE51CF95C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572A61-1D78-33AA-4899-0F79B8BAB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3AE4DF-3BEB-19B6-4137-723FA7D68C62}"/>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6" name="Footer Placeholder 5">
            <a:extLst>
              <a:ext uri="{FF2B5EF4-FFF2-40B4-BE49-F238E27FC236}">
                <a16:creationId xmlns:a16="http://schemas.microsoft.com/office/drawing/2014/main" id="{A6BA6CCC-86F2-1D81-66B3-650FB24321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216BEC-4801-E259-2047-815D755BD14E}"/>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1947538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6A0E-949B-F14B-B920-726B4E61C7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064723-2C80-B777-0F61-3A7636B896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AE4D9-FC7B-F979-E135-2D2CAC0D6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DED94D-6F3B-CA70-9902-1C10992AC5EF}"/>
              </a:ext>
            </a:extLst>
          </p:cNvPr>
          <p:cNvSpPr>
            <a:spLocks noGrp="1"/>
          </p:cNvSpPr>
          <p:nvPr>
            <p:ph type="dt" sz="half" idx="10"/>
          </p:nvPr>
        </p:nvSpPr>
        <p:spPr/>
        <p:txBody>
          <a:bodyPr/>
          <a:lstStyle/>
          <a:p>
            <a:fld id="{D6ED2F1D-7D00-4607-BC86-4FAE439491A7}" type="datetimeFigureOut">
              <a:rPr lang="en-US" smtClean="0"/>
              <a:t>6/10/2026</a:t>
            </a:fld>
            <a:endParaRPr lang="en-US"/>
          </a:p>
        </p:txBody>
      </p:sp>
      <p:sp>
        <p:nvSpPr>
          <p:cNvPr id="6" name="Footer Placeholder 5">
            <a:extLst>
              <a:ext uri="{FF2B5EF4-FFF2-40B4-BE49-F238E27FC236}">
                <a16:creationId xmlns:a16="http://schemas.microsoft.com/office/drawing/2014/main" id="{A6411A4B-E4DB-C52C-2B4B-1EFA8701F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C78326-A1FE-8C49-736D-7D97B57DC9EF}"/>
              </a:ext>
            </a:extLst>
          </p:cNvPr>
          <p:cNvSpPr>
            <a:spLocks noGrp="1"/>
          </p:cNvSpPr>
          <p:nvPr>
            <p:ph type="sldNum" sz="quarter" idx="12"/>
          </p:nvPr>
        </p:nvSpPr>
        <p:spPr/>
        <p:txBody>
          <a:bodyPr/>
          <a:lstStyle/>
          <a:p>
            <a:fld id="{1207FFE9-5A62-48BF-9CD0-82F6B3743468}" type="slidenum">
              <a:rPr lang="en-US" smtClean="0"/>
              <a:t>‹#›</a:t>
            </a:fld>
            <a:endParaRPr lang="en-US"/>
          </a:p>
        </p:txBody>
      </p:sp>
    </p:spTree>
    <p:extLst>
      <p:ext uri="{BB962C8B-B14F-4D97-AF65-F5344CB8AC3E}">
        <p14:creationId xmlns:p14="http://schemas.microsoft.com/office/powerpoint/2010/main" val="1094820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A380FE-CA89-656C-DE77-69503D247B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008132-5378-E9BD-968C-95C2C6DFE4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B77BC3-DEA7-5964-92D7-79265C771A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6ED2F1D-7D00-4607-BC86-4FAE439491A7}" type="datetimeFigureOut">
              <a:rPr lang="en-US" smtClean="0"/>
              <a:t>6/10/2026</a:t>
            </a:fld>
            <a:endParaRPr lang="en-US"/>
          </a:p>
        </p:txBody>
      </p:sp>
      <p:sp>
        <p:nvSpPr>
          <p:cNvPr id="5" name="Footer Placeholder 4">
            <a:extLst>
              <a:ext uri="{FF2B5EF4-FFF2-40B4-BE49-F238E27FC236}">
                <a16:creationId xmlns:a16="http://schemas.microsoft.com/office/drawing/2014/main" id="{698EC0CA-92E5-5C25-3A4F-ACD6176D63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37C7F31-1273-A7C6-A6D6-02C09FB639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07FFE9-5A62-48BF-9CD0-82F6B3743468}" type="slidenum">
              <a:rPr lang="en-US" smtClean="0"/>
              <a:t>‹#›</a:t>
            </a:fld>
            <a:endParaRPr lang="en-US"/>
          </a:p>
        </p:txBody>
      </p:sp>
    </p:spTree>
    <p:extLst>
      <p:ext uri="{BB962C8B-B14F-4D97-AF65-F5344CB8AC3E}">
        <p14:creationId xmlns:p14="http://schemas.microsoft.com/office/powerpoint/2010/main" val="1382772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PW4YotivxoM"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NZkgsmUEWKc?feature=oembed" TargetMode="External"/><Relationship Id="rId4" Type="http://schemas.openxmlformats.org/officeDocument/2006/relationships/hyperlink" Target="https://www.youtube.com/watch?v=NZkgsmUEWKc"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flickr.com/photos/thinkglobalschool/9653287732/" TargetMode="External"/><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pixabay.com/en/prayer-spiritual-love-peace-holy-401401/" TargetMode="External"/><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hyperlink" Target="https://pixnio.com/people/male-men/the-community-and-progress-workforce-development-project-teaches-disadvantaged-youth" TargetMode="Externa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C97CAD4-0819-ED74-5036-6B69E8EE83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474"/>
            <a:ext cx="12279086" cy="6884474"/>
          </a:xfrm>
          <a:prstGeom prst="rect">
            <a:avLst/>
          </a:prstGeom>
        </p:spPr>
      </p:pic>
      <p:sp>
        <p:nvSpPr>
          <p:cNvPr id="2" name="Title 1">
            <a:extLst>
              <a:ext uri="{FF2B5EF4-FFF2-40B4-BE49-F238E27FC236}">
                <a16:creationId xmlns:a16="http://schemas.microsoft.com/office/drawing/2014/main" id="{78689F22-CDB6-BE00-5A7B-D3F24E341E20}"/>
              </a:ext>
            </a:extLst>
          </p:cNvPr>
          <p:cNvSpPr>
            <a:spLocks noGrp="1"/>
          </p:cNvSpPr>
          <p:nvPr>
            <p:ph type="ctrTitle"/>
          </p:nvPr>
        </p:nvSpPr>
        <p:spPr>
          <a:xfrm>
            <a:off x="6017624" y="984069"/>
            <a:ext cx="6435634" cy="1698580"/>
          </a:xfrm>
        </p:spPr>
        <p:txBody>
          <a:bodyPr>
            <a:normAutofit fontScale="90000"/>
          </a:bodyPr>
          <a:lstStyle/>
          <a:p>
            <a:r>
              <a:rPr lang="en-US" b="1" dirty="0">
                <a:solidFill>
                  <a:schemeClr val="bg1"/>
                </a:solidFill>
              </a:rPr>
              <a:t>Comprehension &amp; Understanding</a:t>
            </a:r>
          </a:p>
        </p:txBody>
      </p:sp>
      <p:sp>
        <p:nvSpPr>
          <p:cNvPr id="3" name="Subtitle 2">
            <a:extLst>
              <a:ext uri="{FF2B5EF4-FFF2-40B4-BE49-F238E27FC236}">
                <a16:creationId xmlns:a16="http://schemas.microsoft.com/office/drawing/2014/main" id="{720BF700-34D4-4683-7F16-D30CECAB974B}"/>
              </a:ext>
            </a:extLst>
          </p:cNvPr>
          <p:cNvSpPr>
            <a:spLocks noGrp="1"/>
          </p:cNvSpPr>
          <p:nvPr>
            <p:ph type="subTitle" idx="1"/>
          </p:nvPr>
        </p:nvSpPr>
        <p:spPr>
          <a:xfrm>
            <a:off x="2245514" y="5689105"/>
            <a:ext cx="1952017" cy="413426"/>
          </a:xfrm>
        </p:spPr>
        <p:txBody>
          <a:bodyPr>
            <a:normAutofit lnSpcReduction="10000"/>
          </a:bodyPr>
          <a:lstStyle/>
          <a:p>
            <a:r>
              <a:rPr lang="en-US" b="1" dirty="0">
                <a:solidFill>
                  <a:schemeClr val="bg1"/>
                </a:solidFill>
              </a:rPr>
              <a:t>Tucker, GA</a:t>
            </a:r>
          </a:p>
        </p:txBody>
      </p:sp>
    </p:spTree>
    <p:extLst>
      <p:ext uri="{BB962C8B-B14F-4D97-AF65-F5344CB8AC3E}">
        <p14:creationId xmlns:p14="http://schemas.microsoft.com/office/powerpoint/2010/main" val="176944291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91F81-E5CF-240E-E1DE-DF256454D9C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1A56AE7-833B-D234-363F-44ADBED34A29}"/>
              </a:ext>
            </a:extLst>
          </p:cNvPr>
          <p:cNvSpPr txBox="1"/>
          <p:nvPr/>
        </p:nvSpPr>
        <p:spPr>
          <a:xfrm>
            <a:off x="1249680" y="766732"/>
            <a:ext cx="4602480" cy="5047536"/>
          </a:xfrm>
          <a:prstGeom prst="rect">
            <a:avLst/>
          </a:prstGeom>
          <a:noFill/>
        </p:spPr>
        <p:txBody>
          <a:bodyPr wrap="square">
            <a:spAutoFit/>
          </a:bodyPr>
          <a:lstStyle/>
          <a:p>
            <a:r>
              <a:rPr lang="en-US" sz="2200" b="1" dirty="0"/>
              <a:t>There are only four accepted methods of comprehension--that is to say, the realities of things are understood by these four methods. The first method is by the senses... The second is the method of reason... The third method of understanding is by tradition -- that is, through the text of the Holy Scriptures...But the bounty of the Holy Spirit gives the true method of comprehension which is infallible and indubitable. </a:t>
            </a:r>
          </a:p>
          <a:p>
            <a:pPr algn="r"/>
            <a:r>
              <a:rPr lang="en-US" b="1" dirty="0"/>
              <a:t>'Abdu'l-Bahá</a:t>
            </a:r>
          </a:p>
          <a:p>
            <a:pPr algn="r"/>
            <a:r>
              <a:rPr lang="en-US" b="1" i="1" dirty="0"/>
              <a:t>Some Answered Questions</a:t>
            </a:r>
            <a:r>
              <a:rPr lang="en-US" b="1" dirty="0"/>
              <a:t>, pp. 146-147</a:t>
            </a:r>
          </a:p>
        </p:txBody>
      </p:sp>
      <p:pic>
        <p:nvPicPr>
          <p:cNvPr id="5" name="Picture 4">
            <a:extLst>
              <a:ext uri="{FF2B5EF4-FFF2-40B4-BE49-F238E27FC236}">
                <a16:creationId xmlns:a16="http://schemas.microsoft.com/office/drawing/2014/main" id="{F47AB16F-114A-E489-1968-BB7643F7A3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9919" y="303711"/>
            <a:ext cx="4062549" cy="6093824"/>
          </a:xfrm>
          <a:prstGeom prst="rect">
            <a:avLst/>
          </a:prstGeom>
        </p:spPr>
      </p:pic>
    </p:spTree>
    <p:extLst>
      <p:ext uri="{BB962C8B-B14F-4D97-AF65-F5344CB8AC3E}">
        <p14:creationId xmlns:p14="http://schemas.microsoft.com/office/powerpoint/2010/main" val="4032333029"/>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03BE3-4D7E-1E4B-1D56-6D490327990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6ED7227-B107-FD14-FD67-C417D90D2D66}"/>
              </a:ext>
            </a:extLst>
          </p:cNvPr>
          <p:cNvSpPr txBox="1"/>
          <p:nvPr/>
        </p:nvSpPr>
        <p:spPr>
          <a:xfrm>
            <a:off x="6929304" y="1582340"/>
            <a:ext cx="3921576" cy="3693319"/>
          </a:xfrm>
          <a:prstGeom prst="rect">
            <a:avLst/>
          </a:prstGeom>
          <a:noFill/>
        </p:spPr>
        <p:txBody>
          <a:bodyPr wrap="square">
            <a:spAutoFit/>
          </a:bodyPr>
          <a:lstStyle/>
          <a:p>
            <a:r>
              <a:rPr lang="en-US" sz="2200" b="1" dirty="0"/>
              <a:t>All these sacred words show us that man is made in God’s image: yet the Essence of God is incomprehensible to the human mind, for the finite understanding cannot be applied to this infinite Mystery. God contains all: He cannot be contained. </a:t>
            </a:r>
          </a:p>
          <a:p>
            <a:pPr algn="r"/>
            <a:r>
              <a:rPr lang="en-US" b="1" dirty="0"/>
              <a:t>'Abdu'l-Bahá</a:t>
            </a:r>
          </a:p>
          <a:p>
            <a:pPr algn="r"/>
            <a:r>
              <a:rPr lang="en-US" b="1" i="1" dirty="0"/>
              <a:t>Paris Talks</a:t>
            </a:r>
            <a:r>
              <a:rPr lang="en-US" b="1" dirty="0"/>
              <a:t>, p. 72 </a:t>
            </a:r>
          </a:p>
        </p:txBody>
      </p:sp>
      <p:pic>
        <p:nvPicPr>
          <p:cNvPr id="7" name="Picture 6">
            <a:extLst>
              <a:ext uri="{FF2B5EF4-FFF2-40B4-BE49-F238E27FC236}">
                <a16:creationId xmlns:a16="http://schemas.microsoft.com/office/drawing/2014/main" id="{9112CAE1-A9A9-2197-587F-69C8F3409F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6232" y="309154"/>
            <a:ext cx="4679768" cy="6239691"/>
          </a:xfrm>
          <a:prstGeom prst="rect">
            <a:avLst/>
          </a:prstGeom>
        </p:spPr>
      </p:pic>
    </p:spTree>
    <p:extLst>
      <p:ext uri="{BB962C8B-B14F-4D97-AF65-F5344CB8AC3E}">
        <p14:creationId xmlns:p14="http://schemas.microsoft.com/office/powerpoint/2010/main" val="109964434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D3892-8620-0E81-FFDA-34F06DE9309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12B9D4E-0D9D-D462-0140-651F4200E1CF}"/>
              </a:ext>
            </a:extLst>
          </p:cNvPr>
          <p:cNvSpPr txBox="1"/>
          <p:nvPr/>
        </p:nvSpPr>
        <p:spPr>
          <a:xfrm>
            <a:off x="1438511" y="1705096"/>
            <a:ext cx="3634604" cy="3970318"/>
          </a:xfrm>
          <a:prstGeom prst="rect">
            <a:avLst/>
          </a:prstGeom>
          <a:noFill/>
        </p:spPr>
        <p:txBody>
          <a:bodyPr wrap="square">
            <a:spAutoFit/>
          </a:bodyPr>
          <a:lstStyle/>
          <a:p>
            <a:r>
              <a:rPr lang="en-US" sz="2200" b="1" dirty="0"/>
              <a:t>I hope that you will use your understanding to promote the unity and tranquility of mankind, to give enlightenment and civilization to the people, to produce love in all around you, and to bring about the universal peace.</a:t>
            </a:r>
          </a:p>
          <a:p>
            <a:pPr algn="r"/>
            <a:r>
              <a:rPr lang="en-US" b="1" dirty="0"/>
              <a:t>'Abdu'l-Bahá</a:t>
            </a:r>
          </a:p>
          <a:p>
            <a:pPr algn="r"/>
            <a:r>
              <a:rPr lang="en-US" b="1" dirty="0"/>
              <a:t>Paris Talks, p. 42 </a:t>
            </a:r>
          </a:p>
          <a:p>
            <a:endParaRPr lang="en-US" dirty="0"/>
          </a:p>
        </p:txBody>
      </p:sp>
      <p:pic>
        <p:nvPicPr>
          <p:cNvPr id="5" name="Picture 4">
            <a:extLst>
              <a:ext uri="{FF2B5EF4-FFF2-40B4-BE49-F238E27FC236}">
                <a16:creationId xmlns:a16="http://schemas.microsoft.com/office/drawing/2014/main" id="{516F136B-B1C4-CE6C-2B01-B81554D5F2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87531"/>
            <a:ext cx="4567272" cy="6082937"/>
          </a:xfrm>
          <a:prstGeom prst="rect">
            <a:avLst/>
          </a:prstGeom>
        </p:spPr>
      </p:pic>
    </p:spTree>
    <p:extLst>
      <p:ext uri="{BB962C8B-B14F-4D97-AF65-F5344CB8AC3E}">
        <p14:creationId xmlns:p14="http://schemas.microsoft.com/office/powerpoint/2010/main" val="3114712252"/>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B35F0-7212-BACA-FF04-190A79D1D94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60D809E-5A65-999E-3F10-3A96B4B00A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4665" y="470263"/>
            <a:ext cx="9482667" cy="5334000"/>
          </a:xfrm>
          <a:prstGeom prst="rect">
            <a:avLst/>
          </a:prstGeom>
        </p:spPr>
      </p:pic>
      <p:sp>
        <p:nvSpPr>
          <p:cNvPr id="5" name="TextBox 4">
            <a:extLst>
              <a:ext uri="{FF2B5EF4-FFF2-40B4-BE49-F238E27FC236}">
                <a16:creationId xmlns:a16="http://schemas.microsoft.com/office/drawing/2014/main" id="{EC191125-16F8-80F2-31A1-83AA35F70687}"/>
              </a:ext>
            </a:extLst>
          </p:cNvPr>
          <p:cNvSpPr txBox="1"/>
          <p:nvPr/>
        </p:nvSpPr>
        <p:spPr>
          <a:xfrm>
            <a:off x="2804159" y="6059379"/>
            <a:ext cx="6583680" cy="430887"/>
          </a:xfrm>
          <a:prstGeom prst="rect">
            <a:avLst/>
          </a:prstGeom>
          <a:noFill/>
        </p:spPr>
        <p:txBody>
          <a:bodyPr wrap="square">
            <a:spAutoFit/>
          </a:bodyPr>
          <a:lstStyle/>
          <a:p>
            <a:r>
              <a:rPr lang="en-US" sz="2200" b="1" dirty="0">
                <a:hlinkClick r:id="rId3"/>
              </a:rPr>
              <a:t>https://www.youtube.com/watch?v=PW4YotivxoM</a:t>
            </a:r>
            <a:r>
              <a:rPr lang="en-US" sz="2200" b="1" dirty="0"/>
              <a:t> </a:t>
            </a:r>
          </a:p>
        </p:txBody>
      </p:sp>
    </p:spTree>
    <p:extLst>
      <p:ext uri="{BB962C8B-B14F-4D97-AF65-F5344CB8AC3E}">
        <p14:creationId xmlns:p14="http://schemas.microsoft.com/office/powerpoint/2010/main" val="82164254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quot;O Son of Man&quot; by Ann-Sofie Wensbo">
            <a:hlinkClick r:id="" action="ppaction://media"/>
            <a:extLst>
              <a:ext uri="{FF2B5EF4-FFF2-40B4-BE49-F238E27FC236}">
                <a16:creationId xmlns:a16="http://schemas.microsoft.com/office/drawing/2014/main" id="{06E04B20-2CD2-9895-3902-E1C8FA666DB1}"/>
              </a:ext>
            </a:extLst>
          </p:cNvPr>
          <p:cNvPicPr>
            <a:picLocks noRot="1" noChangeAspect="1"/>
          </p:cNvPicPr>
          <p:nvPr>
            <a:videoFile r:link="rId1"/>
          </p:nvPr>
        </p:nvPicPr>
        <p:blipFill>
          <a:blip r:embed="rId3"/>
          <a:stretch>
            <a:fillRect/>
          </a:stretch>
        </p:blipFill>
        <p:spPr>
          <a:xfrm>
            <a:off x="1749902" y="585448"/>
            <a:ext cx="8692195" cy="4911090"/>
          </a:xfrm>
          <a:prstGeom prst="rect">
            <a:avLst/>
          </a:prstGeom>
        </p:spPr>
      </p:pic>
      <p:sp>
        <p:nvSpPr>
          <p:cNvPr id="4" name="TextBox 3">
            <a:extLst>
              <a:ext uri="{FF2B5EF4-FFF2-40B4-BE49-F238E27FC236}">
                <a16:creationId xmlns:a16="http://schemas.microsoft.com/office/drawing/2014/main" id="{D5B2E857-D0A3-242A-F168-9772929444EE}"/>
              </a:ext>
            </a:extLst>
          </p:cNvPr>
          <p:cNvSpPr txBox="1"/>
          <p:nvPr/>
        </p:nvSpPr>
        <p:spPr>
          <a:xfrm>
            <a:off x="2634342" y="5937459"/>
            <a:ext cx="6923314" cy="430887"/>
          </a:xfrm>
          <a:prstGeom prst="rect">
            <a:avLst/>
          </a:prstGeom>
          <a:noFill/>
        </p:spPr>
        <p:txBody>
          <a:bodyPr wrap="square">
            <a:spAutoFit/>
          </a:bodyPr>
          <a:lstStyle/>
          <a:p>
            <a:r>
              <a:rPr lang="en-US" sz="2200" b="1" dirty="0">
                <a:hlinkClick r:id="rId4"/>
              </a:rPr>
              <a:t>https://www.youtube.com/watch?v=NZkgsmUEWKc</a:t>
            </a:r>
            <a:r>
              <a:rPr lang="en-US" sz="2200" b="1" dirty="0"/>
              <a:t> </a:t>
            </a:r>
          </a:p>
        </p:txBody>
      </p:sp>
    </p:spTree>
    <p:extLst>
      <p:ext uri="{BB962C8B-B14F-4D97-AF65-F5344CB8AC3E}">
        <p14:creationId xmlns:p14="http://schemas.microsoft.com/office/powerpoint/2010/main" val="4184951154"/>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AEEE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C396F4-9490-2CCF-5ECD-0F6208E7F75C}"/>
              </a:ext>
            </a:extLst>
          </p:cNvPr>
          <p:cNvPicPr>
            <a:picLocks noChangeAspect="1"/>
          </p:cNvPicPr>
          <p:nvPr/>
        </p:nvPicPr>
        <p:blipFill>
          <a:blip r:embed="rId2">
            <a:extLst>
              <a:ext uri="{28A0092B-C50C-407E-A947-70E740481C1C}">
                <a14:useLocalDpi xmlns:a14="http://schemas.microsoft.com/office/drawing/2010/main" val="0"/>
              </a:ext>
            </a:extLst>
          </a:blip>
          <a:srcRect l="17238" t="286" r="2962" b="-286"/>
          <a:stretch>
            <a:fillRect/>
          </a:stretch>
        </p:blipFill>
        <p:spPr>
          <a:xfrm>
            <a:off x="5233852" y="774525"/>
            <a:ext cx="6357256" cy="5308949"/>
          </a:xfrm>
          <a:prstGeom prst="rect">
            <a:avLst/>
          </a:prstGeom>
        </p:spPr>
      </p:pic>
      <p:sp>
        <p:nvSpPr>
          <p:cNvPr id="3" name="TextBox 2">
            <a:extLst>
              <a:ext uri="{FF2B5EF4-FFF2-40B4-BE49-F238E27FC236}">
                <a16:creationId xmlns:a16="http://schemas.microsoft.com/office/drawing/2014/main" id="{F978D015-BC7B-327F-26D7-C7F24FB89AE6}"/>
              </a:ext>
            </a:extLst>
          </p:cNvPr>
          <p:cNvSpPr txBox="1"/>
          <p:nvPr/>
        </p:nvSpPr>
        <p:spPr>
          <a:xfrm>
            <a:off x="853440" y="1862354"/>
            <a:ext cx="4380412" cy="3354765"/>
          </a:xfrm>
          <a:prstGeom prst="rect">
            <a:avLst/>
          </a:prstGeom>
          <a:noFill/>
        </p:spPr>
        <p:txBody>
          <a:bodyPr wrap="square">
            <a:spAutoFit/>
          </a:bodyPr>
          <a:lstStyle/>
          <a:p>
            <a:r>
              <a:rPr lang="en-US" sz="2200" b="1" dirty="0"/>
              <a:t>Man has also spiritual powers: imagination, which conceives things; thought, which reflects upon realities; comprehension, which comprehends realities; memory, which retains whatever man imagines, thinks and comprehends. </a:t>
            </a:r>
          </a:p>
          <a:p>
            <a:pPr algn="r"/>
            <a:r>
              <a:rPr lang="en-US" b="1" dirty="0"/>
              <a:t>'Abdu'l-Bahá</a:t>
            </a:r>
          </a:p>
          <a:p>
            <a:pPr algn="r"/>
            <a:r>
              <a:rPr lang="en-US" b="1" i="1" dirty="0"/>
              <a:t>Some Answered Questions</a:t>
            </a:r>
            <a:r>
              <a:rPr lang="en-US" b="1" dirty="0"/>
              <a:t>, p. 210</a:t>
            </a:r>
          </a:p>
        </p:txBody>
      </p:sp>
    </p:spTree>
    <p:extLst>
      <p:ext uri="{BB962C8B-B14F-4D97-AF65-F5344CB8AC3E}">
        <p14:creationId xmlns:p14="http://schemas.microsoft.com/office/powerpoint/2010/main" val="151043315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indoor&#10;&#10;Description automatically generated">
            <a:extLst>
              <a:ext uri="{FF2B5EF4-FFF2-40B4-BE49-F238E27FC236}">
                <a16:creationId xmlns:a16="http://schemas.microsoft.com/office/drawing/2014/main" id="{7C4340F8-EECC-D4BB-9EC6-27F31992CE4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306" t="-1" r="15469" b="-1"/>
          <a:stretch>
            <a:fillRect/>
          </a:stretch>
        </p:blipFill>
        <p:spPr>
          <a:xfrm>
            <a:off x="0" y="-5416"/>
            <a:ext cx="8036903" cy="6858000"/>
          </a:xfrm>
          <a:prstGeom prst="rect">
            <a:avLst/>
          </a:prstGeom>
        </p:spPr>
      </p:pic>
      <p:sp>
        <p:nvSpPr>
          <p:cNvPr id="3" name="TextBox 2">
            <a:extLst>
              <a:ext uri="{FF2B5EF4-FFF2-40B4-BE49-F238E27FC236}">
                <a16:creationId xmlns:a16="http://schemas.microsoft.com/office/drawing/2014/main" id="{CBD942FD-62E4-B1D2-449E-C1EC0E982580}"/>
              </a:ext>
            </a:extLst>
          </p:cNvPr>
          <p:cNvSpPr txBox="1"/>
          <p:nvPr/>
        </p:nvSpPr>
        <p:spPr>
          <a:xfrm>
            <a:off x="8212184" y="136801"/>
            <a:ext cx="3798222" cy="6401753"/>
          </a:xfrm>
          <a:prstGeom prst="rect">
            <a:avLst/>
          </a:prstGeom>
          <a:noFill/>
        </p:spPr>
        <p:txBody>
          <a:bodyPr wrap="square">
            <a:spAutoFit/>
          </a:bodyPr>
          <a:lstStyle/>
          <a:p>
            <a:r>
              <a:rPr lang="en-US" sz="2200" b="1" dirty="0"/>
              <a:t>Know thou that, according to what thy Lord, the Lord of all men, hath decreed in His Book, the favors vouchsafed by Him unto mankind have been, and will ever remain, limitless in their range. First and foremost among these favors, which the Almighty hath conferred upon man, is the gift of understanding. His purpose in conferring such a gift is none other except to enable His creature to know and recognize the one true God--exalted be His glory.... </a:t>
            </a:r>
          </a:p>
          <a:p>
            <a:pPr algn="r"/>
            <a:r>
              <a:rPr lang="en-US" b="1" dirty="0"/>
              <a:t>Bahá’u’lláh, </a:t>
            </a:r>
          </a:p>
          <a:p>
            <a:pPr algn="r"/>
            <a:r>
              <a:rPr lang="en-US" b="1" i="1" dirty="0"/>
              <a:t>Gleanings</a:t>
            </a:r>
            <a:r>
              <a:rPr lang="en-US" b="1" dirty="0"/>
              <a:t>, p. 194</a:t>
            </a:r>
          </a:p>
        </p:txBody>
      </p:sp>
    </p:spTree>
    <p:extLst>
      <p:ext uri="{BB962C8B-B14F-4D97-AF65-F5344CB8AC3E}">
        <p14:creationId xmlns:p14="http://schemas.microsoft.com/office/powerpoint/2010/main" val="1342205105"/>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567E-11C5-CE4D-BE73-74187F23C74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CD034E5-82FF-2809-8A5F-24AFA5BCD4FE}"/>
              </a:ext>
            </a:extLst>
          </p:cNvPr>
          <p:cNvPicPr>
            <a:picLocks noChangeAspect="1"/>
          </p:cNvPicPr>
          <p:nvPr/>
        </p:nvPicPr>
        <p:blipFill>
          <a:blip r:embed="rId2"/>
          <a:stretch>
            <a:fillRect/>
          </a:stretch>
        </p:blipFill>
        <p:spPr>
          <a:xfrm>
            <a:off x="0" y="2816352"/>
            <a:ext cx="12192000" cy="4041648"/>
          </a:xfrm>
          <a:prstGeom prst="rect">
            <a:avLst/>
          </a:prstGeom>
        </p:spPr>
      </p:pic>
      <p:sp>
        <p:nvSpPr>
          <p:cNvPr id="5" name="TextBox 4">
            <a:extLst>
              <a:ext uri="{FF2B5EF4-FFF2-40B4-BE49-F238E27FC236}">
                <a16:creationId xmlns:a16="http://schemas.microsoft.com/office/drawing/2014/main" id="{5D87CAF3-6A3E-906B-8DD7-7D807028FD74}"/>
              </a:ext>
            </a:extLst>
          </p:cNvPr>
          <p:cNvSpPr txBox="1"/>
          <p:nvPr/>
        </p:nvSpPr>
        <p:spPr>
          <a:xfrm>
            <a:off x="571500" y="277059"/>
            <a:ext cx="11201400" cy="2339102"/>
          </a:xfrm>
          <a:prstGeom prst="rect">
            <a:avLst/>
          </a:prstGeom>
          <a:noFill/>
        </p:spPr>
        <p:txBody>
          <a:bodyPr wrap="square">
            <a:spAutoFit/>
          </a:bodyPr>
          <a:lstStyle/>
          <a:p>
            <a:r>
              <a:rPr lang="en-US" sz="2200" b="1" dirty="0"/>
              <a:t>In this Day whatsoever serveth to reduce blindness and to increase vision is worthy of consideration. This vision acteth as the agent and guide for true knowledge. Indeed in the estimation of men of wisdom keenness of understanding is due to keenness of vision. The people of Bahá must under all circumstances observe that which is meet and seemly and exhort the people accordingly. </a:t>
            </a:r>
          </a:p>
          <a:p>
            <a:pPr algn="r"/>
            <a:r>
              <a:rPr lang="en-US" b="1" dirty="0"/>
              <a:t>Bahá’u’lláh </a:t>
            </a:r>
          </a:p>
          <a:p>
            <a:pPr algn="r"/>
            <a:r>
              <a:rPr lang="en-US" b="1" i="1" dirty="0"/>
              <a:t>Tablets of Bahá’u’lláh</a:t>
            </a:r>
            <a:r>
              <a:rPr lang="en-US" b="1" dirty="0"/>
              <a:t>, p. 35 </a:t>
            </a:r>
          </a:p>
        </p:txBody>
      </p:sp>
    </p:spTree>
    <p:extLst>
      <p:ext uri="{BB962C8B-B14F-4D97-AF65-F5344CB8AC3E}">
        <p14:creationId xmlns:p14="http://schemas.microsoft.com/office/powerpoint/2010/main" val="283763715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B4959-A989-3163-E7F3-8A40F3F482CD}"/>
            </a:ext>
          </a:extLst>
        </p:cNvPr>
        <p:cNvGrpSpPr/>
        <p:nvPr/>
      </p:nvGrpSpPr>
      <p:grpSpPr>
        <a:xfrm>
          <a:off x="0" y="0"/>
          <a:ext cx="0" cy="0"/>
          <a:chOff x="0" y="0"/>
          <a:chExt cx="0" cy="0"/>
        </a:xfrm>
      </p:grpSpPr>
      <p:pic>
        <p:nvPicPr>
          <p:cNvPr id="2" name="Picture 1" descr="A silhouette of a person with his arms outstretched&#10;&#10;Description automatically generated">
            <a:extLst>
              <a:ext uri="{FF2B5EF4-FFF2-40B4-BE49-F238E27FC236}">
                <a16:creationId xmlns:a16="http://schemas.microsoft.com/office/drawing/2014/main" id="{74A5242D-C224-28EF-C95C-1E5ABB2CE7C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5707" r="6539" b="-4"/>
          <a:stretch/>
        </p:blipFill>
        <p:spPr>
          <a:xfrm>
            <a:off x="5956807"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3" name="Picture 2" descr="A person sitting at a desk with a computer&#10;&#10;Description automatically generated">
            <a:extLst>
              <a:ext uri="{FF2B5EF4-FFF2-40B4-BE49-F238E27FC236}">
                <a16:creationId xmlns:a16="http://schemas.microsoft.com/office/drawing/2014/main" id="{A3F18F93-1D71-E632-BC19-BD9B5B452ABA}"/>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29876" b="-2"/>
          <a:stretch/>
        </p:blipFill>
        <p:spPr>
          <a:xfrm>
            <a:off x="7901259" y="2771796"/>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5" name="TextBox 4">
            <a:extLst>
              <a:ext uri="{FF2B5EF4-FFF2-40B4-BE49-F238E27FC236}">
                <a16:creationId xmlns:a16="http://schemas.microsoft.com/office/drawing/2014/main" id="{75DEA7E3-2A0D-6BF8-E701-2E4DF58D8374}"/>
              </a:ext>
            </a:extLst>
          </p:cNvPr>
          <p:cNvSpPr txBox="1"/>
          <p:nvPr/>
        </p:nvSpPr>
        <p:spPr>
          <a:xfrm>
            <a:off x="636991" y="655129"/>
            <a:ext cx="5207870" cy="5724644"/>
          </a:xfrm>
          <a:prstGeom prst="rect">
            <a:avLst/>
          </a:prstGeom>
          <a:noFill/>
        </p:spPr>
        <p:txBody>
          <a:bodyPr wrap="square">
            <a:spAutoFit/>
          </a:bodyPr>
          <a:lstStyle/>
          <a:p>
            <a:r>
              <a:rPr lang="en-US" dirty="0"/>
              <a:t> </a:t>
            </a:r>
            <a:r>
              <a:rPr lang="en-US" sz="2200" b="1" dirty="0"/>
              <a:t>...it is evident that movement is essential to all existence. All material things progress to a certain point, then begin to decline. This is the law which governs the whole physical creation....</a:t>
            </a:r>
          </a:p>
          <a:p>
            <a:r>
              <a:rPr lang="en-US" sz="2200" b="1" dirty="0"/>
              <a:t>    My hope for you is that you will progress in the world of spirit, as well as in the world of matter; that your intelligence will develop, your knowledge will augment, and your understanding be widened.</a:t>
            </a:r>
          </a:p>
          <a:p>
            <a:r>
              <a:rPr lang="en-US" sz="2200" b="1" dirty="0"/>
              <a:t>    You must ever press forward, never standing still; avoid stagnation, the first step to a backward movement, to decay.</a:t>
            </a:r>
          </a:p>
          <a:p>
            <a:pPr algn="r"/>
            <a:r>
              <a:rPr lang="en-US" b="1" dirty="0"/>
              <a:t>'Abdu'l-Bahá</a:t>
            </a:r>
          </a:p>
          <a:p>
            <a:pPr algn="r"/>
            <a:r>
              <a:rPr lang="en-US" b="1" i="1" dirty="0"/>
              <a:t>Paris Talks</a:t>
            </a:r>
            <a:r>
              <a:rPr lang="en-US" b="1" dirty="0"/>
              <a:t>, pp. 89-90</a:t>
            </a:r>
          </a:p>
        </p:txBody>
      </p:sp>
    </p:spTree>
    <p:extLst>
      <p:ext uri="{BB962C8B-B14F-4D97-AF65-F5344CB8AC3E}">
        <p14:creationId xmlns:p14="http://schemas.microsoft.com/office/powerpoint/2010/main" val="555538198"/>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9CDAB-0197-7529-3E0B-376E97D7AA1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7BD84A1-40C2-226B-3903-02E76998D7F6}"/>
              </a:ext>
            </a:extLst>
          </p:cNvPr>
          <p:cNvPicPr>
            <a:picLocks noChangeAspect="1"/>
          </p:cNvPicPr>
          <p:nvPr/>
        </p:nvPicPr>
        <p:blipFill>
          <a:blip r:embed="rId2"/>
          <a:stretch>
            <a:fillRect/>
          </a:stretch>
        </p:blipFill>
        <p:spPr>
          <a:xfrm>
            <a:off x="0" y="0"/>
            <a:ext cx="2871465" cy="2517866"/>
          </a:xfrm>
          <a:prstGeom prst="rect">
            <a:avLst/>
          </a:prstGeom>
        </p:spPr>
      </p:pic>
      <p:pic>
        <p:nvPicPr>
          <p:cNvPr id="5" name="Picture 4">
            <a:extLst>
              <a:ext uri="{FF2B5EF4-FFF2-40B4-BE49-F238E27FC236}">
                <a16:creationId xmlns:a16="http://schemas.microsoft.com/office/drawing/2014/main" id="{9E9D34FB-1DCC-8B96-96EE-77CA6BB843AF}"/>
              </a:ext>
            </a:extLst>
          </p:cNvPr>
          <p:cNvPicPr>
            <a:picLocks noChangeAspect="1"/>
          </p:cNvPicPr>
          <p:nvPr/>
        </p:nvPicPr>
        <p:blipFill>
          <a:blip r:embed="rId3"/>
          <a:stretch>
            <a:fillRect/>
          </a:stretch>
        </p:blipFill>
        <p:spPr>
          <a:xfrm>
            <a:off x="3066554" y="0"/>
            <a:ext cx="2847079" cy="2523963"/>
          </a:xfrm>
          <a:prstGeom prst="rect">
            <a:avLst/>
          </a:prstGeom>
        </p:spPr>
      </p:pic>
      <p:pic>
        <p:nvPicPr>
          <p:cNvPr id="9" name="Picture 8">
            <a:extLst>
              <a:ext uri="{FF2B5EF4-FFF2-40B4-BE49-F238E27FC236}">
                <a16:creationId xmlns:a16="http://schemas.microsoft.com/office/drawing/2014/main" id="{84FD91FF-AA15-C77D-1B2B-7CE5204FD733}"/>
              </a:ext>
            </a:extLst>
          </p:cNvPr>
          <p:cNvPicPr>
            <a:picLocks noChangeAspect="1"/>
          </p:cNvPicPr>
          <p:nvPr/>
        </p:nvPicPr>
        <p:blipFill>
          <a:blip r:embed="rId4"/>
          <a:stretch>
            <a:fillRect/>
          </a:stretch>
        </p:blipFill>
        <p:spPr>
          <a:xfrm>
            <a:off x="0" y="2718457"/>
            <a:ext cx="5913633" cy="4139543"/>
          </a:xfrm>
          <a:prstGeom prst="rect">
            <a:avLst/>
          </a:prstGeom>
        </p:spPr>
      </p:pic>
      <p:sp>
        <p:nvSpPr>
          <p:cNvPr id="11" name="TextBox 10">
            <a:extLst>
              <a:ext uri="{FF2B5EF4-FFF2-40B4-BE49-F238E27FC236}">
                <a16:creationId xmlns:a16="http://schemas.microsoft.com/office/drawing/2014/main" id="{B2372529-4D5D-2C11-C4FA-80151620EA9A}"/>
              </a:ext>
            </a:extLst>
          </p:cNvPr>
          <p:cNvSpPr txBox="1"/>
          <p:nvPr/>
        </p:nvSpPr>
        <p:spPr>
          <a:xfrm>
            <a:off x="7201989" y="2252730"/>
            <a:ext cx="4302034" cy="2677656"/>
          </a:xfrm>
          <a:prstGeom prst="rect">
            <a:avLst/>
          </a:prstGeom>
          <a:noFill/>
        </p:spPr>
        <p:txBody>
          <a:bodyPr wrap="square">
            <a:spAutoFit/>
          </a:bodyPr>
          <a:lstStyle/>
          <a:p>
            <a:r>
              <a:rPr lang="en-US" sz="2200" b="1" dirty="0"/>
              <a:t>Is it commendable that you should waste and fritter away in apathy the brilliance that is your birthright, your native competence, your inborn understanding? </a:t>
            </a:r>
          </a:p>
          <a:p>
            <a:pPr algn="r"/>
            <a:r>
              <a:rPr lang="en-US" b="1" dirty="0"/>
              <a:t>‘Abdu’l-Bahá </a:t>
            </a:r>
          </a:p>
          <a:p>
            <a:pPr algn="r"/>
            <a:r>
              <a:rPr lang="en-US" b="1" i="1" dirty="0"/>
              <a:t>Secret of Divine Civilization</a:t>
            </a:r>
            <a:r>
              <a:rPr lang="en-US" b="1" dirty="0"/>
              <a:t>, p. 92</a:t>
            </a:r>
          </a:p>
        </p:txBody>
      </p:sp>
    </p:spTree>
    <p:extLst>
      <p:ext uri="{BB962C8B-B14F-4D97-AF65-F5344CB8AC3E}">
        <p14:creationId xmlns:p14="http://schemas.microsoft.com/office/powerpoint/2010/main" val="424243650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2979E-2971-2A53-7E62-2ADD045D207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36CB570-5C35-9D05-379A-F0296F510A55}"/>
              </a:ext>
            </a:extLst>
          </p:cNvPr>
          <p:cNvPicPr>
            <a:picLocks noChangeAspect="1"/>
          </p:cNvPicPr>
          <p:nvPr/>
        </p:nvPicPr>
        <p:blipFill>
          <a:blip r:embed="rId2"/>
          <a:stretch>
            <a:fillRect/>
          </a:stretch>
        </p:blipFill>
        <p:spPr>
          <a:xfrm>
            <a:off x="0" y="0"/>
            <a:ext cx="12192000" cy="4242816"/>
          </a:xfrm>
          <a:prstGeom prst="rect">
            <a:avLst/>
          </a:prstGeom>
        </p:spPr>
      </p:pic>
      <p:sp>
        <p:nvSpPr>
          <p:cNvPr id="5" name="TextBox 4">
            <a:extLst>
              <a:ext uri="{FF2B5EF4-FFF2-40B4-BE49-F238E27FC236}">
                <a16:creationId xmlns:a16="http://schemas.microsoft.com/office/drawing/2014/main" id="{AB4934D7-7240-ECDA-3328-D3662E9BFA62}"/>
              </a:ext>
            </a:extLst>
          </p:cNvPr>
          <p:cNvSpPr txBox="1"/>
          <p:nvPr/>
        </p:nvSpPr>
        <p:spPr>
          <a:xfrm>
            <a:off x="940527" y="4775537"/>
            <a:ext cx="10154194" cy="1661993"/>
          </a:xfrm>
          <a:prstGeom prst="rect">
            <a:avLst/>
          </a:prstGeom>
          <a:noFill/>
        </p:spPr>
        <p:txBody>
          <a:bodyPr wrap="square">
            <a:spAutoFit/>
          </a:bodyPr>
          <a:lstStyle/>
          <a:p>
            <a:r>
              <a:rPr lang="en-US" sz="2200" b="1" dirty="0"/>
              <a:t>It is towards the inmost essence of these Prophets, therefore, that the eye of every man of discernment must be directed, inasmuch as their one and only purpose hath always been to guide the erring, and give peace to the afflicted.... </a:t>
            </a:r>
          </a:p>
          <a:p>
            <a:pPr algn="r"/>
            <a:r>
              <a:rPr lang="en-US" b="1" dirty="0"/>
              <a:t>Bahá’u’lláh </a:t>
            </a:r>
          </a:p>
          <a:p>
            <a:pPr algn="r"/>
            <a:r>
              <a:rPr lang="en-US" b="1" i="1" dirty="0"/>
              <a:t>Gleanings</a:t>
            </a:r>
            <a:r>
              <a:rPr lang="en-US" b="1" dirty="0"/>
              <a:t>, pp. 80-81 </a:t>
            </a:r>
          </a:p>
        </p:txBody>
      </p:sp>
    </p:spTree>
    <p:extLst>
      <p:ext uri="{BB962C8B-B14F-4D97-AF65-F5344CB8AC3E}">
        <p14:creationId xmlns:p14="http://schemas.microsoft.com/office/powerpoint/2010/main" val="1725663244"/>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08A7CE9-CD9B-842D-5CFF-BF61615A37B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B807E2F-34DE-1538-F44B-17AB841B9D2A}"/>
              </a:ext>
            </a:extLst>
          </p:cNvPr>
          <p:cNvSpPr txBox="1"/>
          <p:nvPr/>
        </p:nvSpPr>
        <p:spPr>
          <a:xfrm>
            <a:off x="1968138" y="1631616"/>
            <a:ext cx="8447314" cy="3939540"/>
          </a:xfrm>
          <a:prstGeom prst="rect">
            <a:avLst/>
          </a:prstGeom>
          <a:noFill/>
        </p:spPr>
        <p:txBody>
          <a:bodyPr wrap="square">
            <a:spAutoFit/>
          </a:bodyPr>
          <a:lstStyle/>
          <a:p>
            <a:r>
              <a:rPr lang="en-US" sz="2400" b="1" dirty="0">
                <a:solidFill>
                  <a:schemeClr val="bg1"/>
                </a:solidFill>
              </a:rPr>
              <a:t>It is evident that the human understanding is a quality of the existence of man, and that man is a sign of God: how can the quality of the sign surround the creator of the sign?--that is to say, how can the understanding, which is a quality of the existence of man, comprehend God? Therefore, the Reality of the Divinity is hidden from all comprehension, and concealed from the minds of all men. It is absolutely impossible to ascend to that plane. </a:t>
            </a:r>
          </a:p>
          <a:p>
            <a:pPr algn="r"/>
            <a:r>
              <a:rPr lang="en-US" sz="2000" b="1" dirty="0">
                <a:solidFill>
                  <a:schemeClr val="bg1"/>
                </a:solidFill>
              </a:rPr>
              <a:t>'Abdu'l-Bahá</a:t>
            </a:r>
          </a:p>
          <a:p>
            <a:pPr algn="r"/>
            <a:r>
              <a:rPr lang="en-US" sz="2000" b="1" i="1" dirty="0">
                <a:solidFill>
                  <a:schemeClr val="bg1"/>
                </a:solidFill>
              </a:rPr>
              <a:t>Some Answered Questions</a:t>
            </a:r>
            <a:r>
              <a:rPr lang="en-US" sz="2000" b="1" dirty="0">
                <a:solidFill>
                  <a:schemeClr val="bg1"/>
                </a:solidFill>
              </a:rPr>
              <a:t>, pp. 146-147</a:t>
            </a:r>
          </a:p>
          <a:p>
            <a:endParaRPr lang="en-US" b="1" dirty="0"/>
          </a:p>
        </p:txBody>
      </p:sp>
    </p:spTree>
    <p:extLst>
      <p:ext uri="{BB962C8B-B14F-4D97-AF65-F5344CB8AC3E}">
        <p14:creationId xmlns:p14="http://schemas.microsoft.com/office/powerpoint/2010/main" val="76491477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1055</TotalTime>
  <Words>746</Words>
  <Application>Microsoft Office PowerPoint</Application>
  <PresentationFormat>Widescreen</PresentationFormat>
  <Paragraphs>36</Paragraphs>
  <Slides>13</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Comprehension &amp; Understanding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Bill Huitt</dc:creator>
  <cp:lastModifiedBy>Bill Huitt</cp:lastModifiedBy>
  <cp:revision>6</cp:revision>
  <dcterms:created xsi:type="dcterms:W3CDTF">2026-06-10T19:28:24Z</dcterms:created>
  <dcterms:modified xsi:type="dcterms:W3CDTF">2026-06-11T13:04:04Z</dcterms:modified>
</cp:coreProperties>
</file>