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3" r:id="rId4"/>
    <p:sldId id="275" r:id="rId5"/>
    <p:sldId id="274" r:id="rId6"/>
    <p:sldId id="277" r:id="rId7"/>
    <p:sldId id="285" r:id="rId8"/>
    <p:sldId id="286" r:id="rId9"/>
    <p:sldId id="270" r:id="rId10"/>
    <p:sldId id="288" r:id="rId11"/>
    <p:sldId id="289" r:id="rId12"/>
    <p:sldId id="290" r:id="rId13"/>
    <p:sldId id="271" r:id="rId14"/>
    <p:sldId id="27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6" autoAdjust="0"/>
    <p:restoredTop sz="94660"/>
  </p:normalViewPr>
  <p:slideViewPr>
    <p:cSldViewPr snapToGrid="0">
      <p:cViewPr varScale="1">
        <p:scale>
          <a:sx n="91" d="100"/>
          <a:sy n="91" d="100"/>
        </p:scale>
        <p:origin x="72" y="381"/>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8DD52-5211-49E1-B0EA-AE3A13CAC8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5BF1B28-E477-4232-91FE-1945360963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E143796-4096-4297-AB45-EB7ACB0CD15C}"/>
              </a:ext>
            </a:extLst>
          </p:cNvPr>
          <p:cNvSpPr>
            <a:spLocks noGrp="1"/>
          </p:cNvSpPr>
          <p:nvPr>
            <p:ph type="dt" sz="half" idx="10"/>
          </p:nvPr>
        </p:nvSpPr>
        <p:spPr/>
        <p:txBody>
          <a:bodyPr/>
          <a:lstStyle/>
          <a:p>
            <a:fld id="{3BA4F9EC-809D-4D41-9B06-87E3F580E0B8}" type="datetimeFigureOut">
              <a:rPr lang="en-US" smtClean="0"/>
              <a:t>5/13/2026</a:t>
            </a:fld>
            <a:endParaRPr lang="en-US"/>
          </a:p>
        </p:txBody>
      </p:sp>
      <p:sp>
        <p:nvSpPr>
          <p:cNvPr id="5" name="Footer Placeholder 4">
            <a:extLst>
              <a:ext uri="{FF2B5EF4-FFF2-40B4-BE49-F238E27FC236}">
                <a16:creationId xmlns:a16="http://schemas.microsoft.com/office/drawing/2014/main" id="{B8DECBCC-B0C1-4777-B979-C97DB4404A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540603-1CB7-41D7-984D-D4C60C41C5E4}"/>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4204266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F9289-EA39-472E-9D14-8062D60E90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DFD06F-4897-4948-A108-D8C0B2375E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05DEB0-6F5D-4675-AA0F-81D461672C29}"/>
              </a:ext>
            </a:extLst>
          </p:cNvPr>
          <p:cNvSpPr>
            <a:spLocks noGrp="1"/>
          </p:cNvSpPr>
          <p:nvPr>
            <p:ph type="dt" sz="half" idx="10"/>
          </p:nvPr>
        </p:nvSpPr>
        <p:spPr/>
        <p:txBody>
          <a:bodyPr/>
          <a:lstStyle/>
          <a:p>
            <a:fld id="{3BA4F9EC-809D-4D41-9B06-87E3F580E0B8}" type="datetimeFigureOut">
              <a:rPr lang="en-US" smtClean="0"/>
              <a:t>5/13/2026</a:t>
            </a:fld>
            <a:endParaRPr lang="en-US"/>
          </a:p>
        </p:txBody>
      </p:sp>
      <p:sp>
        <p:nvSpPr>
          <p:cNvPr id="5" name="Footer Placeholder 4">
            <a:extLst>
              <a:ext uri="{FF2B5EF4-FFF2-40B4-BE49-F238E27FC236}">
                <a16:creationId xmlns:a16="http://schemas.microsoft.com/office/drawing/2014/main" id="{FB4B62C6-031B-4FAB-92C8-7AED42924D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0E918D-F94D-4AE6-A0C0-718160B9B084}"/>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300533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FC3D9-18D6-4CAC-BC1C-B008D81F69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3512DDF-A6C0-4921-A658-DED2622AF9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896949-5014-4121-B8D7-BEBF4C5DBAA6}"/>
              </a:ext>
            </a:extLst>
          </p:cNvPr>
          <p:cNvSpPr>
            <a:spLocks noGrp="1"/>
          </p:cNvSpPr>
          <p:nvPr>
            <p:ph type="dt" sz="half" idx="10"/>
          </p:nvPr>
        </p:nvSpPr>
        <p:spPr/>
        <p:txBody>
          <a:bodyPr/>
          <a:lstStyle/>
          <a:p>
            <a:fld id="{3BA4F9EC-809D-4D41-9B06-87E3F580E0B8}" type="datetimeFigureOut">
              <a:rPr lang="en-US" smtClean="0"/>
              <a:t>5/13/2026</a:t>
            </a:fld>
            <a:endParaRPr lang="en-US"/>
          </a:p>
        </p:txBody>
      </p:sp>
      <p:sp>
        <p:nvSpPr>
          <p:cNvPr id="5" name="Footer Placeholder 4">
            <a:extLst>
              <a:ext uri="{FF2B5EF4-FFF2-40B4-BE49-F238E27FC236}">
                <a16:creationId xmlns:a16="http://schemas.microsoft.com/office/drawing/2014/main" id="{3531F7B6-FBE8-4241-BC78-0C7AC587E4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31B03-994F-46D8-A15E-3D68829213BC}"/>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2395612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F9696-5460-472C-9EB1-7D5EB313D9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DEA6F7-5638-4D38-98D0-F5A3433FDC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C1575C6-2C5A-433B-A94D-DCC5C51679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C89B4D-49D0-467B-8833-402F5C60BC5D}"/>
              </a:ext>
            </a:extLst>
          </p:cNvPr>
          <p:cNvSpPr>
            <a:spLocks noGrp="1"/>
          </p:cNvSpPr>
          <p:nvPr>
            <p:ph type="dt" sz="half" idx="10"/>
          </p:nvPr>
        </p:nvSpPr>
        <p:spPr/>
        <p:txBody>
          <a:bodyPr/>
          <a:lstStyle/>
          <a:p>
            <a:fld id="{3BA4F9EC-809D-4D41-9B06-87E3F580E0B8}" type="datetimeFigureOut">
              <a:rPr lang="en-US" smtClean="0"/>
              <a:t>5/13/2026</a:t>
            </a:fld>
            <a:endParaRPr lang="en-US"/>
          </a:p>
        </p:txBody>
      </p:sp>
      <p:sp>
        <p:nvSpPr>
          <p:cNvPr id="6" name="Footer Placeholder 5">
            <a:extLst>
              <a:ext uri="{FF2B5EF4-FFF2-40B4-BE49-F238E27FC236}">
                <a16:creationId xmlns:a16="http://schemas.microsoft.com/office/drawing/2014/main" id="{8E8B54E6-028B-4AE8-9BB1-F840338120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296D1C-632D-432E-B313-FF72864A692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485965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D5EB1-9EFC-4890-8042-F8928261A4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D15C8CD-0553-415C-9C92-CFBB9A5CC5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153477-5962-427A-B67E-938D560329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080812-C1C3-41DD-945D-9338725DF1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4807A7-2967-4BB1-8A21-27A8A07577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C348B5-6BE2-43E1-85C1-755AF41BE63D}"/>
              </a:ext>
            </a:extLst>
          </p:cNvPr>
          <p:cNvSpPr>
            <a:spLocks noGrp="1"/>
          </p:cNvSpPr>
          <p:nvPr>
            <p:ph type="dt" sz="half" idx="10"/>
          </p:nvPr>
        </p:nvSpPr>
        <p:spPr/>
        <p:txBody>
          <a:bodyPr/>
          <a:lstStyle/>
          <a:p>
            <a:fld id="{3BA4F9EC-809D-4D41-9B06-87E3F580E0B8}" type="datetimeFigureOut">
              <a:rPr lang="en-US" smtClean="0"/>
              <a:t>5/13/2026</a:t>
            </a:fld>
            <a:endParaRPr lang="en-US"/>
          </a:p>
        </p:txBody>
      </p:sp>
      <p:sp>
        <p:nvSpPr>
          <p:cNvPr id="8" name="Footer Placeholder 7">
            <a:extLst>
              <a:ext uri="{FF2B5EF4-FFF2-40B4-BE49-F238E27FC236}">
                <a16:creationId xmlns:a16="http://schemas.microsoft.com/office/drawing/2014/main" id="{D1AB9143-C20C-47E0-85AD-8B77D6F49A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DB3CBF4-F6AC-4679-92F7-92657E6F2EDC}"/>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81336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1D7C9-A406-49FD-B7A3-8E9656093B5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CD3A63-8980-4C83-9266-59D1AB1B7451}"/>
              </a:ext>
            </a:extLst>
          </p:cNvPr>
          <p:cNvSpPr>
            <a:spLocks noGrp="1"/>
          </p:cNvSpPr>
          <p:nvPr>
            <p:ph type="dt" sz="half" idx="10"/>
          </p:nvPr>
        </p:nvSpPr>
        <p:spPr/>
        <p:txBody>
          <a:bodyPr/>
          <a:lstStyle/>
          <a:p>
            <a:fld id="{3BA4F9EC-809D-4D41-9B06-87E3F580E0B8}" type="datetimeFigureOut">
              <a:rPr lang="en-US" smtClean="0"/>
              <a:t>5/13/2026</a:t>
            </a:fld>
            <a:endParaRPr lang="en-US"/>
          </a:p>
        </p:txBody>
      </p:sp>
      <p:sp>
        <p:nvSpPr>
          <p:cNvPr id="4" name="Footer Placeholder 3">
            <a:extLst>
              <a:ext uri="{FF2B5EF4-FFF2-40B4-BE49-F238E27FC236}">
                <a16:creationId xmlns:a16="http://schemas.microsoft.com/office/drawing/2014/main" id="{7CB2109E-36F6-4032-9B61-B4933003A5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32673B-B74F-4777-8FB8-9E66C8C30753}"/>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755436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A7BFD2-A0CC-4D34-A19A-CEEE194D390A}"/>
              </a:ext>
            </a:extLst>
          </p:cNvPr>
          <p:cNvSpPr>
            <a:spLocks noGrp="1"/>
          </p:cNvSpPr>
          <p:nvPr>
            <p:ph type="dt" sz="half" idx="10"/>
          </p:nvPr>
        </p:nvSpPr>
        <p:spPr/>
        <p:txBody>
          <a:bodyPr/>
          <a:lstStyle/>
          <a:p>
            <a:fld id="{3BA4F9EC-809D-4D41-9B06-87E3F580E0B8}" type="datetimeFigureOut">
              <a:rPr lang="en-US" smtClean="0"/>
              <a:t>5/13/2026</a:t>
            </a:fld>
            <a:endParaRPr lang="en-US"/>
          </a:p>
        </p:txBody>
      </p:sp>
      <p:sp>
        <p:nvSpPr>
          <p:cNvPr id="3" name="Footer Placeholder 2">
            <a:extLst>
              <a:ext uri="{FF2B5EF4-FFF2-40B4-BE49-F238E27FC236}">
                <a16:creationId xmlns:a16="http://schemas.microsoft.com/office/drawing/2014/main" id="{7BA69A46-C2B9-4977-B2BD-D69F3FEE6DE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EF4C8E-D6BA-43B6-A410-8D09D1145B3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304165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77C3D-1758-49F2-8DE2-8014D2FEC5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F59DCB-7583-41D5-BA2C-8CAC66319D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4DF1F18-2F36-410F-B30B-9F492785B8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80ED94-AADA-4DB9-BAE0-A5324FDB862E}"/>
              </a:ext>
            </a:extLst>
          </p:cNvPr>
          <p:cNvSpPr>
            <a:spLocks noGrp="1"/>
          </p:cNvSpPr>
          <p:nvPr>
            <p:ph type="dt" sz="half" idx="10"/>
          </p:nvPr>
        </p:nvSpPr>
        <p:spPr/>
        <p:txBody>
          <a:bodyPr/>
          <a:lstStyle/>
          <a:p>
            <a:fld id="{3BA4F9EC-809D-4D41-9B06-87E3F580E0B8}" type="datetimeFigureOut">
              <a:rPr lang="en-US" smtClean="0"/>
              <a:t>5/13/2026</a:t>
            </a:fld>
            <a:endParaRPr lang="en-US"/>
          </a:p>
        </p:txBody>
      </p:sp>
      <p:sp>
        <p:nvSpPr>
          <p:cNvPr id="6" name="Footer Placeholder 5">
            <a:extLst>
              <a:ext uri="{FF2B5EF4-FFF2-40B4-BE49-F238E27FC236}">
                <a16:creationId xmlns:a16="http://schemas.microsoft.com/office/drawing/2014/main" id="{980AA31E-4626-491A-9BB2-7FCDE100AC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C78004-D041-4829-9A07-D9C517C0D7A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303373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AFEC5-F0BF-4A1F-87A0-A1506EDC41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FB208B-0EEF-4336-A206-2A42D2682F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6AB967-F732-4906-8681-0FD3607A6D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DF5149-2060-4B1D-8963-DF29100F061E}"/>
              </a:ext>
            </a:extLst>
          </p:cNvPr>
          <p:cNvSpPr>
            <a:spLocks noGrp="1"/>
          </p:cNvSpPr>
          <p:nvPr>
            <p:ph type="dt" sz="half" idx="10"/>
          </p:nvPr>
        </p:nvSpPr>
        <p:spPr/>
        <p:txBody>
          <a:bodyPr/>
          <a:lstStyle/>
          <a:p>
            <a:fld id="{3BA4F9EC-809D-4D41-9B06-87E3F580E0B8}" type="datetimeFigureOut">
              <a:rPr lang="en-US" smtClean="0"/>
              <a:t>5/13/2026</a:t>
            </a:fld>
            <a:endParaRPr lang="en-US"/>
          </a:p>
        </p:txBody>
      </p:sp>
      <p:sp>
        <p:nvSpPr>
          <p:cNvPr id="6" name="Footer Placeholder 5">
            <a:extLst>
              <a:ext uri="{FF2B5EF4-FFF2-40B4-BE49-F238E27FC236}">
                <a16:creationId xmlns:a16="http://schemas.microsoft.com/office/drawing/2014/main" id="{9F41CEAB-E4EA-4652-B2DB-9732FE6D5A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45BC16-3E23-452C-A1A7-CF6CA3435337}"/>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683123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B43E7-4696-46C7-83BF-5CFBA34751F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2AE14FB-106B-4508-B652-8E6470CB88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DF3590-F8EB-4C9B-A5A7-8556ABA77611}"/>
              </a:ext>
            </a:extLst>
          </p:cNvPr>
          <p:cNvSpPr>
            <a:spLocks noGrp="1"/>
          </p:cNvSpPr>
          <p:nvPr>
            <p:ph type="dt" sz="half" idx="10"/>
          </p:nvPr>
        </p:nvSpPr>
        <p:spPr/>
        <p:txBody>
          <a:bodyPr/>
          <a:lstStyle/>
          <a:p>
            <a:fld id="{3BA4F9EC-809D-4D41-9B06-87E3F580E0B8}" type="datetimeFigureOut">
              <a:rPr lang="en-US" smtClean="0"/>
              <a:t>5/13/2026</a:t>
            </a:fld>
            <a:endParaRPr lang="en-US"/>
          </a:p>
        </p:txBody>
      </p:sp>
      <p:sp>
        <p:nvSpPr>
          <p:cNvPr id="5" name="Footer Placeholder 4">
            <a:extLst>
              <a:ext uri="{FF2B5EF4-FFF2-40B4-BE49-F238E27FC236}">
                <a16:creationId xmlns:a16="http://schemas.microsoft.com/office/drawing/2014/main" id="{90D18231-50C3-490C-9164-D4445F4672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AC0501-4496-43CE-83B3-7F780A928F1E}"/>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2426344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8BBF59-43F7-4E74-A208-E1505B2AB9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FE4B590-01A6-4A5E-864A-5F86A011C7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96EC3-5468-417F-B552-AB06C1752C4B}"/>
              </a:ext>
            </a:extLst>
          </p:cNvPr>
          <p:cNvSpPr>
            <a:spLocks noGrp="1"/>
          </p:cNvSpPr>
          <p:nvPr>
            <p:ph type="dt" sz="half" idx="10"/>
          </p:nvPr>
        </p:nvSpPr>
        <p:spPr/>
        <p:txBody>
          <a:bodyPr/>
          <a:lstStyle/>
          <a:p>
            <a:fld id="{3BA4F9EC-809D-4D41-9B06-87E3F580E0B8}" type="datetimeFigureOut">
              <a:rPr lang="en-US" smtClean="0"/>
              <a:t>5/13/2026</a:t>
            </a:fld>
            <a:endParaRPr lang="en-US"/>
          </a:p>
        </p:txBody>
      </p:sp>
      <p:sp>
        <p:nvSpPr>
          <p:cNvPr id="5" name="Footer Placeholder 4">
            <a:extLst>
              <a:ext uri="{FF2B5EF4-FFF2-40B4-BE49-F238E27FC236}">
                <a16:creationId xmlns:a16="http://schemas.microsoft.com/office/drawing/2014/main" id="{378CEEDA-4627-4985-8D7F-EADBCF095B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F4B4EF-552A-46AD-9D2C-02FC4F778F8E}"/>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878826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58516D-06B2-484E-BDAE-F5CF708737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D66E01-1D0C-4C7B-99B1-EB71C26368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C19706-72BC-4D4D-90A0-B483AC9BC7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A4F9EC-809D-4D41-9B06-87E3F580E0B8}" type="datetimeFigureOut">
              <a:rPr lang="en-US" smtClean="0"/>
              <a:t>5/13/2026</a:t>
            </a:fld>
            <a:endParaRPr lang="en-US"/>
          </a:p>
        </p:txBody>
      </p:sp>
      <p:sp>
        <p:nvSpPr>
          <p:cNvPr id="5" name="Footer Placeholder 4">
            <a:extLst>
              <a:ext uri="{FF2B5EF4-FFF2-40B4-BE49-F238E27FC236}">
                <a16:creationId xmlns:a16="http://schemas.microsoft.com/office/drawing/2014/main" id="{9FB54820-D488-4906-B445-B54E209080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44DD8F5-3B82-4CA3-8448-BE8540CCFC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AB33D9-C86E-4293-8517-F31EAB871996}" type="slidenum">
              <a:rPr lang="en-US" smtClean="0"/>
              <a:t>‹#›</a:t>
            </a:fld>
            <a:endParaRPr lang="en-US"/>
          </a:p>
        </p:txBody>
      </p:sp>
    </p:spTree>
    <p:extLst>
      <p:ext uri="{BB962C8B-B14F-4D97-AF65-F5344CB8AC3E}">
        <p14:creationId xmlns:p14="http://schemas.microsoft.com/office/powerpoint/2010/main" val="3818654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ideo" Target="https://www.youtube.com/embed/RAuB-9K3MiI?feature=oembed" TargetMode="External"/><Relationship Id="rId4" Type="http://schemas.openxmlformats.org/officeDocument/2006/relationships/hyperlink" Target="https://www.youtube.com/watch?v=RAuB-9K3MiI"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svg"/><Relationship Id="rId1" Type="http://schemas.openxmlformats.org/officeDocument/2006/relationships/slideLayout" Target="../slideLayouts/slideLayout7.xml"/><Relationship Id="rId5" Type="http://schemas.openxmlformats.org/officeDocument/2006/relationships/image" Target="../media/image6.jpg"/><Relationship Id="rId4" Type="http://schemas.openxmlformats.org/officeDocument/2006/relationships/hyperlink" Target="https://www.publicdomainpictures.net/view-image.php?image=17448&amp;picture=fire-element"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pixabay.com/en/apple-tree-flowers-bloom-spring-779250/" TargetMode="External"/><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7.xml"/><Relationship Id="rId1" Type="http://schemas.openxmlformats.org/officeDocument/2006/relationships/video" Target="https://www.youtube.com/embed/tvHP6-k91Vg?feature=oembed" TargetMode="External"/><Relationship Id="rId4" Type="http://schemas.openxmlformats.org/officeDocument/2006/relationships/hyperlink" Target="https://www.youtube.com/watch?v=tvHP6-k91Vg"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OWSpB4s7vWw" TargetMode="External"/><Relationship Id="rId2" Type="http://schemas.openxmlformats.org/officeDocument/2006/relationships/image" Target="../media/image1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4426AB7-D619-4515-962A-BC83909EC0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7465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E47DF98-723F-4AAC-ABCF-CACBC438F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840" y="256540"/>
            <a:ext cx="11704320" cy="636523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4" name="Straight Connector 13">
            <a:extLst>
              <a:ext uri="{FF2B5EF4-FFF2-40B4-BE49-F238E27FC236}">
                <a16:creationId xmlns:a16="http://schemas.microsoft.com/office/drawing/2014/main" id="{EA29FC7C-9308-4FDE-8DCA-405668055B0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895600" y="5768204"/>
            <a:ext cx="6400800" cy="0"/>
          </a:xfrm>
          <a:prstGeom prst="line">
            <a:avLst/>
          </a:prstGeom>
          <a:ln>
            <a:solidFill>
              <a:srgbClr val="74654E"/>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33FC32D-E0B5-430B-823C-3ABFA6DED295}"/>
              </a:ext>
            </a:extLst>
          </p:cNvPr>
          <p:cNvSpPr>
            <a:spLocks noGrp="1"/>
          </p:cNvSpPr>
          <p:nvPr>
            <p:ph type="ctrTitle"/>
          </p:nvPr>
        </p:nvSpPr>
        <p:spPr>
          <a:xfrm>
            <a:off x="1109980" y="4277356"/>
            <a:ext cx="9966960" cy="1560320"/>
          </a:xfrm>
        </p:spPr>
        <p:txBody>
          <a:bodyPr>
            <a:normAutofit/>
          </a:bodyPr>
          <a:lstStyle/>
          <a:p>
            <a:r>
              <a:rPr lang="en-US" sz="6400" b="1" dirty="0">
                <a:solidFill>
                  <a:srgbClr val="74654E"/>
                </a:solidFill>
                <a:latin typeface="Arial" panose="020B0604020202020204" pitchFamily="34" charset="0"/>
                <a:cs typeface="Arial" panose="020B0604020202020204" pitchFamily="34" charset="0"/>
              </a:rPr>
              <a:t>Hope</a:t>
            </a:r>
          </a:p>
        </p:txBody>
      </p:sp>
      <p:sp>
        <p:nvSpPr>
          <p:cNvPr id="3" name="Subtitle 2">
            <a:extLst>
              <a:ext uri="{FF2B5EF4-FFF2-40B4-BE49-F238E27FC236}">
                <a16:creationId xmlns:a16="http://schemas.microsoft.com/office/drawing/2014/main" id="{9F9DF4EE-3BB9-492A-9046-A1A46A4ECAC6}"/>
              </a:ext>
            </a:extLst>
          </p:cNvPr>
          <p:cNvSpPr>
            <a:spLocks noGrp="1"/>
          </p:cNvSpPr>
          <p:nvPr>
            <p:ph type="subTitle" idx="1"/>
          </p:nvPr>
        </p:nvSpPr>
        <p:spPr>
          <a:xfrm>
            <a:off x="5183971" y="6226305"/>
            <a:ext cx="1818978" cy="294724"/>
          </a:xfrm>
        </p:spPr>
        <p:txBody>
          <a:bodyPr>
            <a:normAutofit fontScale="85000" lnSpcReduction="20000"/>
          </a:bodyPr>
          <a:lstStyle/>
          <a:p>
            <a:r>
              <a:rPr lang="en-US" sz="2000" b="1" dirty="0">
                <a:solidFill>
                  <a:srgbClr val="74654E"/>
                </a:solidFill>
              </a:rPr>
              <a:t>Tucker, GA</a:t>
            </a:r>
          </a:p>
        </p:txBody>
      </p:sp>
      <p:pic>
        <p:nvPicPr>
          <p:cNvPr id="5" name="Picture 4" descr="Person handing over a flower">
            <a:extLst>
              <a:ext uri="{FF2B5EF4-FFF2-40B4-BE49-F238E27FC236}">
                <a16:creationId xmlns:a16="http://schemas.microsoft.com/office/drawing/2014/main" id="{9F1CDB5D-5E2A-C54D-6A74-0722B3D499B0}"/>
              </a:ext>
            </a:extLst>
          </p:cNvPr>
          <p:cNvPicPr>
            <a:picLocks noChangeAspect="1"/>
          </p:cNvPicPr>
          <p:nvPr/>
        </p:nvPicPr>
        <p:blipFill rotWithShape="1">
          <a:blip r:embed="rId2">
            <a:extLst>
              <a:ext uri="{28A0092B-C50C-407E-A947-70E740481C1C}">
                <a14:useLocalDpi xmlns:a14="http://schemas.microsoft.com/office/drawing/2010/main" val="0"/>
              </a:ext>
            </a:extLst>
          </a:blip>
          <a:srcRect t="26591" r="1" b="19356"/>
          <a:stretch/>
        </p:blipFill>
        <p:spPr>
          <a:xfrm>
            <a:off x="243840" y="256540"/>
            <a:ext cx="11704320" cy="3764276"/>
          </a:xfrm>
          <a:prstGeom prst="rect">
            <a:avLst/>
          </a:prstGeom>
        </p:spPr>
      </p:pic>
    </p:spTree>
    <p:extLst>
      <p:ext uri="{BB962C8B-B14F-4D97-AF65-F5344CB8AC3E}">
        <p14:creationId xmlns:p14="http://schemas.microsoft.com/office/powerpoint/2010/main" val="28529017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A Hundred Thousand Hopes - Elika Mahony">
            <a:hlinkClick r:id="" action="ppaction://media"/>
            <a:extLst>
              <a:ext uri="{FF2B5EF4-FFF2-40B4-BE49-F238E27FC236}">
                <a16:creationId xmlns:a16="http://schemas.microsoft.com/office/drawing/2014/main" id="{69FD315E-2CB4-42FB-8485-88A63625B643}"/>
              </a:ext>
            </a:extLst>
          </p:cNvPr>
          <p:cNvPicPr>
            <a:picLocks noRot="1" noChangeAspect="1"/>
          </p:cNvPicPr>
          <p:nvPr>
            <a:videoFile r:link="rId1"/>
          </p:nvPr>
        </p:nvPicPr>
        <p:blipFill>
          <a:blip r:embed="rId3"/>
          <a:stretch>
            <a:fillRect/>
          </a:stretch>
        </p:blipFill>
        <p:spPr>
          <a:xfrm>
            <a:off x="1545947" y="663565"/>
            <a:ext cx="9100104" cy="5141559"/>
          </a:xfrm>
          <a:prstGeom prst="rect">
            <a:avLst/>
          </a:prstGeom>
        </p:spPr>
      </p:pic>
      <p:sp>
        <p:nvSpPr>
          <p:cNvPr id="4" name="TextBox 3">
            <a:extLst>
              <a:ext uri="{FF2B5EF4-FFF2-40B4-BE49-F238E27FC236}">
                <a16:creationId xmlns:a16="http://schemas.microsoft.com/office/drawing/2014/main" id="{F599A523-2AC8-380F-D22D-69F33FDACAAD}"/>
              </a:ext>
            </a:extLst>
          </p:cNvPr>
          <p:cNvSpPr txBox="1"/>
          <p:nvPr/>
        </p:nvSpPr>
        <p:spPr>
          <a:xfrm>
            <a:off x="2708030" y="6036118"/>
            <a:ext cx="6775939" cy="461665"/>
          </a:xfrm>
          <a:prstGeom prst="rect">
            <a:avLst/>
          </a:prstGeom>
          <a:noFill/>
        </p:spPr>
        <p:txBody>
          <a:bodyPr wrap="square">
            <a:spAutoFit/>
          </a:bodyPr>
          <a:lstStyle/>
          <a:p>
            <a:r>
              <a:rPr lang="en-US" sz="2400" b="1" dirty="0">
                <a:hlinkClick r:id="rId4"/>
              </a:rPr>
              <a:t>https://www.youtube.com/watch?v=RAuB-9K3MiI</a:t>
            </a:r>
            <a:r>
              <a:rPr lang="en-US" sz="2400" b="1" dirty="0"/>
              <a:t> </a:t>
            </a:r>
          </a:p>
        </p:txBody>
      </p:sp>
    </p:spTree>
    <p:extLst>
      <p:ext uri="{BB962C8B-B14F-4D97-AF65-F5344CB8AC3E}">
        <p14:creationId xmlns:p14="http://schemas.microsoft.com/office/powerpoint/2010/main" val="345451691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21FD4B-BB36-6A7A-DD8C-C22BA941D363}"/>
              </a:ext>
            </a:extLst>
          </p:cNvPr>
          <p:cNvSpPr txBox="1"/>
          <p:nvPr/>
        </p:nvSpPr>
        <p:spPr>
          <a:xfrm>
            <a:off x="1209006" y="1967060"/>
            <a:ext cx="3666818" cy="2923877"/>
          </a:xfrm>
          <a:prstGeom prst="rect">
            <a:avLst/>
          </a:prstGeom>
          <a:noFill/>
        </p:spPr>
        <p:txBody>
          <a:bodyPr wrap="square">
            <a:spAutoFit/>
          </a:bodyPr>
          <a:lstStyle/>
          <a:p>
            <a:r>
              <a:rPr lang="en-US" sz="2400" b="1" dirty="0"/>
              <a:t>Set all thy hope in God, and cleave tenaciously to His unfailing mercy. Who else but Him can enrich the destitute, and deliver the fallen from his abasement?</a:t>
            </a:r>
          </a:p>
          <a:p>
            <a:pPr algn="r"/>
            <a:r>
              <a:rPr lang="en-US" sz="2000" b="1" dirty="0"/>
              <a:t>Bahá'u'lláh</a:t>
            </a:r>
          </a:p>
          <a:p>
            <a:pPr algn="r"/>
            <a:r>
              <a:rPr lang="en-US" sz="2000" b="1" i="1" dirty="0"/>
              <a:t>Gleanings</a:t>
            </a:r>
            <a:r>
              <a:rPr lang="en-US" sz="2000" b="1" dirty="0"/>
              <a:t>, p. 323</a:t>
            </a:r>
          </a:p>
        </p:txBody>
      </p:sp>
      <p:pic>
        <p:nvPicPr>
          <p:cNvPr id="2" name="Picture 1">
            <a:extLst>
              <a:ext uri="{FF2B5EF4-FFF2-40B4-BE49-F238E27FC236}">
                <a16:creationId xmlns:a16="http://schemas.microsoft.com/office/drawing/2014/main" id="{D7A670EB-8993-2096-ED35-CD9E5553A369}"/>
              </a:ext>
            </a:extLst>
          </p:cNvPr>
          <p:cNvPicPr>
            <a:picLocks noChangeAspect="1"/>
          </p:cNvPicPr>
          <p:nvPr/>
        </p:nvPicPr>
        <p:blipFill>
          <a:blip r:embed="rId2"/>
          <a:stretch>
            <a:fillRect/>
          </a:stretch>
        </p:blipFill>
        <p:spPr>
          <a:xfrm>
            <a:off x="5576068" y="379708"/>
            <a:ext cx="6098582" cy="6098582"/>
          </a:xfrm>
          <a:prstGeom prst="rect">
            <a:avLst/>
          </a:prstGeom>
        </p:spPr>
      </p:pic>
    </p:spTree>
    <p:extLst>
      <p:ext uri="{BB962C8B-B14F-4D97-AF65-F5344CB8AC3E}">
        <p14:creationId xmlns:p14="http://schemas.microsoft.com/office/powerpoint/2010/main" val="9428485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0CCD97F3-1E0B-466D-8FE2-E56C12B2D7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rot="5400000">
            <a:off x="3354324" y="-1976263"/>
            <a:ext cx="5486400" cy="12188952"/>
          </a:xfrm>
          <a:prstGeom prst="rect">
            <a:avLst/>
          </a:prstGeom>
        </p:spPr>
      </p:pic>
      <p:pic>
        <p:nvPicPr>
          <p:cNvPr id="4" name="Picture 3" descr="A red and yellow light&#10;&#10;Description automatically generated with medium confidence">
            <a:extLst>
              <a:ext uri="{FF2B5EF4-FFF2-40B4-BE49-F238E27FC236}">
                <a16:creationId xmlns:a16="http://schemas.microsoft.com/office/drawing/2014/main" id="{B7D01DE5-3340-2F4F-50DF-A609F847C0E8}"/>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25000"/>
          <a:stretch/>
        </p:blipFill>
        <p:spPr>
          <a:xfrm>
            <a:off x="20" y="-2"/>
            <a:ext cx="6095980" cy="3657600"/>
          </a:xfrm>
          <a:prstGeom prst="rect">
            <a:avLst/>
          </a:prstGeom>
        </p:spPr>
      </p:pic>
      <p:pic>
        <p:nvPicPr>
          <p:cNvPr id="6" name="Picture 5" descr="A sun shining through the clouds over a tropical beach&#10;&#10;Description automatically generated">
            <a:extLst>
              <a:ext uri="{FF2B5EF4-FFF2-40B4-BE49-F238E27FC236}">
                <a16:creationId xmlns:a16="http://schemas.microsoft.com/office/drawing/2014/main" id="{FDA9A0CA-B8CF-9119-4A0E-2897D15E53FD}"/>
              </a:ext>
            </a:extLst>
          </p:cNvPr>
          <p:cNvPicPr>
            <a:picLocks noChangeAspect="1"/>
          </p:cNvPicPr>
          <p:nvPr/>
        </p:nvPicPr>
        <p:blipFill rotWithShape="1">
          <a:blip r:embed="rId5">
            <a:extLst>
              <a:ext uri="{28A0092B-C50C-407E-A947-70E740481C1C}">
                <a14:useLocalDpi xmlns:a14="http://schemas.microsoft.com/office/drawing/2010/main" val="0"/>
              </a:ext>
            </a:extLst>
          </a:blip>
          <a:srcRect t="6977"/>
          <a:stretch/>
        </p:blipFill>
        <p:spPr>
          <a:xfrm>
            <a:off x="6096000" y="10"/>
            <a:ext cx="6096000" cy="3657590"/>
          </a:xfrm>
          <a:prstGeom prst="rect">
            <a:avLst/>
          </a:prstGeom>
        </p:spPr>
      </p:pic>
      <p:sp>
        <p:nvSpPr>
          <p:cNvPr id="3" name="TextBox 2">
            <a:extLst>
              <a:ext uri="{FF2B5EF4-FFF2-40B4-BE49-F238E27FC236}">
                <a16:creationId xmlns:a16="http://schemas.microsoft.com/office/drawing/2014/main" id="{F9606625-4906-F651-BF2C-47A711498F3D}"/>
              </a:ext>
            </a:extLst>
          </p:cNvPr>
          <p:cNvSpPr txBox="1"/>
          <p:nvPr/>
        </p:nvSpPr>
        <p:spPr>
          <a:xfrm>
            <a:off x="1423573" y="3723497"/>
            <a:ext cx="9344853" cy="2382802"/>
          </a:xfrm>
          <a:prstGeom prst="rect">
            <a:avLst/>
          </a:prstGeom>
        </p:spPr>
        <p:txBody>
          <a:bodyPr vert="horz" lIns="91440" tIns="45720" rIns="91440" bIns="45720" rtlCol="0" anchor="ctr">
            <a:normAutofit/>
          </a:bodyPr>
          <a:lstStyle/>
          <a:p>
            <a:r>
              <a:rPr lang="en-US" sz="2200" b="1" dirty="0"/>
              <a:t>Fire and paradise both bow down and prostrate themselves before God. That which is worthy of His Essence is to worship Him for His sake, without fear of fire, or hope of paradise.</a:t>
            </a:r>
          </a:p>
          <a:p>
            <a:pPr algn="r"/>
            <a:r>
              <a:rPr lang="en-US" b="1" dirty="0"/>
              <a:t>The Báb</a:t>
            </a:r>
          </a:p>
          <a:p>
            <a:pPr algn="r"/>
            <a:r>
              <a:rPr lang="en-US" b="1" i="1" dirty="0"/>
              <a:t>Selections from the Báb</a:t>
            </a:r>
            <a:r>
              <a:rPr lang="en-US" b="1" dirty="0"/>
              <a:t>, p. 78</a:t>
            </a:r>
          </a:p>
        </p:txBody>
      </p:sp>
      <p:sp>
        <p:nvSpPr>
          <p:cNvPr id="13" name="Rectangle 12">
            <a:extLst>
              <a:ext uri="{FF2B5EF4-FFF2-40B4-BE49-F238E27FC236}">
                <a16:creationId xmlns:a16="http://schemas.microsoft.com/office/drawing/2014/main" id="{1A4EF068-10B6-4B97-AA42-5C97E3268F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73128" y="6172201"/>
            <a:ext cx="118872"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3201074"/>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558CF89-9662-42C9-55AA-2860B5428EBA}"/>
              </a:ext>
            </a:extLst>
          </p:cNvPr>
          <p:cNvPicPr>
            <a:picLocks noChangeAspect="1"/>
          </p:cNvPicPr>
          <p:nvPr/>
        </p:nvPicPr>
        <p:blipFill rotWithShape="1">
          <a:blip r:embed="rId2"/>
          <a:srcRect t="6355"/>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TextBox 2">
            <a:extLst>
              <a:ext uri="{FF2B5EF4-FFF2-40B4-BE49-F238E27FC236}">
                <a16:creationId xmlns:a16="http://schemas.microsoft.com/office/drawing/2014/main" id="{1F115FBA-3A3C-AE53-1BE3-488539F8D2AE}"/>
              </a:ext>
            </a:extLst>
          </p:cNvPr>
          <p:cNvSpPr txBox="1"/>
          <p:nvPr/>
        </p:nvSpPr>
        <p:spPr>
          <a:xfrm>
            <a:off x="659088" y="3710613"/>
            <a:ext cx="10873823" cy="2452687"/>
          </a:xfrm>
          <a:prstGeom prst="rect">
            <a:avLst/>
          </a:prstGeom>
        </p:spPr>
        <p:txBody>
          <a:bodyPr vert="horz" lIns="91440" tIns="45720" rIns="91440" bIns="45720" rtlCol="0" anchor="ctr">
            <a:normAutofit/>
          </a:bodyPr>
          <a:lstStyle/>
          <a:p>
            <a:r>
              <a:rPr lang="en-US" sz="2200" b="1" dirty="0"/>
              <a:t>O MOVING FORM OF DUST!</a:t>
            </a:r>
          </a:p>
          <a:p>
            <a:r>
              <a:rPr lang="en-US" sz="2200" b="1" dirty="0"/>
              <a:t>I desire communion with thee, but thou wouldst put no trust in Me. The sword of thy rebellion hath felled the tree of thy hope. At all times I am near unto thee, but thou art ever far from Me. Imperishable glory I have chosen for thee, yet boundless shame thou hast chosen for thyself. While there is yet time, return, and lose not thy chance.</a:t>
            </a:r>
          </a:p>
          <a:p>
            <a:pPr algn="r"/>
            <a:r>
              <a:rPr lang="en-US" b="1" dirty="0"/>
              <a:t>Bahá'u'lláh</a:t>
            </a:r>
          </a:p>
          <a:p>
            <a:pPr algn="r"/>
            <a:r>
              <a:rPr lang="en-US" b="1" i="1" dirty="0"/>
              <a:t>Hidden Words</a:t>
            </a:r>
            <a:r>
              <a:rPr lang="en-US" b="1" dirty="0"/>
              <a:t>, Persian #21</a:t>
            </a:r>
          </a:p>
        </p:txBody>
      </p:sp>
    </p:spTree>
    <p:extLst>
      <p:ext uri="{BB962C8B-B14F-4D97-AF65-F5344CB8AC3E}">
        <p14:creationId xmlns:p14="http://schemas.microsoft.com/office/powerpoint/2010/main" val="21579856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Close-up of pink flowers on a tree&#10;&#10;Description automatically generated">
            <a:extLst>
              <a:ext uri="{FF2B5EF4-FFF2-40B4-BE49-F238E27FC236}">
                <a16:creationId xmlns:a16="http://schemas.microsoft.com/office/drawing/2014/main" id="{E88DCC02-2725-D811-22D9-F990A1BB5733}"/>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230" r="12968"/>
          <a:stretch/>
        </p:blipFill>
        <p:spPr>
          <a:xfrm>
            <a:off x="884698" y="877413"/>
            <a:ext cx="6406903" cy="5043096"/>
          </a:xfrm>
          <a:prstGeom prst="rect">
            <a:avLst/>
          </a:prstGeom>
        </p:spPr>
      </p:pic>
      <p:grpSp>
        <p:nvGrpSpPr>
          <p:cNvPr id="9" name="Group 8">
            <a:extLst>
              <a:ext uri="{FF2B5EF4-FFF2-40B4-BE49-F238E27FC236}">
                <a16:creationId xmlns:a16="http://schemas.microsoft.com/office/drawing/2014/main" id="{BE589684-54CA-64D8-C963-5F19FF75BF7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84697" y="5858828"/>
            <a:ext cx="6406903" cy="123363"/>
            <a:chOff x="7015162" y="5858828"/>
            <a:chExt cx="4300544" cy="123363"/>
          </a:xfrm>
        </p:grpSpPr>
        <p:sp>
          <p:nvSpPr>
            <p:cNvPr id="10" name="Rectangle 9">
              <a:extLst>
                <a:ext uri="{FF2B5EF4-FFF2-40B4-BE49-F238E27FC236}">
                  <a16:creationId xmlns:a16="http://schemas.microsoft.com/office/drawing/2014/main" id="{9B56B8E8-B789-DA4D-E4BE-03FA3165B3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255D907-377D-0DF9-B4A4-4B44C46FB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a16="http://schemas.microsoft.com/office/drawing/2014/main" id="{7F92276A-B468-5581-B78D-4C9A80DBC54D}"/>
              </a:ext>
            </a:extLst>
          </p:cNvPr>
          <p:cNvSpPr txBox="1"/>
          <p:nvPr/>
        </p:nvSpPr>
        <p:spPr>
          <a:xfrm>
            <a:off x="8052174" y="1675045"/>
            <a:ext cx="3405415" cy="3447832"/>
          </a:xfrm>
          <a:prstGeom prst="rect">
            <a:avLst/>
          </a:prstGeom>
        </p:spPr>
        <p:txBody>
          <a:bodyPr vert="horz" lIns="91440" tIns="45720" rIns="91440" bIns="45720" rtlCol="0" anchor="t">
            <a:normAutofit lnSpcReduction="10000"/>
          </a:bodyPr>
          <a:lstStyle/>
          <a:p>
            <a:r>
              <a:rPr lang="en-US" sz="2200" b="1" dirty="0"/>
              <a:t>When you see a tree growing and developing, be hopeful of its outcome. It will blossom and bear fruit eventually. If you see dry wood or old trees, there is no hope whatever of fruitage.</a:t>
            </a:r>
          </a:p>
          <a:p>
            <a:pPr algn="r"/>
            <a:r>
              <a:rPr lang="en-US" b="1" dirty="0"/>
              <a:t>'Abdu'l-Bahá</a:t>
            </a:r>
          </a:p>
          <a:p>
            <a:pPr algn="r"/>
            <a:r>
              <a:rPr lang="en-US" b="1" i="1" dirty="0"/>
              <a:t>Promulgation of Universal Peace</a:t>
            </a:r>
            <a:r>
              <a:rPr lang="en-US" b="1" dirty="0"/>
              <a:t>, p. 111</a:t>
            </a:r>
          </a:p>
        </p:txBody>
      </p:sp>
    </p:spTree>
    <p:extLst>
      <p:ext uri="{BB962C8B-B14F-4D97-AF65-F5344CB8AC3E}">
        <p14:creationId xmlns:p14="http://schemas.microsoft.com/office/powerpoint/2010/main" val="1816390111"/>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667E25-EF74-443F-7779-85F3BBD956C7}"/>
              </a:ext>
            </a:extLst>
          </p:cNvPr>
          <p:cNvSpPr txBox="1"/>
          <p:nvPr/>
        </p:nvSpPr>
        <p:spPr>
          <a:xfrm>
            <a:off x="6031916" y="859065"/>
            <a:ext cx="5334537" cy="5139869"/>
          </a:xfrm>
          <a:prstGeom prst="rect">
            <a:avLst/>
          </a:prstGeom>
          <a:noFill/>
        </p:spPr>
        <p:txBody>
          <a:bodyPr wrap="square">
            <a:spAutoFit/>
          </a:bodyPr>
          <a:lstStyle/>
          <a:p>
            <a:r>
              <a:rPr lang="en-US" sz="2400" b="1" dirty="0"/>
              <a:t>Be thou hopeful and be thou happy and rejoiced. For I have supplicated and beseeched before the Threshold of the Almighty that thy wish may be realized, so thou mayest overcome the self and perform charitable deeds and that human perfections may appear from thee; that thou mayest be endowed with lofty gifts; find thy way to divine wisdom and show forth the manners and conduct of those who are favored in the Threshold of the Almighty.</a:t>
            </a:r>
          </a:p>
          <a:p>
            <a:pPr algn="r"/>
            <a:r>
              <a:rPr lang="en-US" sz="2000" b="1" dirty="0"/>
              <a:t> ‘Abdu’l-Bahá, </a:t>
            </a:r>
          </a:p>
          <a:p>
            <a:pPr algn="r"/>
            <a:r>
              <a:rPr lang="en-US" sz="2000" b="1" i="1" dirty="0"/>
              <a:t>Tablets of ‘Abdu’l-Bahá, </a:t>
            </a:r>
            <a:r>
              <a:rPr lang="en-US" sz="2000" b="1" dirty="0"/>
              <a:t>v3, p. 545</a:t>
            </a:r>
          </a:p>
        </p:txBody>
      </p:sp>
      <p:pic>
        <p:nvPicPr>
          <p:cNvPr id="5" name="Picture 4">
            <a:extLst>
              <a:ext uri="{FF2B5EF4-FFF2-40B4-BE49-F238E27FC236}">
                <a16:creationId xmlns:a16="http://schemas.microsoft.com/office/drawing/2014/main" id="{8A6C4CF6-4A38-5E5B-C83F-9C12A62B38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spTree>
    <p:extLst>
      <p:ext uri="{BB962C8B-B14F-4D97-AF65-F5344CB8AC3E}">
        <p14:creationId xmlns:p14="http://schemas.microsoft.com/office/powerpoint/2010/main" val="21960436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BE76595-E5B7-D703-FAE6-47A43DE7D052}"/>
              </a:ext>
            </a:extLst>
          </p:cNvPr>
          <p:cNvSpPr txBox="1"/>
          <p:nvPr/>
        </p:nvSpPr>
        <p:spPr>
          <a:xfrm>
            <a:off x="640080" y="2872899"/>
            <a:ext cx="4243589" cy="3320668"/>
          </a:xfrm>
          <a:prstGeom prst="rect">
            <a:avLst/>
          </a:prstGeom>
        </p:spPr>
        <p:txBody>
          <a:bodyPr vert="horz" lIns="91440" tIns="45720" rIns="91440" bIns="45720" rtlCol="0">
            <a:normAutofit/>
          </a:bodyPr>
          <a:lstStyle/>
          <a:p>
            <a:pPr>
              <a:lnSpc>
                <a:spcPct val="90000"/>
              </a:lnSpc>
              <a:spcAft>
                <a:spcPts val="600"/>
              </a:spcAft>
            </a:pPr>
            <a:r>
              <a:rPr lang="en-US" sz="2400" b="1" dirty="0"/>
              <a:t>Do not wonder at the mercy and bounty of God. Consider thou how one spark sets on fire a great forest. Therefore, there is great hope, and the favor and grace of the Almighty is limitless.</a:t>
            </a:r>
          </a:p>
          <a:p>
            <a:pPr algn="r">
              <a:lnSpc>
                <a:spcPct val="90000"/>
              </a:lnSpc>
              <a:spcAft>
                <a:spcPts val="600"/>
              </a:spcAft>
            </a:pPr>
            <a:r>
              <a:rPr lang="en-US" sz="2000" b="1" dirty="0"/>
              <a:t> ‘Abdu’l-Bahá, </a:t>
            </a:r>
          </a:p>
          <a:p>
            <a:pPr algn="r">
              <a:lnSpc>
                <a:spcPct val="90000"/>
              </a:lnSpc>
              <a:spcAft>
                <a:spcPts val="600"/>
              </a:spcAft>
            </a:pPr>
            <a:r>
              <a:rPr lang="en-US" sz="2000" b="1" i="1" dirty="0"/>
              <a:t>Tablets of ‘Abdu’l-Bahá, </a:t>
            </a:r>
            <a:r>
              <a:rPr lang="en-US" sz="2000" b="1" dirty="0"/>
              <a:t>v3, p. 639</a:t>
            </a:r>
          </a:p>
        </p:txBody>
      </p:sp>
      <p:pic>
        <p:nvPicPr>
          <p:cNvPr id="5" name="Picture 4">
            <a:extLst>
              <a:ext uri="{FF2B5EF4-FFF2-40B4-BE49-F238E27FC236}">
                <a16:creationId xmlns:a16="http://schemas.microsoft.com/office/drawing/2014/main" id="{1626DCB8-DD08-5AE2-F770-31DD6E758AAA}"/>
              </a:ext>
            </a:extLst>
          </p:cNvPr>
          <p:cNvPicPr>
            <a:picLocks noChangeAspect="1"/>
          </p:cNvPicPr>
          <p:nvPr/>
        </p:nvPicPr>
        <p:blipFill>
          <a:blip r:embed="rId2">
            <a:extLst>
              <a:ext uri="{28A0092B-C50C-407E-A947-70E740481C1C}">
                <a14:useLocalDpi xmlns:a14="http://schemas.microsoft.com/office/drawing/2010/main" val="0"/>
              </a:ext>
            </a:extLst>
          </a:blip>
          <a:srcRect t="17500" r="1"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637855778"/>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ground, outdoor, tree, person&#10;&#10;Description automatically generated">
            <a:extLst>
              <a:ext uri="{FF2B5EF4-FFF2-40B4-BE49-F238E27FC236}">
                <a16:creationId xmlns:a16="http://schemas.microsoft.com/office/drawing/2014/main" id="{1788D269-F547-F240-7A0B-88E94BE3F1EB}"/>
              </a:ext>
            </a:extLst>
          </p:cNvPr>
          <p:cNvPicPr>
            <a:picLocks noChangeAspect="1"/>
          </p:cNvPicPr>
          <p:nvPr/>
        </p:nvPicPr>
        <p:blipFill rotWithShape="1">
          <a:blip r:embed="rId2">
            <a:extLst>
              <a:ext uri="{28A0092B-C50C-407E-A947-70E740481C1C}">
                <a14:useLocalDpi xmlns:a14="http://schemas.microsoft.com/office/drawing/2010/main" val="0"/>
              </a:ext>
            </a:extLst>
          </a:blip>
          <a:srcRect t="9541" b="10909"/>
          <a:stretch/>
        </p:blipFill>
        <p:spPr>
          <a:xfrm>
            <a:off x="979354" y="488813"/>
            <a:ext cx="10333555" cy="386358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11"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sX0" fmla="*/ 0 w 1371600"/>
              <a:gd name="csY0" fmla="*/ 0 h 18288"/>
              <a:gd name="csX1" fmla="*/ 685800 w 1371600"/>
              <a:gd name="csY1" fmla="*/ 0 h 18288"/>
              <a:gd name="csX2" fmla="*/ 1371600 w 1371600"/>
              <a:gd name="csY2" fmla="*/ 0 h 18288"/>
              <a:gd name="csX3" fmla="*/ 1371600 w 1371600"/>
              <a:gd name="csY3" fmla="*/ 18288 h 18288"/>
              <a:gd name="csX4" fmla="*/ 713232 w 1371600"/>
              <a:gd name="csY4" fmla="*/ 18288 h 18288"/>
              <a:gd name="csX5" fmla="*/ 0 w 1371600"/>
              <a:gd name="csY5" fmla="*/ 18288 h 18288"/>
              <a:gd name="csX6" fmla="*/ 0 w 1371600"/>
              <a:gd name="csY6" fmla="*/ 0 h 1828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9517BF6-934C-D8D1-9F17-54DD54FC5878}"/>
              </a:ext>
            </a:extLst>
          </p:cNvPr>
          <p:cNvSpPr txBox="1"/>
          <p:nvPr/>
        </p:nvSpPr>
        <p:spPr>
          <a:xfrm>
            <a:off x="4545514" y="4352393"/>
            <a:ext cx="7034574" cy="2424735"/>
          </a:xfrm>
          <a:prstGeom prst="rect">
            <a:avLst/>
          </a:prstGeom>
        </p:spPr>
        <p:txBody>
          <a:bodyPr vert="horz" lIns="91440" tIns="45720" rIns="91440" bIns="45720" rtlCol="0" anchor="ctr">
            <a:normAutofit/>
          </a:bodyPr>
          <a:lstStyle/>
          <a:p>
            <a:pPr marR="0">
              <a:lnSpc>
                <a:spcPct val="90000"/>
              </a:lnSpc>
              <a:spcBef>
                <a:spcPts val="0"/>
              </a:spcBef>
              <a:spcAft>
                <a:spcPts val="800"/>
              </a:spcAft>
              <a:tabLst>
                <a:tab pos="5943600" algn="r"/>
              </a:tabLst>
            </a:pPr>
            <a:r>
              <a:rPr lang="en-US" sz="2200" b="1" dirty="0">
                <a:effectLst/>
              </a:rPr>
              <a:t>Let us pray to God that the breath of the Holy Spirit may again give hope and refreshment to the people, awakening in them a desire to do the Will of God. May heart and soul be vivified in every man: so will they all rejoice in a new birth. </a:t>
            </a:r>
          </a:p>
          <a:p>
            <a:pPr marR="0" algn="r">
              <a:lnSpc>
                <a:spcPct val="90000"/>
              </a:lnSpc>
              <a:spcBef>
                <a:spcPts val="0"/>
              </a:spcBef>
              <a:spcAft>
                <a:spcPts val="0"/>
              </a:spcAft>
              <a:tabLst>
                <a:tab pos="5943600" algn="r"/>
              </a:tabLst>
            </a:pPr>
            <a:r>
              <a:rPr lang="en-US" sz="1700" b="1" dirty="0">
                <a:effectLst/>
              </a:rPr>
              <a:t>‘Abdu’l-Bahá </a:t>
            </a:r>
          </a:p>
          <a:p>
            <a:pPr marR="0" algn="r">
              <a:lnSpc>
                <a:spcPct val="90000"/>
              </a:lnSpc>
              <a:spcBef>
                <a:spcPts val="0"/>
              </a:spcBef>
              <a:spcAft>
                <a:spcPts val="0"/>
              </a:spcAft>
              <a:tabLst>
                <a:tab pos="5943600" algn="r"/>
              </a:tabLst>
            </a:pPr>
            <a:r>
              <a:rPr lang="en-US" sz="1700" b="1" i="1" dirty="0">
                <a:effectLst/>
              </a:rPr>
              <a:t>Paris Talks</a:t>
            </a:r>
            <a:r>
              <a:rPr lang="en-US" sz="1700" b="1" dirty="0">
                <a:effectLst/>
              </a:rPr>
              <a:t>, p. 34</a:t>
            </a:r>
          </a:p>
        </p:txBody>
      </p:sp>
    </p:spTree>
    <p:extLst>
      <p:ext uri="{BB962C8B-B14F-4D97-AF65-F5344CB8AC3E}">
        <p14:creationId xmlns:p14="http://schemas.microsoft.com/office/powerpoint/2010/main" val="29889615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EDE623C-CF71-9054-4BED-D3B5DEC6A596}"/>
              </a:ext>
            </a:extLst>
          </p:cNvPr>
          <p:cNvPicPr>
            <a:picLocks noChangeAspect="1"/>
          </p:cNvPicPr>
          <p:nvPr/>
        </p:nvPicPr>
        <p:blipFill>
          <a:blip r:embed="rId2">
            <a:extLst>
              <a:ext uri="{28A0092B-C50C-407E-A947-70E740481C1C}">
                <a14:useLocalDpi xmlns:a14="http://schemas.microsoft.com/office/drawing/2010/main" val="0"/>
              </a:ext>
            </a:extLst>
          </a:blip>
          <a:srcRect b="1559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8036F3CA-7DBF-64AB-D596-E3306C34A01A}"/>
              </a:ext>
            </a:extLst>
          </p:cNvPr>
          <p:cNvSpPr txBox="1"/>
          <p:nvPr/>
        </p:nvSpPr>
        <p:spPr>
          <a:xfrm>
            <a:off x="1457570" y="4315935"/>
            <a:ext cx="9276860" cy="2185214"/>
          </a:xfrm>
          <a:prstGeom prst="rect">
            <a:avLst/>
          </a:prstGeom>
          <a:noFill/>
        </p:spPr>
        <p:txBody>
          <a:bodyPr wrap="square">
            <a:spAutoFit/>
          </a:bodyPr>
          <a:lstStyle/>
          <a:p>
            <a:r>
              <a:rPr lang="en-US" sz="2800" b="1" dirty="0">
                <a:solidFill>
                  <a:schemeClr val="bg1"/>
                </a:solidFill>
              </a:rPr>
              <a:t>In the darksome night of despair, my eye turneth expectant and full of hope to the morn of Thy boundless favor and at the hour of dawn my drooping soul is refreshed and strengthened in remembrance of Thy beauty and perfection.</a:t>
            </a:r>
          </a:p>
          <a:p>
            <a:pPr algn="r"/>
            <a:r>
              <a:rPr lang="en-US" sz="2400" b="1" dirty="0">
                <a:solidFill>
                  <a:schemeClr val="bg1"/>
                </a:solidFill>
              </a:rPr>
              <a:t> ‘Abdu’l-Bahá, Bahá’í Prayers, p. 30</a:t>
            </a:r>
          </a:p>
        </p:txBody>
      </p:sp>
    </p:spTree>
    <p:extLst>
      <p:ext uri="{BB962C8B-B14F-4D97-AF65-F5344CB8AC3E}">
        <p14:creationId xmlns:p14="http://schemas.microsoft.com/office/powerpoint/2010/main" val="1786901174"/>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4D08A7A-A492-FD15-529E-97AAF51247AC}"/>
              </a:ext>
            </a:extLst>
          </p:cNvPr>
          <p:cNvPicPr>
            <a:picLocks noChangeAspect="1"/>
          </p:cNvPicPr>
          <p:nvPr/>
        </p:nvPicPr>
        <p:blipFill>
          <a:blip r:embed="rId2">
            <a:extLst>
              <a:ext uri="{28A0092B-C50C-407E-A947-70E740481C1C}">
                <a14:useLocalDpi xmlns:a14="http://schemas.microsoft.com/office/drawing/2010/main" val="0"/>
              </a:ext>
            </a:extLst>
          </a:blip>
          <a:srcRect r="5882" b="-1"/>
          <a:stretch>
            <a:fillRect/>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B245FDEF-AE9E-1AB0-B5C0-97F8E552C09B}"/>
              </a:ext>
            </a:extLst>
          </p:cNvPr>
          <p:cNvSpPr txBox="1"/>
          <p:nvPr/>
        </p:nvSpPr>
        <p:spPr>
          <a:xfrm>
            <a:off x="8477272" y="1557619"/>
            <a:ext cx="3472452" cy="3742762"/>
          </a:xfrm>
          <a:prstGeom prst="rect">
            <a:avLst/>
          </a:prstGeom>
        </p:spPr>
        <p:txBody>
          <a:bodyPr vert="horz" lIns="91440" tIns="45720" rIns="91440" bIns="45720" rtlCol="0">
            <a:normAutofit fontScale="92500"/>
          </a:bodyPr>
          <a:lstStyle/>
          <a:p>
            <a:r>
              <a:rPr lang="en-US" sz="2200" b="1" dirty="0"/>
              <a:t>The bright day is coming. The nucleus of the new race is forming. The harbinger of the new ideals of international justice is appearing. The trees of hope will become verdant; the copper of scorn and derision will be transmuted into the gold of honour and praise...</a:t>
            </a:r>
          </a:p>
          <a:p>
            <a:pPr algn="r"/>
            <a:r>
              <a:rPr lang="en-US" b="1" dirty="0"/>
              <a:t> ‘Abdu’l-Bahá,</a:t>
            </a:r>
          </a:p>
          <a:p>
            <a:pPr algn="r"/>
            <a:r>
              <a:rPr lang="en-US" b="1" i="1" dirty="0"/>
              <a:t>Star of the West</a:t>
            </a:r>
            <a:r>
              <a:rPr lang="en-US" b="1" dirty="0"/>
              <a:t>, v5, p. 141</a:t>
            </a:r>
          </a:p>
        </p:txBody>
      </p:sp>
    </p:spTree>
    <p:extLst>
      <p:ext uri="{BB962C8B-B14F-4D97-AF65-F5344CB8AC3E}">
        <p14:creationId xmlns:p14="http://schemas.microsoft.com/office/powerpoint/2010/main" val="194473178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CD591C-7F8C-B8DE-79C9-80447C094B01}"/>
              </a:ext>
            </a:extLst>
          </p:cNvPr>
          <p:cNvSpPr txBox="1"/>
          <p:nvPr/>
        </p:nvSpPr>
        <p:spPr>
          <a:xfrm>
            <a:off x="4914430" y="1597729"/>
            <a:ext cx="2363140" cy="3662541"/>
          </a:xfrm>
          <a:prstGeom prst="rect">
            <a:avLst/>
          </a:prstGeom>
          <a:noFill/>
        </p:spPr>
        <p:txBody>
          <a:bodyPr wrap="square">
            <a:spAutoFit/>
          </a:bodyPr>
          <a:lstStyle/>
          <a:p>
            <a:r>
              <a:rPr lang="en-US" sz="2400" b="1" dirty="0"/>
              <a:t>In the conduct of life, man is actuated by two main motives: 'The Hope for Reward' and 'The Fear of Punishment'.</a:t>
            </a:r>
          </a:p>
          <a:p>
            <a:pPr algn="r"/>
            <a:r>
              <a:rPr lang="en-US" sz="2000" b="1" dirty="0"/>
              <a:t> ‘Abdu’l-Bahá, Paris Talks, p. 157</a:t>
            </a:r>
          </a:p>
        </p:txBody>
      </p:sp>
      <p:pic>
        <p:nvPicPr>
          <p:cNvPr id="5" name="Picture 4">
            <a:extLst>
              <a:ext uri="{FF2B5EF4-FFF2-40B4-BE49-F238E27FC236}">
                <a16:creationId xmlns:a16="http://schemas.microsoft.com/office/drawing/2014/main" id="{38E04300-5262-66DC-7697-430C972F23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4572000" cy="6858000"/>
          </a:xfrm>
          <a:prstGeom prst="rect">
            <a:avLst/>
          </a:prstGeom>
        </p:spPr>
      </p:pic>
      <p:pic>
        <p:nvPicPr>
          <p:cNvPr id="7" name="Picture 6">
            <a:extLst>
              <a:ext uri="{FF2B5EF4-FFF2-40B4-BE49-F238E27FC236}">
                <a16:creationId xmlns:a16="http://schemas.microsoft.com/office/drawing/2014/main" id="{EB1CC2AA-D233-94C9-6239-908491E98A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0" y="-1"/>
            <a:ext cx="4572000" cy="6858000"/>
          </a:xfrm>
          <a:prstGeom prst="rect">
            <a:avLst/>
          </a:prstGeom>
        </p:spPr>
      </p:pic>
    </p:spTree>
    <p:extLst>
      <p:ext uri="{BB962C8B-B14F-4D97-AF65-F5344CB8AC3E}">
        <p14:creationId xmlns:p14="http://schemas.microsoft.com/office/powerpoint/2010/main" val="183507721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Paradise - Music from the 2022 World Conferences, Queensland">
            <a:hlinkClick r:id="" action="ppaction://media"/>
            <a:extLst>
              <a:ext uri="{FF2B5EF4-FFF2-40B4-BE49-F238E27FC236}">
                <a16:creationId xmlns:a16="http://schemas.microsoft.com/office/drawing/2014/main" id="{F4014155-075E-8840-AA9A-7B441901671D}"/>
              </a:ext>
            </a:extLst>
          </p:cNvPr>
          <p:cNvPicPr>
            <a:picLocks noRot="1" noChangeAspect="1"/>
          </p:cNvPicPr>
          <p:nvPr>
            <a:videoFile r:link="rId1"/>
          </p:nvPr>
        </p:nvPicPr>
        <p:blipFill>
          <a:blip r:embed="rId3"/>
          <a:stretch>
            <a:fillRect/>
          </a:stretch>
        </p:blipFill>
        <p:spPr>
          <a:xfrm>
            <a:off x="1451367" y="463803"/>
            <a:ext cx="9289263" cy="5248434"/>
          </a:xfrm>
          <a:prstGeom prst="rect">
            <a:avLst/>
          </a:prstGeom>
        </p:spPr>
      </p:pic>
      <p:sp>
        <p:nvSpPr>
          <p:cNvPr id="4" name="TextBox 3">
            <a:extLst>
              <a:ext uri="{FF2B5EF4-FFF2-40B4-BE49-F238E27FC236}">
                <a16:creationId xmlns:a16="http://schemas.microsoft.com/office/drawing/2014/main" id="{14B1B88C-BF20-9C41-F9E0-5E5823325573}"/>
              </a:ext>
            </a:extLst>
          </p:cNvPr>
          <p:cNvSpPr txBox="1"/>
          <p:nvPr/>
        </p:nvSpPr>
        <p:spPr>
          <a:xfrm>
            <a:off x="2696307" y="6020750"/>
            <a:ext cx="6799384" cy="461665"/>
          </a:xfrm>
          <a:prstGeom prst="rect">
            <a:avLst/>
          </a:prstGeom>
          <a:noFill/>
        </p:spPr>
        <p:txBody>
          <a:bodyPr wrap="square">
            <a:spAutoFit/>
          </a:bodyPr>
          <a:lstStyle/>
          <a:p>
            <a:r>
              <a:rPr lang="en-US" sz="2400" b="1" dirty="0">
                <a:hlinkClick r:id="rId4"/>
              </a:rPr>
              <a:t>https://www.youtube.com/watch?v=tvHP6-k91Vg</a:t>
            </a:r>
            <a:r>
              <a:rPr lang="en-US" sz="2400" b="1" dirty="0"/>
              <a:t> </a:t>
            </a:r>
          </a:p>
        </p:txBody>
      </p:sp>
    </p:spTree>
    <p:extLst>
      <p:ext uri="{BB962C8B-B14F-4D97-AF65-F5344CB8AC3E}">
        <p14:creationId xmlns:p14="http://schemas.microsoft.com/office/powerpoint/2010/main" val="38120537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E912CF5-082D-D4AC-4792-3207E6C8A9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4031" y="394187"/>
            <a:ext cx="9823938" cy="5525965"/>
          </a:xfrm>
          <a:prstGeom prst="rect">
            <a:avLst/>
          </a:prstGeom>
        </p:spPr>
      </p:pic>
      <p:sp>
        <p:nvSpPr>
          <p:cNvPr id="6" name="TextBox 5">
            <a:extLst>
              <a:ext uri="{FF2B5EF4-FFF2-40B4-BE49-F238E27FC236}">
                <a16:creationId xmlns:a16="http://schemas.microsoft.com/office/drawing/2014/main" id="{D8433F2C-E5D6-67CD-77AD-EE2BCF8F846C}"/>
              </a:ext>
            </a:extLst>
          </p:cNvPr>
          <p:cNvSpPr txBox="1"/>
          <p:nvPr/>
        </p:nvSpPr>
        <p:spPr>
          <a:xfrm>
            <a:off x="2586892" y="6159920"/>
            <a:ext cx="7018215" cy="461665"/>
          </a:xfrm>
          <a:prstGeom prst="rect">
            <a:avLst/>
          </a:prstGeom>
          <a:noFill/>
        </p:spPr>
        <p:txBody>
          <a:bodyPr wrap="square">
            <a:spAutoFit/>
          </a:bodyPr>
          <a:lstStyle/>
          <a:p>
            <a:r>
              <a:rPr lang="en-US" sz="2400" b="1" dirty="0">
                <a:hlinkClick r:id="rId3"/>
              </a:rPr>
              <a:t>https://www.youtube.com/watch?v=OWSpB4s7vWw</a:t>
            </a:r>
            <a:r>
              <a:rPr lang="en-US" sz="2400" b="1" dirty="0"/>
              <a:t> </a:t>
            </a:r>
          </a:p>
        </p:txBody>
      </p:sp>
    </p:spTree>
    <p:extLst>
      <p:ext uri="{BB962C8B-B14F-4D97-AF65-F5344CB8AC3E}">
        <p14:creationId xmlns:p14="http://schemas.microsoft.com/office/powerpoint/2010/main" val="169487661"/>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731</TotalTime>
  <Words>633</Words>
  <Application>Microsoft Office PowerPoint</Application>
  <PresentationFormat>Widescreen</PresentationFormat>
  <Paragraphs>34</Paragraphs>
  <Slides>14</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Hope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&amp; Religion</dc:title>
  <dc:creator>Bill Huitt</dc:creator>
  <cp:lastModifiedBy>Bill Huitt</cp:lastModifiedBy>
  <cp:revision>48</cp:revision>
  <dcterms:created xsi:type="dcterms:W3CDTF">2022-03-07T03:26:47Z</dcterms:created>
  <dcterms:modified xsi:type="dcterms:W3CDTF">2026-05-13T23:35:19Z</dcterms:modified>
</cp:coreProperties>
</file>