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9" r:id="rId4"/>
    <p:sldId id="270" r:id="rId5"/>
    <p:sldId id="273" r:id="rId6"/>
    <p:sldId id="274" r:id="rId7"/>
    <p:sldId id="276" r:id="rId8"/>
    <p:sldId id="277" r:id="rId9"/>
    <p:sldId id="278" r:id="rId10"/>
    <p:sldId id="279" r:id="rId11"/>
    <p:sldId id="280" r:id="rId12"/>
    <p:sldId id="275" r:id="rId13"/>
    <p:sldId id="272" r:id="rId14"/>
    <p:sldId id="28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6" autoAdjust="0"/>
    <p:restoredTop sz="94660"/>
  </p:normalViewPr>
  <p:slideViewPr>
    <p:cSldViewPr snapToGrid="0">
      <p:cViewPr varScale="1">
        <p:scale>
          <a:sx n="75" d="100"/>
          <a:sy n="75" d="100"/>
        </p:scale>
        <p:origin x="765" y="3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8DD52-5211-49E1-B0EA-AE3A13CAC82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5BF1B28-E477-4232-91FE-1945360963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E143796-4096-4297-AB45-EB7ACB0CD15C}"/>
              </a:ext>
            </a:extLst>
          </p:cNvPr>
          <p:cNvSpPr>
            <a:spLocks noGrp="1"/>
          </p:cNvSpPr>
          <p:nvPr>
            <p:ph type="dt" sz="half" idx="10"/>
          </p:nvPr>
        </p:nvSpPr>
        <p:spPr/>
        <p:txBody>
          <a:bodyPr/>
          <a:lstStyle/>
          <a:p>
            <a:fld id="{3BA4F9EC-809D-4D41-9B06-87E3F580E0B8}" type="datetimeFigureOut">
              <a:rPr lang="en-US" smtClean="0"/>
              <a:t>7/8/2026</a:t>
            </a:fld>
            <a:endParaRPr lang="en-US"/>
          </a:p>
        </p:txBody>
      </p:sp>
      <p:sp>
        <p:nvSpPr>
          <p:cNvPr id="5" name="Footer Placeholder 4">
            <a:extLst>
              <a:ext uri="{FF2B5EF4-FFF2-40B4-BE49-F238E27FC236}">
                <a16:creationId xmlns:a16="http://schemas.microsoft.com/office/drawing/2014/main" id="{B8DECBCC-B0C1-4777-B979-C97DB4404A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540603-1CB7-41D7-984D-D4C60C41C5E4}"/>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4204266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B43E7-4696-46C7-83BF-5CFBA34751F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2AE14FB-106B-4508-B652-8E6470CB883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DF3590-F8EB-4C9B-A5A7-8556ABA77611}"/>
              </a:ext>
            </a:extLst>
          </p:cNvPr>
          <p:cNvSpPr>
            <a:spLocks noGrp="1"/>
          </p:cNvSpPr>
          <p:nvPr>
            <p:ph type="dt" sz="half" idx="10"/>
          </p:nvPr>
        </p:nvSpPr>
        <p:spPr/>
        <p:txBody>
          <a:bodyPr/>
          <a:lstStyle/>
          <a:p>
            <a:fld id="{3BA4F9EC-809D-4D41-9B06-87E3F580E0B8}" type="datetimeFigureOut">
              <a:rPr lang="en-US" smtClean="0"/>
              <a:t>7/8/2026</a:t>
            </a:fld>
            <a:endParaRPr lang="en-US"/>
          </a:p>
        </p:txBody>
      </p:sp>
      <p:sp>
        <p:nvSpPr>
          <p:cNvPr id="5" name="Footer Placeholder 4">
            <a:extLst>
              <a:ext uri="{FF2B5EF4-FFF2-40B4-BE49-F238E27FC236}">
                <a16:creationId xmlns:a16="http://schemas.microsoft.com/office/drawing/2014/main" id="{90D18231-50C3-490C-9164-D4445F4672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AC0501-4496-43CE-83B3-7F780A928F1E}"/>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2426344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8BBF59-43F7-4E74-A208-E1505B2AB96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FE4B590-01A6-4A5E-864A-5F86A011C7D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996EC3-5468-417F-B552-AB06C1752C4B}"/>
              </a:ext>
            </a:extLst>
          </p:cNvPr>
          <p:cNvSpPr>
            <a:spLocks noGrp="1"/>
          </p:cNvSpPr>
          <p:nvPr>
            <p:ph type="dt" sz="half" idx="10"/>
          </p:nvPr>
        </p:nvSpPr>
        <p:spPr/>
        <p:txBody>
          <a:bodyPr/>
          <a:lstStyle/>
          <a:p>
            <a:fld id="{3BA4F9EC-809D-4D41-9B06-87E3F580E0B8}" type="datetimeFigureOut">
              <a:rPr lang="en-US" smtClean="0"/>
              <a:t>7/8/2026</a:t>
            </a:fld>
            <a:endParaRPr lang="en-US"/>
          </a:p>
        </p:txBody>
      </p:sp>
      <p:sp>
        <p:nvSpPr>
          <p:cNvPr id="5" name="Footer Placeholder 4">
            <a:extLst>
              <a:ext uri="{FF2B5EF4-FFF2-40B4-BE49-F238E27FC236}">
                <a16:creationId xmlns:a16="http://schemas.microsoft.com/office/drawing/2014/main" id="{378CEEDA-4627-4985-8D7F-EADBCF095B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F4B4EF-552A-46AD-9D2C-02FC4F778F8E}"/>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1878826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F9289-EA39-472E-9D14-8062D60E90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DFD06F-4897-4948-A108-D8C0B2375E3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05DEB0-6F5D-4675-AA0F-81D461672C29}"/>
              </a:ext>
            </a:extLst>
          </p:cNvPr>
          <p:cNvSpPr>
            <a:spLocks noGrp="1"/>
          </p:cNvSpPr>
          <p:nvPr>
            <p:ph type="dt" sz="half" idx="10"/>
          </p:nvPr>
        </p:nvSpPr>
        <p:spPr/>
        <p:txBody>
          <a:bodyPr/>
          <a:lstStyle/>
          <a:p>
            <a:fld id="{3BA4F9EC-809D-4D41-9B06-87E3F580E0B8}" type="datetimeFigureOut">
              <a:rPr lang="en-US" smtClean="0"/>
              <a:t>7/8/2026</a:t>
            </a:fld>
            <a:endParaRPr lang="en-US"/>
          </a:p>
        </p:txBody>
      </p:sp>
      <p:sp>
        <p:nvSpPr>
          <p:cNvPr id="5" name="Footer Placeholder 4">
            <a:extLst>
              <a:ext uri="{FF2B5EF4-FFF2-40B4-BE49-F238E27FC236}">
                <a16:creationId xmlns:a16="http://schemas.microsoft.com/office/drawing/2014/main" id="{FB4B62C6-031B-4FAB-92C8-7AED42924D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0E918D-F94D-4AE6-A0C0-718160B9B084}"/>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3300533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FC3D9-18D6-4CAC-BC1C-B008D81F69F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3512DDF-A6C0-4921-A658-DED2622AF9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4896949-5014-4121-B8D7-BEBF4C5DBAA6}"/>
              </a:ext>
            </a:extLst>
          </p:cNvPr>
          <p:cNvSpPr>
            <a:spLocks noGrp="1"/>
          </p:cNvSpPr>
          <p:nvPr>
            <p:ph type="dt" sz="half" idx="10"/>
          </p:nvPr>
        </p:nvSpPr>
        <p:spPr/>
        <p:txBody>
          <a:bodyPr/>
          <a:lstStyle/>
          <a:p>
            <a:fld id="{3BA4F9EC-809D-4D41-9B06-87E3F580E0B8}" type="datetimeFigureOut">
              <a:rPr lang="en-US" smtClean="0"/>
              <a:t>7/8/2026</a:t>
            </a:fld>
            <a:endParaRPr lang="en-US"/>
          </a:p>
        </p:txBody>
      </p:sp>
      <p:sp>
        <p:nvSpPr>
          <p:cNvPr id="5" name="Footer Placeholder 4">
            <a:extLst>
              <a:ext uri="{FF2B5EF4-FFF2-40B4-BE49-F238E27FC236}">
                <a16:creationId xmlns:a16="http://schemas.microsoft.com/office/drawing/2014/main" id="{3531F7B6-FBE8-4241-BC78-0C7AC587E4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F31B03-994F-46D8-A15E-3D68829213BC}"/>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2395612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9696-5460-472C-9EB1-7D5EB313D9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DEA6F7-5638-4D38-98D0-F5A3433FDC0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C1575C6-2C5A-433B-A94D-DCC5C51679B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FC89B4D-49D0-467B-8833-402F5C60BC5D}"/>
              </a:ext>
            </a:extLst>
          </p:cNvPr>
          <p:cNvSpPr>
            <a:spLocks noGrp="1"/>
          </p:cNvSpPr>
          <p:nvPr>
            <p:ph type="dt" sz="half" idx="10"/>
          </p:nvPr>
        </p:nvSpPr>
        <p:spPr/>
        <p:txBody>
          <a:bodyPr/>
          <a:lstStyle/>
          <a:p>
            <a:fld id="{3BA4F9EC-809D-4D41-9B06-87E3F580E0B8}" type="datetimeFigureOut">
              <a:rPr lang="en-US" smtClean="0"/>
              <a:t>7/8/2026</a:t>
            </a:fld>
            <a:endParaRPr lang="en-US"/>
          </a:p>
        </p:txBody>
      </p:sp>
      <p:sp>
        <p:nvSpPr>
          <p:cNvPr id="6" name="Footer Placeholder 5">
            <a:extLst>
              <a:ext uri="{FF2B5EF4-FFF2-40B4-BE49-F238E27FC236}">
                <a16:creationId xmlns:a16="http://schemas.microsoft.com/office/drawing/2014/main" id="{8E8B54E6-028B-4AE8-9BB1-F840338120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296D1C-632D-432E-B313-FF72864A692B}"/>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485965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D5EB1-9EFC-4890-8042-F8928261A4B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D15C8CD-0553-415C-9C92-CFBB9A5CC5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5153477-5962-427A-B67E-938D5603296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C080812-C1C3-41DD-945D-9338725DF1A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4807A7-2967-4BB1-8A21-27A8A07577E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FC348B5-6BE2-43E1-85C1-755AF41BE63D}"/>
              </a:ext>
            </a:extLst>
          </p:cNvPr>
          <p:cNvSpPr>
            <a:spLocks noGrp="1"/>
          </p:cNvSpPr>
          <p:nvPr>
            <p:ph type="dt" sz="half" idx="10"/>
          </p:nvPr>
        </p:nvSpPr>
        <p:spPr/>
        <p:txBody>
          <a:bodyPr/>
          <a:lstStyle/>
          <a:p>
            <a:fld id="{3BA4F9EC-809D-4D41-9B06-87E3F580E0B8}" type="datetimeFigureOut">
              <a:rPr lang="en-US" smtClean="0"/>
              <a:t>7/8/2026</a:t>
            </a:fld>
            <a:endParaRPr lang="en-US"/>
          </a:p>
        </p:txBody>
      </p:sp>
      <p:sp>
        <p:nvSpPr>
          <p:cNvPr id="8" name="Footer Placeholder 7">
            <a:extLst>
              <a:ext uri="{FF2B5EF4-FFF2-40B4-BE49-F238E27FC236}">
                <a16:creationId xmlns:a16="http://schemas.microsoft.com/office/drawing/2014/main" id="{D1AB9143-C20C-47E0-85AD-8B77D6F49A7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DB3CBF4-F6AC-4679-92F7-92657E6F2EDC}"/>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381336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1D7C9-A406-49FD-B7A3-8E9656093B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CD3A63-8980-4C83-9266-59D1AB1B7451}"/>
              </a:ext>
            </a:extLst>
          </p:cNvPr>
          <p:cNvSpPr>
            <a:spLocks noGrp="1"/>
          </p:cNvSpPr>
          <p:nvPr>
            <p:ph type="dt" sz="half" idx="10"/>
          </p:nvPr>
        </p:nvSpPr>
        <p:spPr/>
        <p:txBody>
          <a:bodyPr/>
          <a:lstStyle/>
          <a:p>
            <a:fld id="{3BA4F9EC-809D-4D41-9B06-87E3F580E0B8}" type="datetimeFigureOut">
              <a:rPr lang="en-US" smtClean="0"/>
              <a:t>7/8/2026</a:t>
            </a:fld>
            <a:endParaRPr lang="en-US"/>
          </a:p>
        </p:txBody>
      </p:sp>
      <p:sp>
        <p:nvSpPr>
          <p:cNvPr id="4" name="Footer Placeholder 3">
            <a:extLst>
              <a:ext uri="{FF2B5EF4-FFF2-40B4-BE49-F238E27FC236}">
                <a16:creationId xmlns:a16="http://schemas.microsoft.com/office/drawing/2014/main" id="{7CB2109E-36F6-4032-9B61-B4933003A5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232673B-B74F-4777-8FB8-9E66C8C30753}"/>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3755436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A7BFD2-A0CC-4D34-A19A-CEEE194D390A}"/>
              </a:ext>
            </a:extLst>
          </p:cNvPr>
          <p:cNvSpPr>
            <a:spLocks noGrp="1"/>
          </p:cNvSpPr>
          <p:nvPr>
            <p:ph type="dt" sz="half" idx="10"/>
          </p:nvPr>
        </p:nvSpPr>
        <p:spPr/>
        <p:txBody>
          <a:bodyPr/>
          <a:lstStyle/>
          <a:p>
            <a:fld id="{3BA4F9EC-809D-4D41-9B06-87E3F580E0B8}" type="datetimeFigureOut">
              <a:rPr lang="en-US" smtClean="0"/>
              <a:t>7/8/2026</a:t>
            </a:fld>
            <a:endParaRPr lang="en-US"/>
          </a:p>
        </p:txBody>
      </p:sp>
      <p:sp>
        <p:nvSpPr>
          <p:cNvPr id="3" name="Footer Placeholder 2">
            <a:extLst>
              <a:ext uri="{FF2B5EF4-FFF2-40B4-BE49-F238E27FC236}">
                <a16:creationId xmlns:a16="http://schemas.microsoft.com/office/drawing/2014/main" id="{7BA69A46-C2B9-4977-B2BD-D69F3FEE6DE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AEF4C8E-D6BA-43B6-A410-8D09D1145B3B}"/>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1304165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77C3D-1758-49F2-8DE2-8014D2FEC5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F59DCB-7583-41D5-BA2C-8CAC66319D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4DF1F18-2F36-410F-B30B-9F492785B8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80ED94-AADA-4DB9-BAE0-A5324FDB862E}"/>
              </a:ext>
            </a:extLst>
          </p:cNvPr>
          <p:cNvSpPr>
            <a:spLocks noGrp="1"/>
          </p:cNvSpPr>
          <p:nvPr>
            <p:ph type="dt" sz="half" idx="10"/>
          </p:nvPr>
        </p:nvSpPr>
        <p:spPr/>
        <p:txBody>
          <a:bodyPr/>
          <a:lstStyle/>
          <a:p>
            <a:fld id="{3BA4F9EC-809D-4D41-9B06-87E3F580E0B8}" type="datetimeFigureOut">
              <a:rPr lang="en-US" smtClean="0"/>
              <a:t>7/8/2026</a:t>
            </a:fld>
            <a:endParaRPr lang="en-US"/>
          </a:p>
        </p:txBody>
      </p:sp>
      <p:sp>
        <p:nvSpPr>
          <p:cNvPr id="6" name="Footer Placeholder 5">
            <a:extLst>
              <a:ext uri="{FF2B5EF4-FFF2-40B4-BE49-F238E27FC236}">
                <a16:creationId xmlns:a16="http://schemas.microsoft.com/office/drawing/2014/main" id="{980AA31E-4626-491A-9BB2-7FCDE100AC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C78004-D041-4829-9A07-D9C517C0D7AB}"/>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3303373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AFEC5-F0BF-4A1F-87A0-A1506EDC41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FB208B-0EEF-4336-A206-2A42D2682F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16AB967-F732-4906-8681-0FD3607A6D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DF5149-2060-4B1D-8963-DF29100F061E}"/>
              </a:ext>
            </a:extLst>
          </p:cNvPr>
          <p:cNvSpPr>
            <a:spLocks noGrp="1"/>
          </p:cNvSpPr>
          <p:nvPr>
            <p:ph type="dt" sz="half" idx="10"/>
          </p:nvPr>
        </p:nvSpPr>
        <p:spPr/>
        <p:txBody>
          <a:bodyPr/>
          <a:lstStyle/>
          <a:p>
            <a:fld id="{3BA4F9EC-809D-4D41-9B06-87E3F580E0B8}" type="datetimeFigureOut">
              <a:rPr lang="en-US" smtClean="0"/>
              <a:t>7/8/2026</a:t>
            </a:fld>
            <a:endParaRPr lang="en-US"/>
          </a:p>
        </p:txBody>
      </p:sp>
      <p:sp>
        <p:nvSpPr>
          <p:cNvPr id="6" name="Footer Placeholder 5">
            <a:extLst>
              <a:ext uri="{FF2B5EF4-FFF2-40B4-BE49-F238E27FC236}">
                <a16:creationId xmlns:a16="http://schemas.microsoft.com/office/drawing/2014/main" id="{9F41CEAB-E4EA-4652-B2DB-9732FE6D5A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45BC16-3E23-452C-A1A7-CF6CA3435337}"/>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1683123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58516D-06B2-484E-BDAE-F5CF708737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6D66E01-1D0C-4C7B-99B1-EB71C26368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C19706-72BC-4D4D-90A0-B483AC9BC7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A4F9EC-809D-4D41-9B06-87E3F580E0B8}" type="datetimeFigureOut">
              <a:rPr lang="en-US" smtClean="0"/>
              <a:t>7/8/2026</a:t>
            </a:fld>
            <a:endParaRPr lang="en-US"/>
          </a:p>
        </p:txBody>
      </p:sp>
      <p:sp>
        <p:nvSpPr>
          <p:cNvPr id="5" name="Footer Placeholder 4">
            <a:extLst>
              <a:ext uri="{FF2B5EF4-FFF2-40B4-BE49-F238E27FC236}">
                <a16:creationId xmlns:a16="http://schemas.microsoft.com/office/drawing/2014/main" id="{9FB54820-D488-4906-B445-B54E209080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44DD8F5-3B82-4CA3-8448-BE8540CCFC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AB33D9-C86E-4293-8517-F31EAB871996}" type="slidenum">
              <a:rPr lang="en-US" smtClean="0"/>
              <a:t>‹#›</a:t>
            </a:fld>
            <a:endParaRPr lang="en-US"/>
          </a:p>
        </p:txBody>
      </p:sp>
    </p:spTree>
    <p:extLst>
      <p:ext uri="{BB962C8B-B14F-4D97-AF65-F5344CB8AC3E}">
        <p14:creationId xmlns:p14="http://schemas.microsoft.com/office/powerpoint/2010/main" val="38186542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mergentbydesign.com/2012/01/26/reflection-the-concept-of-enlightenment/"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7.xml"/><Relationship Id="rId1" Type="http://schemas.openxmlformats.org/officeDocument/2006/relationships/video" Target="https://www.youtube.com/embed/s-lY_J_5N2s?feature=oembed"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HlOcvJNFQQI" TargetMode="External"/><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video" Target="https://www.youtube.com/embed/5sQZmwIBAhs?feature=oembed"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sunset, silhouette&#10;&#10;Description automatically generated">
            <a:extLst>
              <a:ext uri="{FF2B5EF4-FFF2-40B4-BE49-F238E27FC236}">
                <a16:creationId xmlns:a16="http://schemas.microsoft.com/office/drawing/2014/main" id="{DA3DDF59-334F-589E-E99B-551438B8BB13}"/>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12320" b="12430"/>
          <a:stretch/>
        </p:blipFill>
        <p:spPr>
          <a:xfrm>
            <a:off x="1" y="0"/>
            <a:ext cx="12191999" cy="6857990"/>
          </a:xfrm>
          <a:prstGeom prst="rect">
            <a:avLst/>
          </a:prstGeom>
        </p:spPr>
      </p:pic>
      <p:sp>
        <p:nvSpPr>
          <p:cNvPr id="14" name="Rectangle 13">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3FC32D-E0B5-430B-823C-3ABFA6DED295}"/>
              </a:ext>
            </a:extLst>
          </p:cNvPr>
          <p:cNvSpPr>
            <a:spLocks noGrp="1"/>
          </p:cNvSpPr>
          <p:nvPr>
            <p:ph type="ctrTitle"/>
          </p:nvPr>
        </p:nvSpPr>
        <p:spPr>
          <a:xfrm>
            <a:off x="5697841" y="233411"/>
            <a:ext cx="6965244" cy="2064502"/>
          </a:xfrm>
          <a:effectLst>
            <a:outerShdw blurRad="50800" dist="38100" dir="2700000" algn="tl" rotWithShape="0">
              <a:prstClr val="black">
                <a:alpha val="40000"/>
              </a:prstClr>
            </a:outerShdw>
          </a:effectLst>
        </p:spPr>
        <p:txBody>
          <a:bodyPr>
            <a:normAutofit/>
          </a:bodyPr>
          <a:lstStyle/>
          <a:p>
            <a:r>
              <a:rPr lang="en-US" sz="5600" b="1" dirty="0">
                <a:solidFill>
                  <a:srgbClr val="FFFFFF"/>
                </a:solidFill>
                <a:latin typeface="Arial" panose="020B0604020202020204" pitchFamily="34" charset="0"/>
                <a:cs typeface="Arial" panose="020B0604020202020204" pitchFamily="34" charset="0"/>
              </a:rPr>
              <a:t>Enlightened &amp; Awakened</a:t>
            </a:r>
          </a:p>
        </p:txBody>
      </p:sp>
      <p:sp>
        <p:nvSpPr>
          <p:cNvPr id="3" name="Subtitle 2">
            <a:extLst>
              <a:ext uri="{FF2B5EF4-FFF2-40B4-BE49-F238E27FC236}">
                <a16:creationId xmlns:a16="http://schemas.microsoft.com/office/drawing/2014/main" id="{9F9DF4EE-3BB9-492A-9046-A1A46A4ECAC6}"/>
              </a:ext>
            </a:extLst>
          </p:cNvPr>
          <p:cNvSpPr>
            <a:spLocks noGrp="1"/>
          </p:cNvSpPr>
          <p:nvPr>
            <p:ph type="subTitle" idx="1"/>
          </p:nvPr>
        </p:nvSpPr>
        <p:spPr>
          <a:xfrm>
            <a:off x="2675467" y="6137910"/>
            <a:ext cx="2149918" cy="488668"/>
          </a:xfrm>
          <a:effectLst>
            <a:outerShdw blurRad="50800" dist="38100" dir="2700000" algn="tl" rotWithShape="0">
              <a:prstClr val="black">
                <a:alpha val="40000"/>
              </a:prstClr>
            </a:outerShdw>
          </a:effectLst>
        </p:spPr>
        <p:txBody>
          <a:bodyPr>
            <a:normAutofit/>
          </a:bodyPr>
          <a:lstStyle/>
          <a:p>
            <a:r>
              <a:rPr lang="en-US" b="1" dirty="0">
                <a:solidFill>
                  <a:srgbClr val="FFFFFF"/>
                </a:solidFill>
              </a:rPr>
              <a:t>Tucker, GA</a:t>
            </a:r>
          </a:p>
        </p:txBody>
      </p:sp>
    </p:spTree>
    <p:extLst>
      <p:ext uri="{BB962C8B-B14F-4D97-AF65-F5344CB8AC3E}">
        <p14:creationId xmlns:p14="http://schemas.microsoft.com/office/powerpoint/2010/main" val="285290177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A8D9707-EA19-6AC7-A5FF-1D4E18AD1D55}"/>
              </a:ext>
            </a:extLst>
          </p:cNvPr>
          <p:cNvSpPr txBox="1"/>
          <p:nvPr/>
        </p:nvSpPr>
        <p:spPr>
          <a:xfrm>
            <a:off x="2392680" y="4417213"/>
            <a:ext cx="8211311" cy="2000548"/>
          </a:xfrm>
          <a:prstGeom prst="rect">
            <a:avLst/>
          </a:prstGeom>
          <a:noFill/>
        </p:spPr>
        <p:txBody>
          <a:bodyPr wrap="square">
            <a:spAutoFit/>
          </a:bodyPr>
          <a:lstStyle/>
          <a:p>
            <a:r>
              <a:rPr lang="en-US" sz="2200" b="1" dirty="0"/>
              <a:t>God has conferred upon and added to man a distinctive power--the faculty of intellectual investigation into the secrets of creation, the acquisition of higher knowledge--the greatest virtue of which is scientific enlightenment.</a:t>
            </a:r>
          </a:p>
          <a:p>
            <a:pPr algn="r"/>
            <a:r>
              <a:rPr lang="en-US" b="1" dirty="0"/>
              <a:t>'Abdu'l-Bahá</a:t>
            </a:r>
          </a:p>
          <a:p>
            <a:pPr algn="r"/>
            <a:r>
              <a:rPr lang="en-US" b="1" i="1" dirty="0"/>
              <a:t>Promulgation of Universal Peace</a:t>
            </a:r>
            <a:r>
              <a:rPr lang="en-US" b="1" dirty="0"/>
              <a:t>, p. 31</a:t>
            </a:r>
          </a:p>
        </p:txBody>
      </p:sp>
      <p:pic>
        <p:nvPicPr>
          <p:cNvPr id="2" name="Picture 1">
            <a:extLst>
              <a:ext uri="{FF2B5EF4-FFF2-40B4-BE49-F238E27FC236}">
                <a16:creationId xmlns:a16="http://schemas.microsoft.com/office/drawing/2014/main" id="{8411DA62-9985-DB27-B423-218D6AEBDEAE}"/>
              </a:ext>
            </a:extLst>
          </p:cNvPr>
          <p:cNvPicPr>
            <a:picLocks noChangeAspect="1"/>
          </p:cNvPicPr>
          <p:nvPr/>
        </p:nvPicPr>
        <p:blipFill>
          <a:blip r:embed="rId2"/>
          <a:stretch>
            <a:fillRect/>
          </a:stretch>
        </p:blipFill>
        <p:spPr>
          <a:xfrm>
            <a:off x="2212085" y="440239"/>
            <a:ext cx="8572500" cy="3619500"/>
          </a:xfrm>
          <a:prstGeom prst="rect">
            <a:avLst/>
          </a:prstGeom>
        </p:spPr>
      </p:pic>
    </p:spTree>
    <p:extLst>
      <p:ext uri="{BB962C8B-B14F-4D97-AF65-F5344CB8AC3E}">
        <p14:creationId xmlns:p14="http://schemas.microsoft.com/office/powerpoint/2010/main" val="1283406275"/>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8B8E027-80EB-B391-5C2D-88E66741DB8C}"/>
              </a:ext>
            </a:extLst>
          </p:cNvPr>
          <p:cNvSpPr txBox="1"/>
          <p:nvPr/>
        </p:nvSpPr>
        <p:spPr>
          <a:xfrm>
            <a:off x="7774733" y="1413062"/>
            <a:ext cx="3311212" cy="4031873"/>
          </a:xfrm>
          <a:prstGeom prst="rect">
            <a:avLst/>
          </a:prstGeom>
          <a:noFill/>
        </p:spPr>
        <p:txBody>
          <a:bodyPr wrap="square">
            <a:spAutoFit/>
          </a:bodyPr>
          <a:lstStyle/>
          <a:p>
            <a:r>
              <a:rPr lang="en-US" sz="2200" b="1" dirty="0"/>
              <a:t>Let us pray to God that the breath of the Holy Spirit may again give hope and refreshment to the people, awakening in them a desire to do the Will of God. May heart and soul be vivified in every man: so will they all rejoice in a new birth.</a:t>
            </a:r>
          </a:p>
          <a:p>
            <a:pPr algn="r"/>
            <a:r>
              <a:rPr lang="en-US" b="1" dirty="0"/>
              <a:t>'Abdu'l-Bahá </a:t>
            </a:r>
          </a:p>
          <a:p>
            <a:pPr algn="r"/>
            <a:r>
              <a:rPr lang="en-US" b="1" i="1" dirty="0"/>
              <a:t>Paris Talks</a:t>
            </a:r>
            <a:r>
              <a:rPr lang="en-US" b="1" dirty="0"/>
              <a:t>, p. 34</a:t>
            </a:r>
          </a:p>
        </p:txBody>
      </p:sp>
      <p:pic>
        <p:nvPicPr>
          <p:cNvPr id="2" name="Picture 1">
            <a:extLst>
              <a:ext uri="{FF2B5EF4-FFF2-40B4-BE49-F238E27FC236}">
                <a16:creationId xmlns:a16="http://schemas.microsoft.com/office/drawing/2014/main" id="{EE1903C4-7875-62C2-1452-2F5112EC6068}"/>
              </a:ext>
            </a:extLst>
          </p:cNvPr>
          <p:cNvPicPr>
            <a:picLocks noChangeAspect="1"/>
          </p:cNvPicPr>
          <p:nvPr/>
        </p:nvPicPr>
        <p:blipFill>
          <a:blip r:embed="rId2"/>
          <a:stretch>
            <a:fillRect/>
          </a:stretch>
        </p:blipFill>
        <p:spPr>
          <a:xfrm>
            <a:off x="1106055" y="0"/>
            <a:ext cx="6139410" cy="6858000"/>
          </a:xfrm>
          <a:prstGeom prst="rect">
            <a:avLst/>
          </a:prstGeom>
        </p:spPr>
      </p:pic>
    </p:spTree>
    <p:extLst>
      <p:ext uri="{BB962C8B-B14F-4D97-AF65-F5344CB8AC3E}">
        <p14:creationId xmlns:p14="http://schemas.microsoft.com/office/powerpoint/2010/main" val="216549454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19B2210-D20C-A44A-C36A-6FC20D590F57}"/>
              </a:ext>
            </a:extLst>
          </p:cNvPr>
          <p:cNvPicPr>
            <a:picLocks noChangeAspect="1"/>
          </p:cNvPicPr>
          <p:nvPr/>
        </p:nvPicPr>
        <p:blipFill rotWithShape="1">
          <a:blip r:embed="rId2"/>
          <a:srcRect l="23607" r="21504" b="-1"/>
          <a:stretch/>
        </p:blipFill>
        <p:spPr>
          <a:xfrm>
            <a:off x="6096000" y="10"/>
            <a:ext cx="6095980" cy="6857990"/>
          </a:xfrm>
          <a:prstGeom prst="rect">
            <a:avLst/>
          </a:prstGeom>
        </p:spPr>
      </p:pic>
      <p:grpSp>
        <p:nvGrpSpPr>
          <p:cNvPr id="9" name="Group 8">
            <a:extLst>
              <a:ext uri="{FF2B5EF4-FFF2-40B4-BE49-F238E27FC236}">
                <a16:creationId xmlns:a16="http://schemas.microsoft.com/office/drawing/2014/main" id="{5EFBDE31-BB3E-6CFC-23CD-B5976DA38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3362" cy="6858000"/>
            <a:chOff x="12068638" y="0"/>
            <a:chExt cx="123362" cy="6858000"/>
          </a:xfrm>
        </p:grpSpPr>
        <p:sp>
          <p:nvSpPr>
            <p:cNvPr id="10" name="Rectangle 9">
              <a:extLst>
                <a:ext uri="{FF2B5EF4-FFF2-40B4-BE49-F238E27FC236}">
                  <a16:creationId xmlns:a16="http://schemas.microsoft.com/office/drawing/2014/main" id="{180A60EC-72BB-121F-556A-E2837FD99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91A2FAE-D41C-FF5D-B0A0-7808248ED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4139706"/>
              <a:ext cx="123362" cy="2718294"/>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extBox 3">
            <a:extLst>
              <a:ext uri="{FF2B5EF4-FFF2-40B4-BE49-F238E27FC236}">
                <a16:creationId xmlns:a16="http://schemas.microsoft.com/office/drawing/2014/main" id="{E9EDF62B-926E-9EDE-F78F-5B8F894E2B27}"/>
              </a:ext>
            </a:extLst>
          </p:cNvPr>
          <p:cNvSpPr txBox="1"/>
          <p:nvPr/>
        </p:nvSpPr>
        <p:spPr>
          <a:xfrm>
            <a:off x="863771" y="1282190"/>
            <a:ext cx="4491820" cy="4293620"/>
          </a:xfrm>
          <a:prstGeom prst="rect">
            <a:avLst/>
          </a:prstGeom>
        </p:spPr>
        <p:txBody>
          <a:bodyPr vert="horz" lIns="91440" tIns="45720" rIns="91440" bIns="45720" rtlCol="0" anchor="t">
            <a:normAutofit/>
          </a:bodyPr>
          <a:lstStyle/>
          <a:p>
            <a:r>
              <a:rPr lang="en-US" sz="2200" b="1" dirty="0"/>
              <a:t>You were asleep; you are awakened. Your ears are attentive; your hearts are informed. You have acquired the love of God. You have attained to the knowledge of God. This is the most great bestowal of God. This is the breath of the Holy Spirit, and this consists of faith and assurance. This eternal life is the second birth; this is the baptism of the Holy Spirit. </a:t>
            </a:r>
          </a:p>
          <a:p>
            <a:pPr algn="r"/>
            <a:r>
              <a:rPr lang="en-US" sz="1900" b="1" dirty="0"/>
              <a:t>‘Abdu’l-Bahá</a:t>
            </a:r>
          </a:p>
          <a:p>
            <a:pPr algn="r"/>
            <a:r>
              <a:rPr lang="en-US" sz="1900" b="1" i="1" dirty="0"/>
              <a:t>The Promulgation of Universal Peace</a:t>
            </a:r>
            <a:r>
              <a:rPr lang="en-US" sz="1900" b="1" dirty="0"/>
              <a:t>, 67.3</a:t>
            </a:r>
          </a:p>
        </p:txBody>
      </p:sp>
    </p:spTree>
    <p:extLst>
      <p:ext uri="{BB962C8B-B14F-4D97-AF65-F5344CB8AC3E}">
        <p14:creationId xmlns:p14="http://schemas.microsoft.com/office/powerpoint/2010/main" val="1557323433"/>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Like Unto Glass - Ali Youssefi feat. Jasmine [Official Video]">
            <a:hlinkClick r:id="" action="ppaction://media"/>
            <a:extLst>
              <a:ext uri="{FF2B5EF4-FFF2-40B4-BE49-F238E27FC236}">
                <a16:creationId xmlns:a16="http://schemas.microsoft.com/office/drawing/2014/main" id="{E921BDA4-32C2-B5E8-F02F-DE9BD397C264}"/>
              </a:ext>
            </a:extLst>
          </p:cNvPr>
          <p:cNvPicPr>
            <a:picLocks noRot="1" noChangeAspect="1"/>
          </p:cNvPicPr>
          <p:nvPr>
            <a:videoFile r:link="rId1"/>
          </p:nvPr>
        </p:nvPicPr>
        <p:blipFill>
          <a:blip r:embed="rId3"/>
          <a:stretch>
            <a:fillRect/>
          </a:stretch>
        </p:blipFill>
        <p:spPr>
          <a:xfrm>
            <a:off x="948715" y="520784"/>
            <a:ext cx="10664338" cy="6025351"/>
          </a:xfrm>
          <a:prstGeom prst="rect">
            <a:avLst/>
          </a:prstGeom>
        </p:spPr>
      </p:pic>
    </p:spTree>
    <p:extLst>
      <p:ext uri="{BB962C8B-B14F-4D97-AF65-F5344CB8AC3E}">
        <p14:creationId xmlns:p14="http://schemas.microsoft.com/office/powerpoint/2010/main" val="150491544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1FE4C38-580B-0195-1EC5-820641E690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5570" y="343878"/>
            <a:ext cx="9760860" cy="5490484"/>
          </a:xfrm>
          <a:prstGeom prst="rect">
            <a:avLst/>
          </a:prstGeom>
        </p:spPr>
      </p:pic>
      <p:sp>
        <p:nvSpPr>
          <p:cNvPr id="5" name="TextBox 4">
            <a:extLst>
              <a:ext uri="{FF2B5EF4-FFF2-40B4-BE49-F238E27FC236}">
                <a16:creationId xmlns:a16="http://schemas.microsoft.com/office/drawing/2014/main" id="{1D7029BE-5F63-4BD6-B17A-79E357750931}"/>
              </a:ext>
            </a:extLst>
          </p:cNvPr>
          <p:cNvSpPr txBox="1"/>
          <p:nvPr/>
        </p:nvSpPr>
        <p:spPr>
          <a:xfrm>
            <a:off x="2779484" y="6052457"/>
            <a:ext cx="6633029" cy="461665"/>
          </a:xfrm>
          <a:prstGeom prst="rect">
            <a:avLst/>
          </a:prstGeom>
          <a:noFill/>
        </p:spPr>
        <p:txBody>
          <a:bodyPr wrap="square">
            <a:spAutoFit/>
          </a:bodyPr>
          <a:lstStyle/>
          <a:p>
            <a:r>
              <a:rPr lang="en-US" sz="2400" b="1" dirty="0">
                <a:hlinkClick r:id="rId3"/>
              </a:rPr>
              <a:t>https://www.youtube.com/watch?v=HlOcvJNFQQI</a:t>
            </a:r>
            <a:r>
              <a:rPr lang="en-US" sz="2400" b="1" dirty="0"/>
              <a:t> </a:t>
            </a:r>
          </a:p>
        </p:txBody>
      </p:sp>
    </p:spTree>
    <p:extLst>
      <p:ext uri="{BB962C8B-B14F-4D97-AF65-F5344CB8AC3E}">
        <p14:creationId xmlns:p14="http://schemas.microsoft.com/office/powerpoint/2010/main" val="23987547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Light for the World - Elika Mahony">
            <a:hlinkClick r:id="" action="ppaction://media"/>
            <a:extLst>
              <a:ext uri="{FF2B5EF4-FFF2-40B4-BE49-F238E27FC236}">
                <a16:creationId xmlns:a16="http://schemas.microsoft.com/office/drawing/2014/main" id="{3A43A436-4BE0-22EC-AD03-10609A3C2721}"/>
              </a:ext>
            </a:extLst>
          </p:cNvPr>
          <p:cNvPicPr>
            <a:picLocks noRot="1" noChangeAspect="1"/>
          </p:cNvPicPr>
          <p:nvPr>
            <a:videoFile r:link="rId1"/>
          </p:nvPr>
        </p:nvPicPr>
        <p:blipFill>
          <a:blip r:embed="rId3"/>
          <a:stretch>
            <a:fillRect/>
          </a:stretch>
        </p:blipFill>
        <p:spPr>
          <a:xfrm>
            <a:off x="1232349" y="681037"/>
            <a:ext cx="9727301" cy="5495925"/>
          </a:xfrm>
          <a:prstGeom prst="rect">
            <a:avLst/>
          </a:prstGeom>
        </p:spPr>
      </p:pic>
    </p:spTree>
    <p:extLst>
      <p:ext uri="{BB962C8B-B14F-4D97-AF65-F5344CB8AC3E}">
        <p14:creationId xmlns:p14="http://schemas.microsoft.com/office/powerpoint/2010/main" val="3454516913"/>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D40CEBD-EB81-3F6E-AEAA-015A7EC75CC0}"/>
              </a:ext>
            </a:extLst>
          </p:cNvPr>
          <p:cNvSpPr txBox="1"/>
          <p:nvPr/>
        </p:nvSpPr>
        <p:spPr>
          <a:xfrm>
            <a:off x="468086" y="691103"/>
            <a:ext cx="4381500" cy="5475794"/>
          </a:xfrm>
          <a:prstGeom prst="rect">
            <a:avLst/>
          </a:prstGeom>
          <a:noFill/>
        </p:spPr>
        <p:txBody>
          <a:bodyPr wrap="square">
            <a:spAutoFit/>
          </a:bodyPr>
          <a:lstStyle/>
          <a:p>
            <a:pPr marL="0" marR="0">
              <a:lnSpc>
                <a:spcPct val="107000"/>
              </a:lnSpc>
              <a:spcBef>
                <a:spcPts val="0"/>
              </a:spcBef>
              <a:spcAft>
                <a:spcPts val="800"/>
              </a:spcAft>
            </a:pPr>
            <a:r>
              <a:rPr lang="en-US" sz="2200" b="1" dirty="0">
                <a:effectLst/>
                <a:latin typeface="Arial" panose="020B0604020202020204" pitchFamily="34" charset="0"/>
                <a:ea typeface="Calibri" panose="020F0502020204030204" pitchFamily="34" charset="0"/>
              </a:rPr>
              <a:t>The lamp is lighted, but as it hath not a conscious knowledge of itself, no one hath become glad because of it. Moreover, a soul of excellent deeds and good manners will undoubtedly advance from whatever horizon he beholdeth the lights radiating. Herein lies the difference: By faith is meant, first, conscious knowledge, and second, the practice of good deeds</a:t>
            </a:r>
            <a:r>
              <a:rPr lang="en-US" sz="1800" b="1" dirty="0">
                <a:effectLst/>
                <a:latin typeface="Arial" panose="020B0604020202020204" pitchFamily="34" charset="0"/>
                <a:ea typeface="Calibri" panose="020F0502020204030204" pitchFamily="34" charset="0"/>
              </a:rPr>
              <a:t>.</a:t>
            </a:r>
          </a:p>
          <a:p>
            <a:pPr marL="0" marR="0" algn="r">
              <a:lnSpc>
                <a:spcPct val="107000"/>
              </a:lnSpc>
              <a:spcBef>
                <a:spcPts val="0"/>
              </a:spcBef>
              <a:spcAft>
                <a:spcPts val="0"/>
              </a:spcAft>
            </a:pPr>
            <a:r>
              <a:rPr lang="en-US" sz="1800" b="1" dirty="0">
                <a:effectLst/>
                <a:latin typeface="Arial" panose="020B0604020202020204" pitchFamily="34" charset="0"/>
                <a:ea typeface="Calibri" panose="020F0502020204030204" pitchFamily="34" charset="0"/>
              </a:rPr>
              <a:t>‘Abdu’l-Bahá, </a:t>
            </a:r>
          </a:p>
          <a:p>
            <a:pPr marL="0" marR="0" algn="r">
              <a:lnSpc>
                <a:spcPct val="107000"/>
              </a:lnSpc>
              <a:spcBef>
                <a:spcPts val="0"/>
              </a:spcBef>
              <a:spcAft>
                <a:spcPts val="0"/>
              </a:spcAft>
            </a:pPr>
            <a:r>
              <a:rPr lang="en-US" sz="1800" b="1" i="1" dirty="0">
                <a:effectLst/>
                <a:latin typeface="Arial" panose="020B0604020202020204" pitchFamily="34" charset="0"/>
                <a:ea typeface="Calibri" panose="020F0502020204030204" pitchFamily="34" charset="0"/>
              </a:rPr>
              <a:t>Bahá’í World Faith</a:t>
            </a:r>
            <a:r>
              <a:rPr lang="en-US" sz="1800" b="1" dirty="0">
                <a:effectLst/>
                <a:latin typeface="Arial" panose="020B0604020202020204" pitchFamily="34" charset="0"/>
                <a:ea typeface="Calibri" panose="020F0502020204030204" pitchFamily="34" charset="0"/>
              </a:rPr>
              <a:t>, p. 383</a:t>
            </a:r>
          </a:p>
        </p:txBody>
      </p:sp>
      <p:pic>
        <p:nvPicPr>
          <p:cNvPr id="7" name="Picture 6" descr="A picture containing tree, outdoor, person&#10;&#10;Description automatically generated">
            <a:extLst>
              <a:ext uri="{FF2B5EF4-FFF2-40B4-BE49-F238E27FC236}">
                <a16:creationId xmlns:a16="http://schemas.microsoft.com/office/drawing/2014/main" id="{AD9C04BF-B370-62C2-05FC-68001D5005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76157" y="460758"/>
            <a:ext cx="7015843" cy="5936483"/>
          </a:xfrm>
          <a:prstGeom prst="rect">
            <a:avLst/>
          </a:prstGeom>
        </p:spPr>
      </p:pic>
    </p:spTree>
    <p:extLst>
      <p:ext uri="{BB962C8B-B14F-4D97-AF65-F5344CB8AC3E}">
        <p14:creationId xmlns:p14="http://schemas.microsoft.com/office/powerpoint/2010/main" val="108258429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5B7F08F-5217-C6AA-45BE-F095B703A4D8}"/>
              </a:ext>
            </a:extLst>
          </p:cNvPr>
          <p:cNvSpPr txBox="1"/>
          <p:nvPr/>
        </p:nvSpPr>
        <p:spPr>
          <a:xfrm>
            <a:off x="7244441" y="1829748"/>
            <a:ext cx="4332515" cy="2836226"/>
          </a:xfrm>
          <a:prstGeom prst="rect">
            <a:avLst/>
          </a:prstGeom>
          <a:noFill/>
        </p:spPr>
        <p:txBody>
          <a:bodyPr wrap="square">
            <a:spAutoFit/>
          </a:bodyPr>
          <a:lstStyle/>
          <a:p>
            <a:pPr marL="0" marR="0">
              <a:lnSpc>
                <a:spcPct val="107000"/>
              </a:lnSpc>
              <a:spcBef>
                <a:spcPts val="0"/>
              </a:spcBef>
              <a:spcAft>
                <a:spcPts val="800"/>
              </a:spcAft>
            </a:pPr>
            <a:r>
              <a:rPr lang="en-US" sz="3200" b="1" dirty="0">
                <a:effectLst/>
                <a:latin typeface="Arial" panose="020B0604020202020204" pitchFamily="34" charset="0"/>
                <a:ea typeface="Calibri" panose="020F0502020204030204" pitchFamily="34" charset="0"/>
              </a:rPr>
              <a:t>Rise up and struggle, seek education, seek enlightenment.</a:t>
            </a:r>
          </a:p>
          <a:p>
            <a:pPr marL="0" marR="0" algn="r">
              <a:lnSpc>
                <a:spcPct val="107000"/>
              </a:lnSpc>
              <a:spcBef>
                <a:spcPts val="0"/>
              </a:spcBef>
              <a:spcAft>
                <a:spcPts val="0"/>
              </a:spcAft>
            </a:pPr>
            <a:r>
              <a:rPr lang="en-US" sz="2200" b="1" dirty="0">
                <a:effectLst/>
                <a:latin typeface="Arial" panose="020B0604020202020204" pitchFamily="34" charset="0"/>
                <a:ea typeface="Calibri" panose="020F0502020204030204" pitchFamily="34" charset="0"/>
              </a:rPr>
              <a:t>‘Abdu’l-Bahá,</a:t>
            </a:r>
          </a:p>
          <a:p>
            <a:pPr marL="0" marR="0" algn="r">
              <a:lnSpc>
                <a:spcPct val="107000"/>
              </a:lnSpc>
              <a:spcBef>
                <a:spcPts val="0"/>
              </a:spcBef>
              <a:spcAft>
                <a:spcPts val="0"/>
              </a:spcAft>
            </a:pPr>
            <a:r>
              <a:rPr lang="en-US" sz="2200" b="1" i="1" dirty="0">
                <a:effectLst/>
                <a:latin typeface="Arial" panose="020B0604020202020204" pitchFamily="34" charset="0"/>
                <a:ea typeface="Calibri" panose="020F0502020204030204" pitchFamily="34" charset="0"/>
              </a:rPr>
              <a:t>Secret of </a:t>
            </a:r>
          </a:p>
          <a:p>
            <a:pPr marL="0" marR="0" algn="r">
              <a:lnSpc>
                <a:spcPct val="107000"/>
              </a:lnSpc>
              <a:spcBef>
                <a:spcPts val="0"/>
              </a:spcBef>
              <a:spcAft>
                <a:spcPts val="0"/>
              </a:spcAft>
            </a:pPr>
            <a:r>
              <a:rPr lang="en-US" sz="2200" b="1" i="1" dirty="0">
                <a:effectLst/>
                <a:latin typeface="Arial" panose="020B0604020202020204" pitchFamily="34" charset="0"/>
                <a:ea typeface="Calibri" panose="020F0502020204030204" pitchFamily="34" charset="0"/>
              </a:rPr>
              <a:t>Divine Civilization</a:t>
            </a:r>
            <a:r>
              <a:rPr lang="en-US" sz="2200" b="1" dirty="0">
                <a:effectLst/>
                <a:latin typeface="Arial" panose="020B0604020202020204" pitchFamily="34" charset="0"/>
                <a:ea typeface="Calibri" panose="020F0502020204030204" pitchFamily="34" charset="0"/>
              </a:rPr>
              <a:t>, p. 91</a:t>
            </a:r>
          </a:p>
        </p:txBody>
      </p:sp>
      <p:pic>
        <p:nvPicPr>
          <p:cNvPr id="7" name="Picture 6" descr="A close up of a baby&#10;&#10;Description automatically generated with medium confidence">
            <a:extLst>
              <a:ext uri="{FF2B5EF4-FFF2-40B4-BE49-F238E27FC236}">
                <a16:creationId xmlns:a16="http://schemas.microsoft.com/office/drawing/2014/main" id="{373DEDAB-64FA-165B-9753-C29C9985CC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8968"/>
            <a:ext cx="6579734" cy="5500063"/>
          </a:xfrm>
          <a:prstGeom prst="rect">
            <a:avLst/>
          </a:prstGeom>
        </p:spPr>
      </p:pic>
    </p:spTree>
    <p:extLst>
      <p:ext uri="{BB962C8B-B14F-4D97-AF65-F5344CB8AC3E}">
        <p14:creationId xmlns:p14="http://schemas.microsoft.com/office/powerpoint/2010/main" val="1495014439"/>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EF8EC37-7464-A83A-FEED-299A5CA8B88B}"/>
              </a:ext>
            </a:extLst>
          </p:cNvPr>
          <p:cNvSpPr txBox="1"/>
          <p:nvPr/>
        </p:nvSpPr>
        <p:spPr>
          <a:xfrm>
            <a:off x="808763" y="3071307"/>
            <a:ext cx="3694176" cy="3320668"/>
          </a:xfrm>
          <a:prstGeom prst="rect">
            <a:avLst/>
          </a:prstGeom>
        </p:spPr>
        <p:txBody>
          <a:bodyPr vert="horz" lIns="91440" tIns="45720" rIns="91440" bIns="45720" rtlCol="0">
            <a:normAutofit/>
          </a:bodyPr>
          <a:lstStyle/>
          <a:p>
            <a:r>
              <a:rPr lang="en-US" sz="3200" b="1" dirty="0"/>
              <a:t>Let your vision be world-embracing, rather than confined to your own self.</a:t>
            </a:r>
          </a:p>
          <a:p>
            <a:pPr algn="r"/>
            <a:r>
              <a:rPr lang="en-US" sz="2200" b="1" dirty="0"/>
              <a:t>Bahá'u'lláh</a:t>
            </a:r>
          </a:p>
          <a:p>
            <a:pPr algn="r"/>
            <a:r>
              <a:rPr lang="en-US" sz="2200" b="1" i="1" dirty="0"/>
              <a:t>Tablets of Bahá’u’lláh</a:t>
            </a:r>
            <a:r>
              <a:rPr lang="en-US" sz="2200" b="1" dirty="0"/>
              <a:t>, p. 87</a:t>
            </a:r>
          </a:p>
        </p:txBody>
      </p:sp>
      <p:pic>
        <p:nvPicPr>
          <p:cNvPr id="2" name="Picture 1">
            <a:extLst>
              <a:ext uri="{FF2B5EF4-FFF2-40B4-BE49-F238E27FC236}">
                <a16:creationId xmlns:a16="http://schemas.microsoft.com/office/drawing/2014/main" id="{E7D55434-1F64-8F81-01C9-3E78920B464B}"/>
              </a:ext>
            </a:extLst>
          </p:cNvPr>
          <p:cNvPicPr>
            <a:picLocks noChangeAspect="1"/>
          </p:cNvPicPr>
          <p:nvPr/>
        </p:nvPicPr>
        <p:blipFill rotWithShape="1">
          <a:blip r:embed="rId2"/>
          <a:srcRect l="19728" r="17583"/>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34746737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8C9861-A10C-730A-46E9-B62CD90B850B}"/>
              </a:ext>
            </a:extLst>
          </p:cNvPr>
          <p:cNvSpPr txBox="1"/>
          <p:nvPr/>
        </p:nvSpPr>
        <p:spPr>
          <a:xfrm>
            <a:off x="5735045" y="1582340"/>
            <a:ext cx="4817131" cy="3693319"/>
          </a:xfrm>
          <a:prstGeom prst="rect">
            <a:avLst/>
          </a:prstGeom>
          <a:noFill/>
        </p:spPr>
        <p:txBody>
          <a:bodyPr wrap="square">
            <a:spAutoFit/>
          </a:bodyPr>
          <a:lstStyle/>
          <a:p>
            <a:r>
              <a:rPr lang="en-US" sz="2200" b="1" dirty="0"/>
              <a:t>We must use our utmost endeavors in order that the Holy Spirit may influence minds and hearts toward peace, the bounties of God surround, the divine effulgences become successive, human souls advance, minds expand in wider vision, souls become more holy and the world of humanity be rid of its great menace.</a:t>
            </a:r>
          </a:p>
          <a:p>
            <a:pPr algn="r"/>
            <a:r>
              <a:rPr lang="en-US" b="1" dirty="0"/>
              <a:t>'Abdu'l-Bahá</a:t>
            </a:r>
          </a:p>
          <a:p>
            <a:pPr algn="r"/>
            <a:r>
              <a:rPr lang="en-US" b="1" i="1" dirty="0"/>
              <a:t>Promulgation of Universal Peace</a:t>
            </a:r>
            <a:r>
              <a:rPr lang="en-US" b="1" dirty="0"/>
              <a:t>, p. 322</a:t>
            </a:r>
          </a:p>
        </p:txBody>
      </p:sp>
      <p:pic>
        <p:nvPicPr>
          <p:cNvPr id="4" name="Picture 3">
            <a:extLst>
              <a:ext uri="{FF2B5EF4-FFF2-40B4-BE49-F238E27FC236}">
                <a16:creationId xmlns:a16="http://schemas.microsoft.com/office/drawing/2014/main" id="{9F89D982-ECAE-64F7-0FEF-50FC2754B1C8}"/>
              </a:ext>
            </a:extLst>
          </p:cNvPr>
          <p:cNvPicPr>
            <a:picLocks noChangeAspect="1"/>
          </p:cNvPicPr>
          <p:nvPr/>
        </p:nvPicPr>
        <p:blipFill>
          <a:blip r:embed="rId2"/>
          <a:stretch>
            <a:fillRect/>
          </a:stretch>
        </p:blipFill>
        <p:spPr>
          <a:xfrm>
            <a:off x="1493520" y="847517"/>
            <a:ext cx="3467100" cy="5162964"/>
          </a:xfrm>
          <a:prstGeom prst="rect">
            <a:avLst/>
          </a:prstGeom>
        </p:spPr>
      </p:pic>
    </p:spTree>
    <p:extLst>
      <p:ext uri="{BB962C8B-B14F-4D97-AF65-F5344CB8AC3E}">
        <p14:creationId xmlns:p14="http://schemas.microsoft.com/office/powerpoint/2010/main" val="2441308778"/>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68AC3C5-D31D-AB61-BDDF-9A4E2CD4B988}"/>
              </a:ext>
            </a:extLst>
          </p:cNvPr>
          <p:cNvSpPr txBox="1"/>
          <p:nvPr/>
        </p:nvSpPr>
        <p:spPr>
          <a:xfrm>
            <a:off x="7787576" y="905232"/>
            <a:ext cx="4000500" cy="5047536"/>
          </a:xfrm>
          <a:prstGeom prst="rect">
            <a:avLst/>
          </a:prstGeom>
          <a:noFill/>
        </p:spPr>
        <p:txBody>
          <a:bodyPr wrap="square">
            <a:spAutoFit/>
          </a:bodyPr>
          <a:lstStyle/>
          <a:p>
            <a:r>
              <a:rPr lang="en-US" sz="2200" b="1" dirty="0"/>
              <a:t>The honour of man is through the attainment of the knowledge of God; his happiness is from the love of God; his joy is in the glad-tidings of God; his greatness is dependent upon his servitude to God. The highest development of man is his entrance into the divine kingdom; and the outcome of this human existence is the nucleus and essence of eternal life.</a:t>
            </a:r>
          </a:p>
          <a:p>
            <a:pPr algn="r"/>
            <a:r>
              <a:rPr lang="en-US" b="1" dirty="0"/>
              <a:t>'Abdu'l-Bahá</a:t>
            </a:r>
          </a:p>
          <a:p>
            <a:pPr algn="r"/>
            <a:r>
              <a:rPr lang="en-US" b="1" i="1" dirty="0"/>
              <a:t>Promulgation of Universal Peace</a:t>
            </a:r>
            <a:r>
              <a:rPr lang="en-US" b="1" dirty="0"/>
              <a:t>, p. 329</a:t>
            </a:r>
          </a:p>
        </p:txBody>
      </p:sp>
      <p:pic>
        <p:nvPicPr>
          <p:cNvPr id="2" name="Picture 1">
            <a:extLst>
              <a:ext uri="{FF2B5EF4-FFF2-40B4-BE49-F238E27FC236}">
                <a16:creationId xmlns:a16="http://schemas.microsoft.com/office/drawing/2014/main" id="{CA12C9CB-8FE5-7C9E-25B5-5DD2A2428FAE}"/>
              </a:ext>
            </a:extLst>
          </p:cNvPr>
          <p:cNvPicPr>
            <a:picLocks noChangeAspect="1"/>
          </p:cNvPicPr>
          <p:nvPr/>
        </p:nvPicPr>
        <p:blipFill>
          <a:blip r:embed="rId2"/>
          <a:stretch>
            <a:fillRect/>
          </a:stretch>
        </p:blipFill>
        <p:spPr>
          <a:xfrm>
            <a:off x="403924" y="1040462"/>
            <a:ext cx="6911276" cy="4610136"/>
          </a:xfrm>
          <a:prstGeom prst="rect">
            <a:avLst/>
          </a:prstGeom>
        </p:spPr>
      </p:pic>
    </p:spTree>
    <p:extLst>
      <p:ext uri="{BB962C8B-B14F-4D97-AF65-F5344CB8AC3E}">
        <p14:creationId xmlns:p14="http://schemas.microsoft.com/office/powerpoint/2010/main" val="363014899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CA76A6-547F-E521-A919-8EDABDBDCA6A}"/>
              </a:ext>
            </a:extLst>
          </p:cNvPr>
          <p:cNvSpPr txBox="1"/>
          <p:nvPr/>
        </p:nvSpPr>
        <p:spPr>
          <a:xfrm>
            <a:off x="1129052" y="1413063"/>
            <a:ext cx="3388084" cy="4031873"/>
          </a:xfrm>
          <a:prstGeom prst="rect">
            <a:avLst/>
          </a:prstGeom>
          <a:noFill/>
        </p:spPr>
        <p:txBody>
          <a:bodyPr wrap="square">
            <a:spAutoFit/>
          </a:bodyPr>
          <a:lstStyle/>
          <a:p>
            <a:r>
              <a:rPr lang="en-US" sz="2200" b="1" dirty="0"/>
              <a:t>For every one of you his paramount duty is to choose for himself that on which no other may infringe and none usurp from him. Such a thing - and to this the Almighty is My witness - is the love of God, could ye but perceive it.</a:t>
            </a:r>
          </a:p>
          <a:p>
            <a:pPr algn="r"/>
            <a:r>
              <a:rPr lang="en-US" b="1" dirty="0"/>
              <a:t>Bahá'u'lláh</a:t>
            </a:r>
          </a:p>
          <a:p>
            <a:pPr algn="r"/>
            <a:r>
              <a:rPr lang="en-US" b="1" i="1" dirty="0"/>
              <a:t>Gleanings</a:t>
            </a:r>
            <a:r>
              <a:rPr lang="en-US" b="1" dirty="0"/>
              <a:t>, p. 261</a:t>
            </a:r>
          </a:p>
        </p:txBody>
      </p:sp>
      <p:pic>
        <p:nvPicPr>
          <p:cNvPr id="2" name="Picture 1">
            <a:extLst>
              <a:ext uri="{FF2B5EF4-FFF2-40B4-BE49-F238E27FC236}">
                <a16:creationId xmlns:a16="http://schemas.microsoft.com/office/drawing/2014/main" id="{989D37E0-7BB2-073F-E3CC-080A57B82030}"/>
              </a:ext>
            </a:extLst>
          </p:cNvPr>
          <p:cNvPicPr>
            <a:picLocks noChangeAspect="1"/>
          </p:cNvPicPr>
          <p:nvPr/>
        </p:nvPicPr>
        <p:blipFill>
          <a:blip r:embed="rId2"/>
          <a:stretch>
            <a:fillRect/>
          </a:stretch>
        </p:blipFill>
        <p:spPr>
          <a:xfrm>
            <a:off x="5334000" y="0"/>
            <a:ext cx="6858000" cy="6858000"/>
          </a:xfrm>
          <a:prstGeom prst="rect">
            <a:avLst/>
          </a:prstGeom>
        </p:spPr>
      </p:pic>
    </p:spTree>
    <p:extLst>
      <p:ext uri="{BB962C8B-B14F-4D97-AF65-F5344CB8AC3E}">
        <p14:creationId xmlns:p14="http://schemas.microsoft.com/office/powerpoint/2010/main" val="964122030"/>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5A69C1D-0402-D3F8-F48E-61A13E928718}"/>
              </a:ext>
            </a:extLst>
          </p:cNvPr>
          <p:cNvSpPr txBox="1"/>
          <p:nvPr/>
        </p:nvSpPr>
        <p:spPr>
          <a:xfrm>
            <a:off x="806274" y="3932694"/>
            <a:ext cx="11137392" cy="2677656"/>
          </a:xfrm>
          <a:prstGeom prst="rect">
            <a:avLst/>
          </a:prstGeom>
          <a:noFill/>
        </p:spPr>
        <p:txBody>
          <a:bodyPr wrap="square">
            <a:spAutoFit/>
          </a:bodyPr>
          <a:lstStyle/>
          <a:p>
            <a:r>
              <a:rPr lang="en-US" sz="2200" b="1" dirty="0"/>
              <a:t>For every thing, however, God has created a sign and symbol, and established standards and tests by which it may be known. The spiritually learned must be characterized by both inward and outward perfections; they must possess a good character, an enlightened nature, a pure intent, as well as intellectual power, brilliance and discernment, intuition, discretion and foresight, temperance, reverence, and a heartfelt fear of God. For an unlit candle, however great in diameter and tall, is no better than a barren palm tree or a pile of dead wood.</a:t>
            </a:r>
          </a:p>
          <a:p>
            <a:pPr algn="r"/>
            <a:r>
              <a:rPr lang="en-US" b="1" dirty="0"/>
              <a:t>‘Abdu'l-Bahá</a:t>
            </a:r>
          </a:p>
          <a:p>
            <a:pPr algn="r"/>
            <a:r>
              <a:rPr lang="en-US" b="1" i="1" dirty="0"/>
              <a:t>Secret of Divine Civilization</a:t>
            </a:r>
            <a:r>
              <a:rPr lang="en-US" b="1" dirty="0"/>
              <a:t>, pp. 33-34</a:t>
            </a:r>
          </a:p>
        </p:txBody>
      </p:sp>
      <p:pic>
        <p:nvPicPr>
          <p:cNvPr id="2" name="Picture 1">
            <a:extLst>
              <a:ext uri="{FF2B5EF4-FFF2-40B4-BE49-F238E27FC236}">
                <a16:creationId xmlns:a16="http://schemas.microsoft.com/office/drawing/2014/main" id="{1BC6ADE6-1068-4D18-0B39-69C790D89B3C}"/>
              </a:ext>
            </a:extLst>
          </p:cNvPr>
          <p:cNvPicPr>
            <a:picLocks noChangeAspect="1"/>
          </p:cNvPicPr>
          <p:nvPr/>
        </p:nvPicPr>
        <p:blipFill>
          <a:blip r:embed="rId2"/>
          <a:stretch>
            <a:fillRect/>
          </a:stretch>
        </p:blipFill>
        <p:spPr>
          <a:xfrm>
            <a:off x="2088720" y="247650"/>
            <a:ext cx="8572500" cy="3619500"/>
          </a:xfrm>
          <a:prstGeom prst="rect">
            <a:avLst/>
          </a:prstGeom>
        </p:spPr>
      </p:pic>
    </p:spTree>
    <p:extLst>
      <p:ext uri="{BB962C8B-B14F-4D97-AF65-F5344CB8AC3E}">
        <p14:creationId xmlns:p14="http://schemas.microsoft.com/office/powerpoint/2010/main" val="339840324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296</TotalTime>
  <Words>661</Words>
  <Application>Microsoft Office PowerPoint</Application>
  <PresentationFormat>Widescreen</PresentationFormat>
  <Paragraphs>34</Paragraphs>
  <Slides>14</Slides>
  <Notes>0</Notes>
  <HiddenSlides>0</HiddenSlides>
  <MMClips>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Enlightened &amp; Awakened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Science &amp; Religion</dc:title>
  <dc:creator>Bill Huitt</dc:creator>
  <cp:lastModifiedBy>Bill Huitt</cp:lastModifiedBy>
  <cp:revision>32</cp:revision>
  <dcterms:created xsi:type="dcterms:W3CDTF">2022-03-07T03:26:47Z</dcterms:created>
  <dcterms:modified xsi:type="dcterms:W3CDTF">2026-07-08T20:48:21Z</dcterms:modified>
</cp:coreProperties>
</file>