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9" r:id="rId4"/>
    <p:sldId id="274" r:id="rId5"/>
    <p:sldId id="275" r:id="rId6"/>
    <p:sldId id="277" r:id="rId7"/>
    <p:sldId id="276" r:id="rId8"/>
    <p:sldId id="270" r:id="rId9"/>
    <p:sldId id="282" r:id="rId10"/>
    <p:sldId id="272" r:id="rId11"/>
    <p:sldId id="269" r:id="rId12"/>
    <p:sldId id="273" r:id="rId13"/>
    <p:sldId id="280" r:id="rId14"/>
    <p:sldId id="271" r:id="rId15"/>
    <p:sldId id="28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6" autoAdjust="0"/>
    <p:restoredTop sz="94660"/>
  </p:normalViewPr>
  <p:slideViewPr>
    <p:cSldViewPr snapToGrid="0">
      <p:cViewPr varScale="1">
        <p:scale>
          <a:sx n="93" d="100"/>
          <a:sy n="93" d="100"/>
        </p:scale>
        <p:origin x="82" y="1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8DD52-5211-49E1-B0EA-AE3A13CAC8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BF1B28-E477-4232-91FE-1945360963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143796-4096-4297-AB45-EB7ACB0CD15C}"/>
              </a:ext>
            </a:extLst>
          </p:cNvPr>
          <p:cNvSpPr>
            <a:spLocks noGrp="1"/>
          </p:cNvSpPr>
          <p:nvPr>
            <p:ph type="dt" sz="half" idx="10"/>
          </p:nvPr>
        </p:nvSpPr>
        <p:spPr/>
        <p:txBody>
          <a:bodyPr/>
          <a:lstStyle/>
          <a:p>
            <a:fld id="{3BA4F9EC-809D-4D41-9B06-87E3F580E0B8}" type="datetimeFigureOut">
              <a:rPr lang="en-US" smtClean="0"/>
              <a:t>4/22/2026</a:t>
            </a:fld>
            <a:endParaRPr lang="en-US"/>
          </a:p>
        </p:txBody>
      </p:sp>
      <p:sp>
        <p:nvSpPr>
          <p:cNvPr id="5" name="Footer Placeholder 4">
            <a:extLst>
              <a:ext uri="{FF2B5EF4-FFF2-40B4-BE49-F238E27FC236}">
                <a16:creationId xmlns:a16="http://schemas.microsoft.com/office/drawing/2014/main" id="{B8DECBCC-B0C1-4777-B979-C97DB4404A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540603-1CB7-41D7-984D-D4C60C41C5E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204266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F9289-EA39-472E-9D14-8062D60E90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DFD06F-4897-4948-A108-D8C0B2375E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05DEB0-6F5D-4675-AA0F-81D461672C29}"/>
              </a:ext>
            </a:extLst>
          </p:cNvPr>
          <p:cNvSpPr>
            <a:spLocks noGrp="1"/>
          </p:cNvSpPr>
          <p:nvPr>
            <p:ph type="dt" sz="half" idx="10"/>
          </p:nvPr>
        </p:nvSpPr>
        <p:spPr/>
        <p:txBody>
          <a:bodyPr/>
          <a:lstStyle/>
          <a:p>
            <a:fld id="{3BA4F9EC-809D-4D41-9B06-87E3F580E0B8}" type="datetimeFigureOut">
              <a:rPr lang="en-US" smtClean="0"/>
              <a:t>4/22/2026</a:t>
            </a:fld>
            <a:endParaRPr lang="en-US"/>
          </a:p>
        </p:txBody>
      </p:sp>
      <p:sp>
        <p:nvSpPr>
          <p:cNvPr id="5" name="Footer Placeholder 4">
            <a:extLst>
              <a:ext uri="{FF2B5EF4-FFF2-40B4-BE49-F238E27FC236}">
                <a16:creationId xmlns:a16="http://schemas.microsoft.com/office/drawing/2014/main" id="{FB4B62C6-031B-4FAB-92C8-7AED42924D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E918D-F94D-4AE6-A0C0-718160B9B08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053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FC3D9-18D6-4CAC-BC1C-B008D81F69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512DDF-A6C0-4921-A658-DED2622AF9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896949-5014-4121-B8D7-BEBF4C5DBAA6}"/>
              </a:ext>
            </a:extLst>
          </p:cNvPr>
          <p:cNvSpPr>
            <a:spLocks noGrp="1"/>
          </p:cNvSpPr>
          <p:nvPr>
            <p:ph type="dt" sz="half" idx="10"/>
          </p:nvPr>
        </p:nvSpPr>
        <p:spPr/>
        <p:txBody>
          <a:bodyPr/>
          <a:lstStyle/>
          <a:p>
            <a:fld id="{3BA4F9EC-809D-4D41-9B06-87E3F580E0B8}" type="datetimeFigureOut">
              <a:rPr lang="en-US" smtClean="0"/>
              <a:t>4/22/2026</a:t>
            </a:fld>
            <a:endParaRPr lang="en-US"/>
          </a:p>
        </p:txBody>
      </p:sp>
      <p:sp>
        <p:nvSpPr>
          <p:cNvPr id="5" name="Footer Placeholder 4">
            <a:extLst>
              <a:ext uri="{FF2B5EF4-FFF2-40B4-BE49-F238E27FC236}">
                <a16:creationId xmlns:a16="http://schemas.microsoft.com/office/drawing/2014/main" id="{3531F7B6-FBE8-4241-BC78-0C7AC587E4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31B03-994F-46D8-A15E-3D68829213B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395612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F9696-5460-472C-9EB1-7D5EB313D9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DEA6F7-5638-4D38-98D0-F5A3433FDC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1575C6-2C5A-433B-A94D-DCC5C51679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C89B4D-49D0-467B-8833-402F5C60BC5D}"/>
              </a:ext>
            </a:extLst>
          </p:cNvPr>
          <p:cNvSpPr>
            <a:spLocks noGrp="1"/>
          </p:cNvSpPr>
          <p:nvPr>
            <p:ph type="dt" sz="half" idx="10"/>
          </p:nvPr>
        </p:nvSpPr>
        <p:spPr/>
        <p:txBody>
          <a:bodyPr/>
          <a:lstStyle/>
          <a:p>
            <a:fld id="{3BA4F9EC-809D-4D41-9B06-87E3F580E0B8}" type="datetimeFigureOut">
              <a:rPr lang="en-US" smtClean="0"/>
              <a:t>4/22/2026</a:t>
            </a:fld>
            <a:endParaRPr lang="en-US"/>
          </a:p>
        </p:txBody>
      </p:sp>
      <p:sp>
        <p:nvSpPr>
          <p:cNvPr id="6" name="Footer Placeholder 5">
            <a:extLst>
              <a:ext uri="{FF2B5EF4-FFF2-40B4-BE49-F238E27FC236}">
                <a16:creationId xmlns:a16="http://schemas.microsoft.com/office/drawing/2014/main" id="{8E8B54E6-028B-4AE8-9BB1-F84033812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296D1C-632D-432E-B313-FF72864A692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85965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D5EB1-9EFC-4890-8042-F8928261A4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15C8CD-0553-415C-9C92-CFBB9A5CC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153477-5962-427A-B67E-938D560329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080812-C1C3-41DD-945D-9338725DF1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4807A7-2967-4BB1-8A21-27A8A07577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C348B5-6BE2-43E1-85C1-755AF41BE63D}"/>
              </a:ext>
            </a:extLst>
          </p:cNvPr>
          <p:cNvSpPr>
            <a:spLocks noGrp="1"/>
          </p:cNvSpPr>
          <p:nvPr>
            <p:ph type="dt" sz="half" idx="10"/>
          </p:nvPr>
        </p:nvSpPr>
        <p:spPr/>
        <p:txBody>
          <a:bodyPr/>
          <a:lstStyle/>
          <a:p>
            <a:fld id="{3BA4F9EC-809D-4D41-9B06-87E3F580E0B8}" type="datetimeFigureOut">
              <a:rPr lang="en-US" smtClean="0"/>
              <a:t>4/22/2026</a:t>
            </a:fld>
            <a:endParaRPr lang="en-US"/>
          </a:p>
        </p:txBody>
      </p:sp>
      <p:sp>
        <p:nvSpPr>
          <p:cNvPr id="8" name="Footer Placeholder 7">
            <a:extLst>
              <a:ext uri="{FF2B5EF4-FFF2-40B4-BE49-F238E27FC236}">
                <a16:creationId xmlns:a16="http://schemas.microsoft.com/office/drawing/2014/main" id="{D1AB9143-C20C-47E0-85AD-8B77D6F49A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B3CBF4-F6AC-4679-92F7-92657E6F2ED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8133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D7C9-A406-49FD-B7A3-8E9656093B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CD3A63-8980-4C83-9266-59D1AB1B7451}"/>
              </a:ext>
            </a:extLst>
          </p:cNvPr>
          <p:cNvSpPr>
            <a:spLocks noGrp="1"/>
          </p:cNvSpPr>
          <p:nvPr>
            <p:ph type="dt" sz="half" idx="10"/>
          </p:nvPr>
        </p:nvSpPr>
        <p:spPr/>
        <p:txBody>
          <a:bodyPr/>
          <a:lstStyle/>
          <a:p>
            <a:fld id="{3BA4F9EC-809D-4D41-9B06-87E3F580E0B8}" type="datetimeFigureOut">
              <a:rPr lang="en-US" smtClean="0"/>
              <a:t>4/22/2026</a:t>
            </a:fld>
            <a:endParaRPr lang="en-US"/>
          </a:p>
        </p:txBody>
      </p:sp>
      <p:sp>
        <p:nvSpPr>
          <p:cNvPr id="4" name="Footer Placeholder 3">
            <a:extLst>
              <a:ext uri="{FF2B5EF4-FFF2-40B4-BE49-F238E27FC236}">
                <a16:creationId xmlns:a16="http://schemas.microsoft.com/office/drawing/2014/main" id="{7CB2109E-36F6-4032-9B61-B4933003A5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32673B-B74F-4777-8FB8-9E66C8C30753}"/>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755436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A7BFD2-A0CC-4D34-A19A-CEEE194D390A}"/>
              </a:ext>
            </a:extLst>
          </p:cNvPr>
          <p:cNvSpPr>
            <a:spLocks noGrp="1"/>
          </p:cNvSpPr>
          <p:nvPr>
            <p:ph type="dt" sz="half" idx="10"/>
          </p:nvPr>
        </p:nvSpPr>
        <p:spPr/>
        <p:txBody>
          <a:bodyPr/>
          <a:lstStyle/>
          <a:p>
            <a:fld id="{3BA4F9EC-809D-4D41-9B06-87E3F580E0B8}" type="datetimeFigureOut">
              <a:rPr lang="en-US" smtClean="0"/>
              <a:t>4/22/2026</a:t>
            </a:fld>
            <a:endParaRPr lang="en-US"/>
          </a:p>
        </p:txBody>
      </p:sp>
      <p:sp>
        <p:nvSpPr>
          <p:cNvPr id="3" name="Footer Placeholder 2">
            <a:extLst>
              <a:ext uri="{FF2B5EF4-FFF2-40B4-BE49-F238E27FC236}">
                <a16:creationId xmlns:a16="http://schemas.microsoft.com/office/drawing/2014/main" id="{7BA69A46-C2B9-4977-B2BD-D69F3FEE6D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EF4C8E-D6BA-43B6-A410-8D09D1145B3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304165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77C3D-1758-49F2-8DE2-8014D2FEC5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F59DCB-7583-41D5-BA2C-8CAC66319D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DF1F18-2F36-410F-B30B-9F492785B8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80ED94-AADA-4DB9-BAE0-A5324FDB862E}"/>
              </a:ext>
            </a:extLst>
          </p:cNvPr>
          <p:cNvSpPr>
            <a:spLocks noGrp="1"/>
          </p:cNvSpPr>
          <p:nvPr>
            <p:ph type="dt" sz="half" idx="10"/>
          </p:nvPr>
        </p:nvSpPr>
        <p:spPr/>
        <p:txBody>
          <a:bodyPr/>
          <a:lstStyle/>
          <a:p>
            <a:fld id="{3BA4F9EC-809D-4D41-9B06-87E3F580E0B8}" type="datetimeFigureOut">
              <a:rPr lang="en-US" smtClean="0"/>
              <a:t>4/22/2026</a:t>
            </a:fld>
            <a:endParaRPr lang="en-US"/>
          </a:p>
        </p:txBody>
      </p:sp>
      <p:sp>
        <p:nvSpPr>
          <p:cNvPr id="6" name="Footer Placeholder 5">
            <a:extLst>
              <a:ext uri="{FF2B5EF4-FFF2-40B4-BE49-F238E27FC236}">
                <a16:creationId xmlns:a16="http://schemas.microsoft.com/office/drawing/2014/main" id="{980AA31E-4626-491A-9BB2-7FCDE100AC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C78004-D041-4829-9A07-D9C517C0D7A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3373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AFEC5-F0BF-4A1F-87A0-A1506EDC41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FB208B-0EEF-4336-A206-2A42D2682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6AB967-F732-4906-8681-0FD3607A6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DF5149-2060-4B1D-8963-DF29100F061E}"/>
              </a:ext>
            </a:extLst>
          </p:cNvPr>
          <p:cNvSpPr>
            <a:spLocks noGrp="1"/>
          </p:cNvSpPr>
          <p:nvPr>
            <p:ph type="dt" sz="half" idx="10"/>
          </p:nvPr>
        </p:nvSpPr>
        <p:spPr/>
        <p:txBody>
          <a:bodyPr/>
          <a:lstStyle/>
          <a:p>
            <a:fld id="{3BA4F9EC-809D-4D41-9B06-87E3F580E0B8}" type="datetimeFigureOut">
              <a:rPr lang="en-US" smtClean="0"/>
              <a:t>4/22/2026</a:t>
            </a:fld>
            <a:endParaRPr lang="en-US"/>
          </a:p>
        </p:txBody>
      </p:sp>
      <p:sp>
        <p:nvSpPr>
          <p:cNvPr id="6" name="Footer Placeholder 5">
            <a:extLst>
              <a:ext uri="{FF2B5EF4-FFF2-40B4-BE49-F238E27FC236}">
                <a16:creationId xmlns:a16="http://schemas.microsoft.com/office/drawing/2014/main" id="{9F41CEAB-E4EA-4652-B2DB-9732FE6D5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45BC16-3E23-452C-A1A7-CF6CA3435337}"/>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683123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B43E7-4696-46C7-83BF-5CFBA34751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AE14FB-106B-4508-B652-8E6470CB88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F3590-F8EB-4C9B-A5A7-8556ABA77611}"/>
              </a:ext>
            </a:extLst>
          </p:cNvPr>
          <p:cNvSpPr>
            <a:spLocks noGrp="1"/>
          </p:cNvSpPr>
          <p:nvPr>
            <p:ph type="dt" sz="half" idx="10"/>
          </p:nvPr>
        </p:nvSpPr>
        <p:spPr/>
        <p:txBody>
          <a:bodyPr/>
          <a:lstStyle/>
          <a:p>
            <a:fld id="{3BA4F9EC-809D-4D41-9B06-87E3F580E0B8}" type="datetimeFigureOut">
              <a:rPr lang="en-US" smtClean="0"/>
              <a:t>4/22/2026</a:t>
            </a:fld>
            <a:endParaRPr lang="en-US"/>
          </a:p>
        </p:txBody>
      </p:sp>
      <p:sp>
        <p:nvSpPr>
          <p:cNvPr id="5" name="Footer Placeholder 4">
            <a:extLst>
              <a:ext uri="{FF2B5EF4-FFF2-40B4-BE49-F238E27FC236}">
                <a16:creationId xmlns:a16="http://schemas.microsoft.com/office/drawing/2014/main" id="{90D18231-50C3-490C-9164-D4445F4672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AC0501-4496-43CE-83B3-7F780A928F1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426344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8BBF59-43F7-4E74-A208-E1505B2AB9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E4B590-01A6-4A5E-864A-5F86A011C7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96EC3-5468-417F-B552-AB06C1752C4B}"/>
              </a:ext>
            </a:extLst>
          </p:cNvPr>
          <p:cNvSpPr>
            <a:spLocks noGrp="1"/>
          </p:cNvSpPr>
          <p:nvPr>
            <p:ph type="dt" sz="half" idx="10"/>
          </p:nvPr>
        </p:nvSpPr>
        <p:spPr/>
        <p:txBody>
          <a:bodyPr/>
          <a:lstStyle/>
          <a:p>
            <a:fld id="{3BA4F9EC-809D-4D41-9B06-87E3F580E0B8}" type="datetimeFigureOut">
              <a:rPr lang="en-US" smtClean="0"/>
              <a:t>4/22/2026</a:t>
            </a:fld>
            <a:endParaRPr lang="en-US"/>
          </a:p>
        </p:txBody>
      </p:sp>
      <p:sp>
        <p:nvSpPr>
          <p:cNvPr id="5" name="Footer Placeholder 4">
            <a:extLst>
              <a:ext uri="{FF2B5EF4-FFF2-40B4-BE49-F238E27FC236}">
                <a16:creationId xmlns:a16="http://schemas.microsoft.com/office/drawing/2014/main" id="{378CEEDA-4627-4985-8D7F-EADBCF095B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F4B4EF-552A-46AD-9D2C-02FC4F778F8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878826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58516D-06B2-484E-BDAE-F5CF70873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D66E01-1D0C-4C7B-99B1-EB71C26368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C19706-72BC-4D4D-90A0-B483AC9BC7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A4F9EC-809D-4D41-9B06-87E3F580E0B8}" type="datetimeFigureOut">
              <a:rPr lang="en-US" smtClean="0"/>
              <a:t>4/22/2026</a:t>
            </a:fld>
            <a:endParaRPr lang="en-US"/>
          </a:p>
        </p:txBody>
      </p:sp>
      <p:sp>
        <p:nvSpPr>
          <p:cNvPr id="5" name="Footer Placeholder 4">
            <a:extLst>
              <a:ext uri="{FF2B5EF4-FFF2-40B4-BE49-F238E27FC236}">
                <a16:creationId xmlns:a16="http://schemas.microsoft.com/office/drawing/2014/main" id="{9FB54820-D488-4906-B445-B54E209080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4DD8F5-3B82-4CA3-8448-BE8540CCFC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AB33D9-C86E-4293-8517-F31EAB871996}" type="slidenum">
              <a:rPr lang="en-US" smtClean="0"/>
              <a:t>‹#›</a:t>
            </a:fld>
            <a:endParaRPr lang="en-US"/>
          </a:p>
        </p:txBody>
      </p:sp>
    </p:spTree>
    <p:extLst>
      <p:ext uri="{BB962C8B-B14F-4D97-AF65-F5344CB8AC3E}">
        <p14:creationId xmlns:p14="http://schemas.microsoft.com/office/powerpoint/2010/main" val="3818654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wallpaperflare.com/sunset-sunrise-mountains-forest-sky-clouds-yosemite-national-park-usa-photo-wallaper-hd-3200x1800-wallpaper-bpqah"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FMBGv6En5jM?feature=oembed" TargetMode="External"/><Relationship Id="rId4" Type="http://schemas.openxmlformats.org/officeDocument/2006/relationships/hyperlink" Target="https://www.youtube.com/watch?v=FMBGv6En5jM"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onyxtruth.com/2015/12/29/white-hypocrisy/" TargetMode="External"/><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peoplemattersglobal.com/article/recruitment/diversity-is-very-important-to-the-future-of-recruiting-linkedin-report-28185" TargetMode="External"/><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www.flickr.com/photos/tro-kilinochchi/2818507991/in/album-72157606704315927/" TargetMode="External"/><Relationship Id="rId2" Type="http://schemas.openxmlformats.org/officeDocument/2006/relationships/image" Target="../media/image12.jpg"/><Relationship Id="rId1" Type="http://schemas.openxmlformats.org/officeDocument/2006/relationships/slideLayout" Target="../slideLayouts/slideLayout7.xml"/><Relationship Id="rId5" Type="http://schemas.openxmlformats.org/officeDocument/2006/relationships/hyperlink" Target="https://www.flickr.com/photos/loungerie/49394596/" TargetMode="Externa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hyperlink" Target="https://www.publicdomainpictures.net/en/view-image.php?image=235591&amp;picture=birds-in-morning-sunlight" TargetMode="External"/><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7.xml"/><Relationship Id="rId1" Type="http://schemas.openxmlformats.org/officeDocument/2006/relationships/video" Target="https://www.youtube.com/embed/c2P3P605Ddo?feature=oembed" TargetMode="External"/><Relationship Id="rId4" Type="http://schemas.openxmlformats.org/officeDocument/2006/relationships/hyperlink" Target="https://www.youtube.com/watch?v=c2P3P605Ddo"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c5COTfnunqo" TargetMode="External"/><Relationship Id="rId2" Type="http://schemas.openxmlformats.org/officeDocument/2006/relationships/image" Target="../media/image1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 nature, sunset&#10;&#10;Description automatically generated">
            <a:extLst>
              <a:ext uri="{FF2B5EF4-FFF2-40B4-BE49-F238E27FC236}">
                <a16:creationId xmlns:a16="http://schemas.microsoft.com/office/drawing/2014/main" id="{DD1CBCA4-64E9-0924-E117-5531AB9AA49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1" y="10"/>
            <a:ext cx="12191999" cy="6857990"/>
          </a:xfrm>
          <a:prstGeom prst="rect">
            <a:avLst/>
          </a:prstGeom>
        </p:spPr>
      </p:pic>
      <p:sp>
        <p:nvSpPr>
          <p:cNvPr id="12" name="Rectangle 1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3FC32D-E0B5-430B-823C-3ABFA6DED295}"/>
              </a:ext>
            </a:extLst>
          </p:cNvPr>
          <p:cNvSpPr>
            <a:spLocks noGrp="1"/>
          </p:cNvSpPr>
          <p:nvPr>
            <p:ph type="ctrTitle"/>
          </p:nvPr>
        </p:nvSpPr>
        <p:spPr>
          <a:xfrm>
            <a:off x="3579875" y="3266716"/>
            <a:ext cx="5029199" cy="1043917"/>
          </a:xfrm>
          <a:effectLst>
            <a:outerShdw blurRad="50800" dist="38100" dir="2700000" algn="tl" rotWithShape="0">
              <a:prstClr val="black">
                <a:alpha val="40000"/>
              </a:prstClr>
            </a:outerShdw>
          </a:effectLst>
        </p:spPr>
        <p:txBody>
          <a:bodyPr>
            <a:normAutofit/>
          </a:bodyPr>
          <a:lstStyle/>
          <a:p>
            <a:r>
              <a:rPr lang="en-US" sz="5200" b="1" dirty="0">
                <a:solidFill>
                  <a:srgbClr val="FFFFFF"/>
                </a:solidFill>
                <a:latin typeface="Arial" panose="020B0604020202020204" pitchFamily="34" charset="0"/>
                <a:cs typeface="Arial" panose="020B0604020202020204" pitchFamily="34" charset="0"/>
              </a:rPr>
              <a:t>Accountable</a:t>
            </a:r>
          </a:p>
        </p:txBody>
      </p:sp>
      <p:sp>
        <p:nvSpPr>
          <p:cNvPr id="3" name="Subtitle 2">
            <a:extLst>
              <a:ext uri="{FF2B5EF4-FFF2-40B4-BE49-F238E27FC236}">
                <a16:creationId xmlns:a16="http://schemas.microsoft.com/office/drawing/2014/main" id="{9F9DF4EE-3BB9-492A-9046-A1A46A4ECAC6}"/>
              </a:ext>
            </a:extLst>
          </p:cNvPr>
          <p:cNvSpPr>
            <a:spLocks noGrp="1"/>
          </p:cNvSpPr>
          <p:nvPr>
            <p:ph type="subTitle" idx="1"/>
          </p:nvPr>
        </p:nvSpPr>
        <p:spPr>
          <a:xfrm>
            <a:off x="8858793" y="5903934"/>
            <a:ext cx="1953491" cy="491248"/>
          </a:xfrm>
          <a:effectLst>
            <a:outerShdw blurRad="50800" dist="38100" dir="2700000" algn="tl" rotWithShape="0">
              <a:prstClr val="black">
                <a:alpha val="40000"/>
              </a:prstClr>
            </a:outerShdw>
          </a:effectLst>
        </p:spPr>
        <p:txBody>
          <a:bodyPr>
            <a:normAutofit/>
          </a:bodyPr>
          <a:lstStyle/>
          <a:p>
            <a:r>
              <a:rPr lang="en-US" b="1" dirty="0">
                <a:solidFill>
                  <a:srgbClr val="FFFFFF"/>
                </a:solidFill>
              </a:rPr>
              <a:t>Tucker, GA</a:t>
            </a:r>
          </a:p>
        </p:txBody>
      </p:sp>
    </p:spTree>
    <p:extLst>
      <p:ext uri="{BB962C8B-B14F-4D97-AF65-F5344CB8AC3E}">
        <p14:creationId xmlns:p14="http://schemas.microsoft.com/office/powerpoint/2010/main" val="28529017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Ali Youssefi - As One Soul (Practice Session)">
            <a:hlinkClick r:id="" action="ppaction://media"/>
            <a:extLst>
              <a:ext uri="{FF2B5EF4-FFF2-40B4-BE49-F238E27FC236}">
                <a16:creationId xmlns:a16="http://schemas.microsoft.com/office/drawing/2014/main" id="{6792D7FA-9CAF-785C-D8EC-00777EBE25B0}"/>
              </a:ext>
            </a:extLst>
          </p:cNvPr>
          <p:cNvPicPr>
            <a:picLocks noRot="1" noChangeAspect="1"/>
          </p:cNvPicPr>
          <p:nvPr>
            <a:videoFile r:link="rId1"/>
          </p:nvPr>
        </p:nvPicPr>
        <p:blipFill>
          <a:blip r:embed="rId3"/>
          <a:stretch>
            <a:fillRect/>
          </a:stretch>
        </p:blipFill>
        <p:spPr>
          <a:xfrm>
            <a:off x="1196556" y="379493"/>
            <a:ext cx="9617982" cy="5434160"/>
          </a:xfrm>
          <a:prstGeom prst="rect">
            <a:avLst/>
          </a:prstGeom>
        </p:spPr>
      </p:pic>
      <p:sp>
        <p:nvSpPr>
          <p:cNvPr id="4" name="TextBox 3">
            <a:extLst>
              <a:ext uri="{FF2B5EF4-FFF2-40B4-BE49-F238E27FC236}">
                <a16:creationId xmlns:a16="http://schemas.microsoft.com/office/drawing/2014/main" id="{13198B4A-E44E-1E3A-C00B-3B14B66B8D76}"/>
              </a:ext>
            </a:extLst>
          </p:cNvPr>
          <p:cNvSpPr txBox="1"/>
          <p:nvPr/>
        </p:nvSpPr>
        <p:spPr>
          <a:xfrm>
            <a:off x="2570685" y="6016842"/>
            <a:ext cx="6869724" cy="461665"/>
          </a:xfrm>
          <a:prstGeom prst="rect">
            <a:avLst/>
          </a:prstGeom>
          <a:noFill/>
        </p:spPr>
        <p:txBody>
          <a:bodyPr wrap="square">
            <a:spAutoFit/>
          </a:bodyPr>
          <a:lstStyle/>
          <a:p>
            <a:r>
              <a:rPr lang="en-US" sz="2400" b="1" dirty="0">
                <a:hlinkClick r:id="rId4"/>
              </a:rPr>
              <a:t>https://www.youtube.com/watch?v=FMBGv6En5jM</a:t>
            </a:r>
            <a:r>
              <a:rPr lang="en-US" sz="2400" b="1" dirty="0"/>
              <a:t> </a:t>
            </a:r>
          </a:p>
        </p:txBody>
      </p:sp>
    </p:spTree>
    <p:extLst>
      <p:ext uri="{BB962C8B-B14F-4D97-AF65-F5344CB8AC3E}">
        <p14:creationId xmlns:p14="http://schemas.microsoft.com/office/powerpoint/2010/main" val="345451691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277F72E-9B28-520F-46C3-B4492A7966D7}"/>
              </a:ext>
            </a:extLst>
          </p:cNvPr>
          <p:cNvSpPr txBox="1"/>
          <p:nvPr/>
        </p:nvSpPr>
        <p:spPr>
          <a:xfrm>
            <a:off x="1697082" y="5183390"/>
            <a:ext cx="8797835" cy="1615827"/>
          </a:xfrm>
          <a:prstGeom prst="rect">
            <a:avLst/>
          </a:prstGeom>
          <a:noFill/>
        </p:spPr>
        <p:txBody>
          <a:bodyPr wrap="square">
            <a:spAutoFit/>
          </a:bodyPr>
          <a:lstStyle/>
          <a:p>
            <a:r>
              <a:rPr lang="en-US" sz="2100" b="1" dirty="0"/>
              <a:t>O Living Temple! Through Thee have We gathered together all created things, whether in the heavens or on the earth, and called them to account for that which We had covenanted with them before the foundation of the world. </a:t>
            </a:r>
          </a:p>
          <a:p>
            <a:pPr algn="r"/>
            <a:r>
              <a:rPr lang="en-US" sz="1700" b="1" dirty="0"/>
              <a:t>Bahá’u’lláh</a:t>
            </a:r>
          </a:p>
          <a:p>
            <a:pPr algn="r"/>
            <a:r>
              <a:rPr lang="en-US" sz="1700" b="1" i="1" dirty="0"/>
              <a:t>Summons of the Lord of Hosts</a:t>
            </a:r>
            <a:r>
              <a:rPr lang="en-US" sz="1700" b="1" dirty="0"/>
              <a:t>, 1.19</a:t>
            </a:r>
          </a:p>
        </p:txBody>
      </p:sp>
      <p:pic>
        <p:nvPicPr>
          <p:cNvPr id="2" name="Picture 1">
            <a:extLst>
              <a:ext uri="{FF2B5EF4-FFF2-40B4-BE49-F238E27FC236}">
                <a16:creationId xmlns:a16="http://schemas.microsoft.com/office/drawing/2014/main" id="{66596A49-527E-AF0E-B994-D5F7D1DCA87A}"/>
              </a:ext>
            </a:extLst>
          </p:cNvPr>
          <p:cNvPicPr>
            <a:picLocks noChangeAspect="1"/>
          </p:cNvPicPr>
          <p:nvPr/>
        </p:nvPicPr>
        <p:blipFill>
          <a:blip r:embed="rId2"/>
          <a:stretch>
            <a:fillRect/>
          </a:stretch>
        </p:blipFill>
        <p:spPr>
          <a:xfrm>
            <a:off x="2418805" y="162817"/>
            <a:ext cx="7354390" cy="4902927"/>
          </a:xfrm>
          <a:prstGeom prst="rect">
            <a:avLst/>
          </a:prstGeom>
        </p:spPr>
      </p:pic>
    </p:spTree>
    <p:extLst>
      <p:ext uri="{BB962C8B-B14F-4D97-AF65-F5344CB8AC3E}">
        <p14:creationId xmlns:p14="http://schemas.microsoft.com/office/powerpoint/2010/main" val="23675914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E4A10BF-3CAB-72A7-60CC-FC50D3401576}"/>
              </a:ext>
            </a:extLst>
          </p:cNvPr>
          <p:cNvSpPr txBox="1"/>
          <p:nvPr/>
        </p:nvSpPr>
        <p:spPr>
          <a:xfrm>
            <a:off x="835138" y="1413063"/>
            <a:ext cx="4239781" cy="4031873"/>
          </a:xfrm>
          <a:prstGeom prst="rect">
            <a:avLst/>
          </a:prstGeom>
          <a:noFill/>
        </p:spPr>
        <p:txBody>
          <a:bodyPr wrap="square">
            <a:spAutoFit/>
          </a:bodyPr>
          <a:lstStyle/>
          <a:p>
            <a:r>
              <a:rPr lang="en-US" sz="2200" b="1" dirty="0"/>
              <a:t>All souls are under the shadow of the universal Manifestation, must submit to the authority of the religion of God, and are not to deviate so much as a hairsbreadth. Rather, they must conform their every act and deed to the religion of God, and should they deviate from it they will be reproved and held accountable before God. </a:t>
            </a:r>
          </a:p>
          <a:p>
            <a:pPr algn="r"/>
            <a:r>
              <a:rPr lang="en-US" b="1" dirty="0"/>
              <a:t>Abdu’l-Bahá</a:t>
            </a:r>
          </a:p>
          <a:p>
            <a:pPr algn="r"/>
            <a:r>
              <a:rPr lang="en-US" b="1" i="1" dirty="0"/>
              <a:t>Some Answered Questions</a:t>
            </a:r>
            <a:r>
              <a:rPr lang="en-US" b="1" dirty="0"/>
              <a:t>, 45.9</a:t>
            </a:r>
          </a:p>
        </p:txBody>
      </p:sp>
      <p:pic>
        <p:nvPicPr>
          <p:cNvPr id="5" name="Picture 4" descr="A white building with purple flowers&#10;&#10;Description automatically generated">
            <a:extLst>
              <a:ext uri="{FF2B5EF4-FFF2-40B4-BE49-F238E27FC236}">
                <a16:creationId xmlns:a16="http://schemas.microsoft.com/office/drawing/2014/main" id="{A4CB1AE4-E6AF-31AB-0A9F-C5BDFE6082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3662" y="1452285"/>
            <a:ext cx="6058746" cy="3953427"/>
          </a:xfrm>
          <a:prstGeom prst="rect">
            <a:avLst/>
          </a:prstGeom>
        </p:spPr>
      </p:pic>
    </p:spTree>
    <p:extLst>
      <p:ext uri="{BB962C8B-B14F-4D97-AF65-F5344CB8AC3E}">
        <p14:creationId xmlns:p14="http://schemas.microsoft.com/office/powerpoint/2010/main" val="406960761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3976AC-3A16-438F-42B9-40D83B536A70}"/>
              </a:ext>
            </a:extLst>
          </p:cNvPr>
          <p:cNvSpPr txBox="1"/>
          <p:nvPr/>
        </p:nvSpPr>
        <p:spPr>
          <a:xfrm>
            <a:off x="8053251" y="1582340"/>
            <a:ext cx="3331029" cy="3693319"/>
          </a:xfrm>
          <a:prstGeom prst="rect">
            <a:avLst/>
          </a:prstGeom>
          <a:noFill/>
        </p:spPr>
        <p:txBody>
          <a:bodyPr wrap="square">
            <a:spAutoFit/>
          </a:bodyPr>
          <a:lstStyle/>
          <a:p>
            <a:r>
              <a:rPr lang="en-US" sz="2200" b="1" dirty="0"/>
              <a:t>But if the prophetic injunctions have not reached a place and the people fail, as a result, to act in conformity with the divine teachings, then they are not held accountable according to the laws of religion.</a:t>
            </a:r>
          </a:p>
          <a:p>
            <a:pPr algn="r"/>
            <a:r>
              <a:rPr lang="en-US" b="1" dirty="0"/>
              <a:t>‘Abdu’l-Bahá</a:t>
            </a:r>
          </a:p>
          <a:p>
            <a:pPr algn="r"/>
            <a:r>
              <a:rPr lang="en-US" b="1" i="1" dirty="0"/>
              <a:t>Some Answered Questions</a:t>
            </a:r>
            <a:r>
              <a:rPr lang="en-US" b="1" dirty="0"/>
              <a:t>, 76.4</a:t>
            </a:r>
          </a:p>
        </p:txBody>
      </p:sp>
      <p:pic>
        <p:nvPicPr>
          <p:cNvPr id="2" name="Picture 1">
            <a:extLst>
              <a:ext uri="{FF2B5EF4-FFF2-40B4-BE49-F238E27FC236}">
                <a16:creationId xmlns:a16="http://schemas.microsoft.com/office/drawing/2014/main" id="{A39A88A8-EBD7-C964-A1D8-A1835402A7D6}"/>
              </a:ext>
            </a:extLst>
          </p:cNvPr>
          <p:cNvPicPr>
            <a:picLocks noChangeAspect="1"/>
          </p:cNvPicPr>
          <p:nvPr/>
        </p:nvPicPr>
        <p:blipFill>
          <a:blip r:embed="rId2"/>
          <a:stretch>
            <a:fillRect/>
          </a:stretch>
        </p:blipFill>
        <p:spPr>
          <a:xfrm>
            <a:off x="447139" y="840391"/>
            <a:ext cx="7044409" cy="5177216"/>
          </a:xfrm>
          <a:prstGeom prst="rect">
            <a:avLst/>
          </a:prstGeom>
        </p:spPr>
      </p:pic>
    </p:spTree>
    <p:extLst>
      <p:ext uri="{BB962C8B-B14F-4D97-AF65-F5344CB8AC3E}">
        <p14:creationId xmlns:p14="http://schemas.microsoft.com/office/powerpoint/2010/main" val="28500972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0FF915B-7CFA-E621-0A2C-C64F22167717}"/>
              </a:ext>
            </a:extLst>
          </p:cNvPr>
          <p:cNvSpPr txBox="1"/>
          <p:nvPr/>
        </p:nvSpPr>
        <p:spPr>
          <a:xfrm>
            <a:off x="773698" y="905232"/>
            <a:ext cx="5010150" cy="5047536"/>
          </a:xfrm>
          <a:prstGeom prst="rect">
            <a:avLst/>
          </a:prstGeom>
          <a:noFill/>
        </p:spPr>
        <p:txBody>
          <a:bodyPr wrap="square">
            <a:spAutoFit/>
          </a:bodyPr>
          <a:lstStyle/>
          <a:p>
            <a:r>
              <a:rPr lang="en-US" sz="2200" b="1" dirty="0"/>
              <a:t>...the divine philosophers hold that the excellence or baseness of things depends upon both reason and religious law. Thus, the prohibitions on murder, theft, treachery, falsehood, hypocrisy, and iniquity are based on reason: Every rational mind can grasp that these are all vile and reprehensible...And were he to commit such a crime, he would be held accountable for it whether the prophetic message had reached him or not, for reason itself grasps the reprehensible character of this deed. </a:t>
            </a:r>
          </a:p>
          <a:p>
            <a:pPr algn="r"/>
            <a:r>
              <a:rPr lang="en-US" b="1" dirty="0"/>
              <a:t>‘Abdu’l-Bahá</a:t>
            </a:r>
          </a:p>
          <a:p>
            <a:pPr algn="r"/>
            <a:r>
              <a:rPr lang="en-US" b="1" i="1" dirty="0"/>
              <a:t>Some Answered Questions</a:t>
            </a:r>
            <a:r>
              <a:rPr lang="en-US" b="1" dirty="0"/>
              <a:t>, 76.3</a:t>
            </a:r>
          </a:p>
        </p:txBody>
      </p:sp>
      <p:pic>
        <p:nvPicPr>
          <p:cNvPr id="3" name="Picture 2" descr="A person holding a mask&#10;&#10;Description automatically generated">
            <a:extLst>
              <a:ext uri="{FF2B5EF4-FFF2-40B4-BE49-F238E27FC236}">
                <a16:creationId xmlns:a16="http://schemas.microsoft.com/office/drawing/2014/main" id="{8C047144-984B-146C-465B-9387D934EFE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351119" y="1781923"/>
            <a:ext cx="5234819" cy="3294154"/>
          </a:xfrm>
          <a:prstGeom prst="rect">
            <a:avLst/>
          </a:prstGeom>
        </p:spPr>
      </p:pic>
    </p:spTree>
    <p:extLst>
      <p:ext uri="{BB962C8B-B14F-4D97-AF65-F5344CB8AC3E}">
        <p14:creationId xmlns:p14="http://schemas.microsoft.com/office/powerpoint/2010/main" val="260839142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D201A3-055C-BF22-B6F4-865C92B26AE9}"/>
              </a:ext>
            </a:extLst>
          </p:cNvPr>
          <p:cNvSpPr txBox="1"/>
          <p:nvPr/>
        </p:nvSpPr>
        <p:spPr>
          <a:xfrm>
            <a:off x="1494200" y="4207899"/>
            <a:ext cx="9203599" cy="2339102"/>
          </a:xfrm>
          <a:prstGeom prst="rect">
            <a:avLst/>
          </a:prstGeom>
          <a:noFill/>
        </p:spPr>
        <p:txBody>
          <a:bodyPr wrap="square">
            <a:spAutoFit/>
          </a:bodyPr>
          <a:lstStyle/>
          <a:p>
            <a:r>
              <a:rPr lang="en-US" sz="2200" b="1" dirty="0"/>
              <a:t>No faith or religion hath ever held children responsible. The Pen of divine Command hath exempted them, yet the fire of thy tyranny and oppression encompasseth all. If thou bearest allegiance to any faith or religion, then thou shouldst know that, according to all the heavenly Books and all the divinely inspired and weighty Scriptures, children are not to be held accountable. </a:t>
            </a:r>
          </a:p>
          <a:p>
            <a:pPr algn="r"/>
            <a:r>
              <a:rPr lang="en-US" b="1" dirty="0"/>
              <a:t>Bahá’u’lláh</a:t>
            </a:r>
          </a:p>
          <a:p>
            <a:pPr algn="r"/>
            <a:r>
              <a:rPr lang="en-US" b="1" i="1" dirty="0"/>
              <a:t>Summons of the Lord of Hosts</a:t>
            </a:r>
            <a:r>
              <a:rPr lang="en-US" b="1" dirty="0"/>
              <a:t>, 8.3</a:t>
            </a:r>
          </a:p>
        </p:txBody>
      </p:sp>
      <p:pic>
        <p:nvPicPr>
          <p:cNvPr id="2" name="Picture 1">
            <a:extLst>
              <a:ext uri="{FF2B5EF4-FFF2-40B4-BE49-F238E27FC236}">
                <a16:creationId xmlns:a16="http://schemas.microsoft.com/office/drawing/2014/main" id="{78AB5446-F92E-3A46-A853-F4B5301B2D58}"/>
              </a:ext>
            </a:extLst>
          </p:cNvPr>
          <p:cNvPicPr>
            <a:picLocks noChangeAspect="1"/>
          </p:cNvPicPr>
          <p:nvPr/>
        </p:nvPicPr>
        <p:blipFill>
          <a:blip r:embed="rId2"/>
          <a:stretch>
            <a:fillRect/>
          </a:stretch>
        </p:blipFill>
        <p:spPr>
          <a:xfrm>
            <a:off x="1809750" y="190526"/>
            <a:ext cx="8572500" cy="3619500"/>
          </a:xfrm>
          <a:prstGeom prst="rect">
            <a:avLst/>
          </a:prstGeom>
        </p:spPr>
      </p:pic>
    </p:spTree>
    <p:extLst>
      <p:ext uri="{BB962C8B-B14F-4D97-AF65-F5344CB8AC3E}">
        <p14:creationId xmlns:p14="http://schemas.microsoft.com/office/powerpoint/2010/main" val="951950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11BE883-46B4-412C-B6C3-88A2FF74B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77D1452-F0B7-431E-9A24-D3F7103D8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20">
            <a:extLst>
              <a:ext uri="{FF2B5EF4-FFF2-40B4-BE49-F238E27FC236}">
                <a16:creationId xmlns:a16="http://schemas.microsoft.com/office/drawing/2014/main" id="{A660F4F9-5DF5-4F15-BE6A-CD8648BB1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211" y="559407"/>
            <a:ext cx="6594522"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clay pots&#10;&#10;Description automatically generated with low confidence">
            <a:extLst>
              <a:ext uri="{FF2B5EF4-FFF2-40B4-BE49-F238E27FC236}">
                <a16:creationId xmlns:a16="http://schemas.microsoft.com/office/drawing/2014/main" id="{56C6D8C4-8989-4D07-32F7-765C07AD517C}"/>
              </a:ext>
            </a:extLst>
          </p:cNvPr>
          <p:cNvPicPr>
            <a:picLocks noChangeAspect="1"/>
          </p:cNvPicPr>
          <p:nvPr/>
        </p:nvPicPr>
        <p:blipFill rotWithShape="1">
          <a:blip r:embed="rId2">
            <a:extLst>
              <a:ext uri="{28A0092B-C50C-407E-A947-70E740481C1C}">
                <a14:useLocalDpi xmlns:a14="http://schemas.microsoft.com/office/drawing/2010/main" val="0"/>
              </a:ext>
            </a:extLst>
          </a:blip>
          <a:srcRect l="9457" r="2" b="2"/>
          <a:stretch/>
        </p:blipFill>
        <p:spPr>
          <a:xfrm>
            <a:off x="644652" y="722376"/>
            <a:ext cx="6263640" cy="5413248"/>
          </a:xfrm>
          <a:prstGeom prst="rect">
            <a:avLst/>
          </a:prstGeom>
          <a:effectLst/>
        </p:spPr>
      </p:pic>
      <p:sp>
        <p:nvSpPr>
          <p:cNvPr id="3" name="TextBox 2">
            <a:extLst>
              <a:ext uri="{FF2B5EF4-FFF2-40B4-BE49-F238E27FC236}">
                <a16:creationId xmlns:a16="http://schemas.microsoft.com/office/drawing/2014/main" id="{89CA4E79-C651-95C8-3CFF-BD4E6445EB9D}"/>
              </a:ext>
            </a:extLst>
          </p:cNvPr>
          <p:cNvSpPr txBox="1"/>
          <p:nvPr/>
        </p:nvSpPr>
        <p:spPr>
          <a:xfrm>
            <a:off x="8032155" y="1090238"/>
            <a:ext cx="3578688" cy="4480245"/>
          </a:xfrm>
          <a:prstGeom prst="rect">
            <a:avLst/>
          </a:prstGeom>
        </p:spPr>
        <p:txBody>
          <a:bodyPr vert="horz" lIns="91440" tIns="45720" rIns="91440" bIns="45720" rtlCol="0">
            <a:normAutofit/>
          </a:bodyPr>
          <a:lstStyle/>
          <a:p>
            <a:pPr marR="0">
              <a:lnSpc>
                <a:spcPct val="90000"/>
              </a:lnSpc>
              <a:spcBef>
                <a:spcPts val="0"/>
              </a:spcBef>
              <a:spcAft>
                <a:spcPts val="800"/>
              </a:spcAft>
            </a:pPr>
            <a:r>
              <a:rPr lang="en-US" sz="2600" b="1" dirty="0">
                <a:effectLst/>
              </a:rPr>
              <a:t>[E]very man hath been, and will continue to be, able of himself to appreciate the Beauty of God, the Glorified. Had he not been endowed with such a capacity, how could he be called to account for his failure?</a:t>
            </a:r>
          </a:p>
          <a:p>
            <a:pPr marR="0" algn="r">
              <a:lnSpc>
                <a:spcPct val="90000"/>
              </a:lnSpc>
              <a:spcBef>
                <a:spcPts val="0"/>
              </a:spcBef>
              <a:spcAft>
                <a:spcPts val="0"/>
              </a:spcAft>
            </a:pPr>
            <a:r>
              <a:rPr lang="en-US" sz="2000" b="1" dirty="0">
                <a:effectLst/>
              </a:rPr>
              <a:t>Bahá’u’lláh, </a:t>
            </a:r>
          </a:p>
          <a:p>
            <a:pPr marR="0" algn="r">
              <a:lnSpc>
                <a:spcPct val="90000"/>
              </a:lnSpc>
              <a:spcBef>
                <a:spcPts val="0"/>
              </a:spcBef>
              <a:spcAft>
                <a:spcPts val="0"/>
              </a:spcAft>
            </a:pPr>
            <a:r>
              <a:rPr lang="en-US" sz="2000" b="1" i="1" dirty="0">
                <a:effectLst/>
              </a:rPr>
              <a:t>Gleanings</a:t>
            </a:r>
            <a:r>
              <a:rPr lang="en-US" sz="2000" b="1" dirty="0">
                <a:effectLst/>
              </a:rPr>
              <a:t>, p. 143</a:t>
            </a:r>
          </a:p>
        </p:txBody>
      </p:sp>
    </p:spTree>
    <p:extLst>
      <p:ext uri="{BB962C8B-B14F-4D97-AF65-F5344CB8AC3E}">
        <p14:creationId xmlns:p14="http://schemas.microsoft.com/office/powerpoint/2010/main" val="13526499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265E01-8C9A-D164-1C53-B76AEFF2ACAF}"/>
              </a:ext>
            </a:extLst>
          </p:cNvPr>
          <p:cNvSpPr txBox="1"/>
          <p:nvPr/>
        </p:nvSpPr>
        <p:spPr>
          <a:xfrm>
            <a:off x="476793" y="843676"/>
            <a:ext cx="4976949" cy="5170646"/>
          </a:xfrm>
          <a:prstGeom prst="rect">
            <a:avLst/>
          </a:prstGeom>
          <a:noFill/>
        </p:spPr>
        <p:txBody>
          <a:bodyPr wrap="square">
            <a:spAutoFit/>
          </a:bodyPr>
          <a:lstStyle/>
          <a:p>
            <a:r>
              <a:rPr lang="en-US" sz="2100" b="1" dirty="0"/>
              <a:t>The differences among mankind are of two sorts: one is a difference of station, and this difference is not blameworthy. The other is a difference of faith and assurance; the loss of these is blameworthy, for then the soul is overwhelmed by his desires and passions, which deprive him of these blessings and prevent him from feeling the power of attraction of the love of God. Though that man is praiseworthy and acceptable in his station, yet as he is deprived of the perfections of that degree, he will become a source of imperfections, for which he is held responsible.</a:t>
            </a:r>
          </a:p>
          <a:p>
            <a:pPr algn="r"/>
            <a:r>
              <a:rPr lang="en-US" b="1" dirty="0"/>
              <a:t>'Abdu'l-Bahá</a:t>
            </a:r>
          </a:p>
          <a:p>
            <a:pPr algn="r"/>
            <a:r>
              <a:rPr lang="en-US" b="1" i="1" dirty="0"/>
              <a:t>Some Answered Questions</a:t>
            </a:r>
            <a:r>
              <a:rPr lang="en-US" b="1" dirty="0"/>
              <a:t>, pp. 130-131</a:t>
            </a:r>
          </a:p>
        </p:txBody>
      </p:sp>
      <p:pic>
        <p:nvPicPr>
          <p:cNvPr id="2" name="Picture 1">
            <a:extLst>
              <a:ext uri="{FF2B5EF4-FFF2-40B4-BE49-F238E27FC236}">
                <a16:creationId xmlns:a16="http://schemas.microsoft.com/office/drawing/2014/main" id="{57B81872-A0CC-EE3A-BE3C-40F42BB3A436}"/>
              </a:ext>
            </a:extLst>
          </p:cNvPr>
          <p:cNvPicPr>
            <a:picLocks noChangeAspect="1"/>
          </p:cNvPicPr>
          <p:nvPr/>
        </p:nvPicPr>
        <p:blipFill>
          <a:blip r:embed="rId2"/>
          <a:stretch>
            <a:fillRect/>
          </a:stretch>
        </p:blipFill>
        <p:spPr>
          <a:xfrm>
            <a:off x="5891347" y="1377795"/>
            <a:ext cx="6170023" cy="4102409"/>
          </a:xfrm>
          <a:prstGeom prst="rect">
            <a:avLst/>
          </a:prstGeom>
        </p:spPr>
      </p:pic>
    </p:spTree>
    <p:extLst>
      <p:ext uri="{BB962C8B-B14F-4D97-AF65-F5344CB8AC3E}">
        <p14:creationId xmlns:p14="http://schemas.microsoft.com/office/powerpoint/2010/main" val="17592133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690C3153-1011-4CEB-9CFD-43F99718FCA2}"/>
              </a:ext>
            </a:extLst>
          </p:cNvPr>
          <p:cNvPicPr>
            <a:picLocks noChangeAspect="1"/>
          </p:cNvPicPr>
          <p:nvPr/>
        </p:nvPicPr>
        <p:blipFill rotWithShape="1">
          <a:blip r:embed="rId2"/>
          <a:srcRect l="6332" r="26408"/>
          <a:stretch/>
        </p:blipFill>
        <p:spPr>
          <a:xfrm>
            <a:off x="1" y="10"/>
            <a:ext cx="6936390" cy="6857990"/>
          </a:xfrm>
          <a:prstGeom prst="rect">
            <a:avLst/>
          </a:prstGeom>
        </p:spPr>
      </p:pic>
      <p:sp>
        <p:nvSpPr>
          <p:cNvPr id="3" name="TextBox 2">
            <a:extLst>
              <a:ext uri="{FF2B5EF4-FFF2-40B4-BE49-F238E27FC236}">
                <a16:creationId xmlns:a16="http://schemas.microsoft.com/office/drawing/2014/main" id="{C5CABAA2-7612-C43A-2680-291705F0A8EF}"/>
              </a:ext>
            </a:extLst>
          </p:cNvPr>
          <p:cNvSpPr txBox="1"/>
          <p:nvPr/>
        </p:nvSpPr>
        <p:spPr>
          <a:xfrm>
            <a:off x="7479581" y="418895"/>
            <a:ext cx="4166179" cy="6020209"/>
          </a:xfrm>
          <a:prstGeom prst="rect">
            <a:avLst/>
          </a:prstGeom>
        </p:spPr>
        <p:txBody>
          <a:bodyPr vert="horz" lIns="91440" tIns="45720" rIns="91440" bIns="45720" rtlCol="0">
            <a:normAutofit/>
          </a:bodyPr>
          <a:lstStyle/>
          <a:p>
            <a:r>
              <a:rPr lang="en-US" sz="2200" b="1" dirty="0"/>
              <a:t>Certain matters are subject to the free will of man, such as acting with justice and fairness, or injustice and iniquity — in other words, the choice of good or evil actions... He can light the candle of his heart with the flame of the love of God and become a well-wisher of the world, or he can become an enemy of all mankind or set his affections on worldly things; he can choose to be just or iniquitous. All these deeds and actions are under his own control, and he is therefore accountable for them.</a:t>
            </a:r>
          </a:p>
          <a:p>
            <a:pPr algn="r"/>
            <a:r>
              <a:rPr lang="en-US" b="1" dirty="0"/>
              <a:t>‘Abdu’l-Bahá</a:t>
            </a:r>
          </a:p>
          <a:p>
            <a:pPr algn="r"/>
            <a:r>
              <a:rPr lang="en-US" b="1" i="1" dirty="0"/>
              <a:t>Some Answered Questions</a:t>
            </a:r>
            <a:r>
              <a:rPr lang="en-US" b="1" dirty="0"/>
              <a:t>, 70.3-4</a:t>
            </a:r>
          </a:p>
        </p:txBody>
      </p:sp>
    </p:spTree>
    <p:extLst>
      <p:ext uri="{BB962C8B-B14F-4D97-AF65-F5344CB8AC3E}">
        <p14:creationId xmlns:p14="http://schemas.microsoft.com/office/powerpoint/2010/main" val="70998797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group of people in clothing&#10;&#10;Description automatically generated with low confidence">
            <a:extLst>
              <a:ext uri="{FF2B5EF4-FFF2-40B4-BE49-F238E27FC236}">
                <a16:creationId xmlns:a16="http://schemas.microsoft.com/office/drawing/2014/main" id="{21A257AA-DC58-5475-4D46-5630811A214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9051" b="14326"/>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TextBox 2">
            <a:extLst>
              <a:ext uri="{FF2B5EF4-FFF2-40B4-BE49-F238E27FC236}">
                <a16:creationId xmlns:a16="http://schemas.microsoft.com/office/drawing/2014/main" id="{DD4C3C06-E0D9-5DB6-384B-0E937070D598}"/>
              </a:ext>
            </a:extLst>
          </p:cNvPr>
          <p:cNvSpPr txBox="1"/>
          <p:nvPr/>
        </p:nvSpPr>
        <p:spPr>
          <a:xfrm>
            <a:off x="1650436" y="3987982"/>
            <a:ext cx="8891127" cy="2452687"/>
          </a:xfrm>
          <a:prstGeom prst="rect">
            <a:avLst/>
          </a:prstGeom>
        </p:spPr>
        <p:txBody>
          <a:bodyPr vert="horz" lIns="91440" tIns="45720" rIns="91440" bIns="45720" rtlCol="0" anchor="ctr">
            <a:noAutofit/>
          </a:bodyPr>
          <a:lstStyle/>
          <a:p>
            <a:pPr marR="0">
              <a:lnSpc>
                <a:spcPct val="90000"/>
              </a:lnSpc>
              <a:spcBef>
                <a:spcPts val="0"/>
              </a:spcBef>
              <a:spcAft>
                <a:spcPts val="800"/>
              </a:spcAft>
            </a:pPr>
            <a:r>
              <a:rPr lang="en-US" sz="2800" b="1" dirty="0">
                <a:effectLst/>
              </a:rPr>
              <a:t>Ye shall, of a truth, be asked of your doings, shall be called to account for your failure in duty with regard to the Cause of God, and for having disdainfully rejected His loved ones who, with manifest sincerity, have come unto you.</a:t>
            </a:r>
          </a:p>
          <a:p>
            <a:pPr marR="0" algn="r">
              <a:lnSpc>
                <a:spcPct val="90000"/>
              </a:lnSpc>
              <a:spcBef>
                <a:spcPts val="0"/>
              </a:spcBef>
              <a:spcAft>
                <a:spcPts val="0"/>
              </a:spcAft>
            </a:pPr>
            <a:r>
              <a:rPr lang="en-US" sz="2400" b="1" dirty="0">
                <a:effectLst/>
              </a:rPr>
              <a:t>Bahá’u’lláh, </a:t>
            </a:r>
            <a:r>
              <a:rPr lang="en-US" sz="2400" b="1" i="1" dirty="0">
                <a:effectLst/>
              </a:rPr>
              <a:t>Gleanings</a:t>
            </a:r>
            <a:r>
              <a:rPr lang="en-US" sz="2400" b="1" dirty="0">
                <a:effectLst/>
              </a:rPr>
              <a:t>, p. 124</a:t>
            </a:r>
          </a:p>
        </p:txBody>
      </p:sp>
    </p:spTree>
    <p:extLst>
      <p:ext uri="{BB962C8B-B14F-4D97-AF65-F5344CB8AC3E}">
        <p14:creationId xmlns:p14="http://schemas.microsoft.com/office/powerpoint/2010/main" val="195054822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581C2D7-8D9E-A506-EA35-B81DE37A1A62}"/>
              </a:ext>
            </a:extLst>
          </p:cNvPr>
          <p:cNvSpPr txBox="1"/>
          <p:nvPr/>
        </p:nvSpPr>
        <p:spPr>
          <a:xfrm>
            <a:off x="886757" y="2515184"/>
            <a:ext cx="5092194" cy="2341426"/>
          </a:xfrm>
          <a:prstGeom prst="rect">
            <a:avLst/>
          </a:prstGeom>
        </p:spPr>
        <p:txBody>
          <a:bodyPr vert="horz" lIns="91440" tIns="45720" rIns="91440" bIns="45720" rtlCol="0">
            <a:normAutofit/>
          </a:bodyPr>
          <a:lstStyle/>
          <a:p>
            <a:r>
              <a:rPr lang="en-US" sz="2200" b="1" dirty="0"/>
              <a:t>Ye, and all ye possess, shall pass away. Ye shall, most certainly, return to God, and shall be called to account for your doings in the presence of Him Who shall gather together the entire creation...</a:t>
            </a:r>
          </a:p>
          <a:p>
            <a:pPr algn="r"/>
            <a:r>
              <a:rPr lang="en-US" b="1" dirty="0"/>
              <a:t>Bahá'u'lláh</a:t>
            </a:r>
          </a:p>
          <a:p>
            <a:pPr algn="r"/>
            <a:r>
              <a:rPr lang="en-US" b="1" i="1" dirty="0"/>
              <a:t>Gleanings</a:t>
            </a:r>
            <a:r>
              <a:rPr lang="en-US" b="1" dirty="0"/>
              <a:t>, p. 247</a:t>
            </a:r>
          </a:p>
        </p:txBody>
      </p:sp>
      <p:sp>
        <p:nvSpPr>
          <p:cNvPr id="14" name="Oval 13">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Picture 3" descr="A group of people carrying luggage&#10;&#10;Description automatically generated">
            <a:extLst>
              <a:ext uri="{FF2B5EF4-FFF2-40B4-BE49-F238E27FC236}">
                <a16:creationId xmlns:a16="http://schemas.microsoft.com/office/drawing/2014/main" id="{5FA38252-E0BD-72F7-7657-569A6DE1EE9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0467" r="19409" b="-2"/>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16" name="Arc 15">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7" name="Picture 6" descr="A person in a wedding dress leaning against a limo&#10;&#10;Description automatically generated">
            <a:extLst>
              <a:ext uri="{FF2B5EF4-FFF2-40B4-BE49-F238E27FC236}">
                <a16:creationId xmlns:a16="http://schemas.microsoft.com/office/drawing/2014/main" id="{1E044332-F437-A873-6F2C-DF7D89A8059E}"/>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6689" r="5556" b="-4"/>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56656390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4F7925-6EE3-0D7D-7D2A-EE1940D850B8}"/>
              </a:ext>
            </a:extLst>
          </p:cNvPr>
          <p:cNvSpPr txBox="1"/>
          <p:nvPr/>
        </p:nvSpPr>
        <p:spPr>
          <a:xfrm>
            <a:off x="7796348" y="2259448"/>
            <a:ext cx="3496491" cy="2339102"/>
          </a:xfrm>
          <a:prstGeom prst="rect">
            <a:avLst/>
          </a:prstGeom>
          <a:noFill/>
        </p:spPr>
        <p:txBody>
          <a:bodyPr wrap="square">
            <a:spAutoFit/>
          </a:bodyPr>
          <a:lstStyle/>
          <a:p>
            <a:r>
              <a:rPr lang="en-US" sz="2600" b="1" dirty="0"/>
              <a:t>Let each morn be better than its eve and each morrow richer than its yesterday.</a:t>
            </a:r>
          </a:p>
          <a:p>
            <a:pPr algn="r"/>
            <a:r>
              <a:rPr lang="en-US" sz="2100" b="1" dirty="0"/>
              <a:t>Bahá'u'lláh</a:t>
            </a:r>
          </a:p>
          <a:p>
            <a:pPr algn="r"/>
            <a:r>
              <a:rPr lang="en-US" sz="2100" b="1" i="1" dirty="0"/>
              <a:t>Gleanings</a:t>
            </a:r>
            <a:r>
              <a:rPr lang="en-US" sz="2100" b="1" dirty="0"/>
              <a:t>, p. 138</a:t>
            </a:r>
          </a:p>
        </p:txBody>
      </p:sp>
      <p:pic>
        <p:nvPicPr>
          <p:cNvPr id="4" name="Picture 3" descr="Two birds standing on a wood surface&#10;&#10;Description automatically generated">
            <a:extLst>
              <a:ext uri="{FF2B5EF4-FFF2-40B4-BE49-F238E27FC236}">
                <a16:creationId xmlns:a16="http://schemas.microsoft.com/office/drawing/2014/main" id="{CEECD13C-834B-0DDE-E6EB-CFF6CE3D665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27700" y="473527"/>
            <a:ext cx="6656311" cy="5910943"/>
          </a:xfrm>
          <a:prstGeom prst="rect">
            <a:avLst/>
          </a:prstGeom>
        </p:spPr>
      </p:pic>
    </p:spTree>
    <p:extLst>
      <p:ext uri="{BB962C8B-B14F-4D97-AF65-F5344CB8AC3E}">
        <p14:creationId xmlns:p14="http://schemas.microsoft.com/office/powerpoint/2010/main" val="37027128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Bring thyself to account each day">
            <a:hlinkClick r:id="" action="ppaction://media"/>
            <a:extLst>
              <a:ext uri="{FF2B5EF4-FFF2-40B4-BE49-F238E27FC236}">
                <a16:creationId xmlns:a16="http://schemas.microsoft.com/office/drawing/2014/main" id="{FADD18C1-CD72-75FE-1D3C-20306D5972FF}"/>
              </a:ext>
            </a:extLst>
          </p:cNvPr>
          <p:cNvPicPr>
            <a:picLocks noRot="1" noChangeAspect="1"/>
          </p:cNvPicPr>
          <p:nvPr>
            <a:videoFile r:link="rId1"/>
          </p:nvPr>
        </p:nvPicPr>
        <p:blipFill>
          <a:blip r:embed="rId3"/>
          <a:stretch>
            <a:fillRect/>
          </a:stretch>
        </p:blipFill>
        <p:spPr>
          <a:xfrm>
            <a:off x="1612961" y="367812"/>
            <a:ext cx="8966078" cy="5065834"/>
          </a:xfrm>
          <a:prstGeom prst="rect">
            <a:avLst/>
          </a:prstGeom>
        </p:spPr>
      </p:pic>
      <p:sp>
        <p:nvSpPr>
          <p:cNvPr id="5" name="TextBox 4">
            <a:extLst>
              <a:ext uri="{FF2B5EF4-FFF2-40B4-BE49-F238E27FC236}">
                <a16:creationId xmlns:a16="http://schemas.microsoft.com/office/drawing/2014/main" id="{994F76CB-E37F-4B4E-72DF-759B3C3AE878}"/>
              </a:ext>
            </a:extLst>
          </p:cNvPr>
          <p:cNvSpPr txBox="1"/>
          <p:nvPr/>
        </p:nvSpPr>
        <p:spPr>
          <a:xfrm>
            <a:off x="2965938" y="5846857"/>
            <a:ext cx="6787662" cy="461665"/>
          </a:xfrm>
          <a:prstGeom prst="rect">
            <a:avLst/>
          </a:prstGeom>
          <a:noFill/>
        </p:spPr>
        <p:txBody>
          <a:bodyPr wrap="square">
            <a:spAutoFit/>
          </a:bodyPr>
          <a:lstStyle/>
          <a:p>
            <a:r>
              <a:rPr lang="en-US" sz="2400" b="1" dirty="0">
                <a:hlinkClick r:id="rId4"/>
              </a:rPr>
              <a:t>https://www.youtube.com/watch?v=c2P3P605Ddo</a:t>
            </a:r>
            <a:r>
              <a:rPr lang="en-US" sz="2400" b="1" dirty="0"/>
              <a:t> </a:t>
            </a:r>
          </a:p>
        </p:txBody>
      </p:sp>
    </p:spTree>
    <p:extLst>
      <p:ext uri="{BB962C8B-B14F-4D97-AF65-F5344CB8AC3E}">
        <p14:creationId xmlns:p14="http://schemas.microsoft.com/office/powerpoint/2010/main" val="2408143523"/>
      </p:ext>
    </p:extLst>
  </p:cSld>
  <p:clrMapOvr>
    <a:masterClrMapping/>
  </p:clrMapOvr>
  <mc:AlternateContent xmlns:mc="http://schemas.openxmlformats.org/markup-compatibility/2006">
    <mc:Choice xmlns:p14="http://schemas.microsoft.com/office/powerpoint/2010/main" Requires="p14">
      <p:transition spd="slow" p14:dur="1200">
        <p:zoom dir="in"/>
      </p:transition>
    </mc:Choice>
    <mc:Fallback>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6E327F-5B96-D0AD-1EDA-104DE3183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3773" y="277324"/>
            <a:ext cx="9844454" cy="5537506"/>
          </a:xfrm>
          <a:prstGeom prst="rect">
            <a:avLst/>
          </a:prstGeom>
        </p:spPr>
      </p:pic>
      <p:sp>
        <p:nvSpPr>
          <p:cNvPr id="5" name="TextBox 4">
            <a:extLst>
              <a:ext uri="{FF2B5EF4-FFF2-40B4-BE49-F238E27FC236}">
                <a16:creationId xmlns:a16="http://schemas.microsoft.com/office/drawing/2014/main" id="{E8A28050-C6A6-76EB-B2B3-3AD7C653295C}"/>
              </a:ext>
            </a:extLst>
          </p:cNvPr>
          <p:cNvSpPr txBox="1"/>
          <p:nvPr/>
        </p:nvSpPr>
        <p:spPr>
          <a:xfrm>
            <a:off x="2731476" y="6005119"/>
            <a:ext cx="6729046" cy="461665"/>
          </a:xfrm>
          <a:prstGeom prst="rect">
            <a:avLst/>
          </a:prstGeom>
          <a:noFill/>
        </p:spPr>
        <p:txBody>
          <a:bodyPr wrap="square">
            <a:spAutoFit/>
          </a:bodyPr>
          <a:lstStyle/>
          <a:p>
            <a:r>
              <a:rPr lang="en-US" sz="2400" b="1" dirty="0">
                <a:hlinkClick r:id="rId3"/>
              </a:rPr>
              <a:t>https://www.youtube.com/watch?v=c5COTfnunqo</a:t>
            </a:r>
            <a:r>
              <a:rPr lang="en-US" sz="2400" b="1" dirty="0"/>
              <a:t> </a:t>
            </a:r>
          </a:p>
        </p:txBody>
      </p:sp>
    </p:spTree>
    <p:extLst>
      <p:ext uri="{BB962C8B-B14F-4D97-AF65-F5344CB8AC3E}">
        <p14:creationId xmlns:p14="http://schemas.microsoft.com/office/powerpoint/2010/main" val="34533824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384</TotalTime>
  <Words>805</Words>
  <Application>Microsoft Office PowerPoint</Application>
  <PresentationFormat>Widescreen</PresentationFormat>
  <Paragraphs>37</Paragraphs>
  <Slides>15</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Accountable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&amp; Religion</dc:title>
  <dc:creator>Bill Huitt</dc:creator>
  <cp:lastModifiedBy>Bill Huitt</cp:lastModifiedBy>
  <cp:revision>33</cp:revision>
  <dcterms:created xsi:type="dcterms:W3CDTF">2022-03-07T03:26:47Z</dcterms:created>
  <dcterms:modified xsi:type="dcterms:W3CDTF">2026-04-22T21:01:53Z</dcterms:modified>
</cp:coreProperties>
</file>