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85" r:id="rId4"/>
    <p:sldId id="277" r:id="rId5"/>
    <p:sldId id="287" r:id="rId6"/>
    <p:sldId id="288" r:id="rId7"/>
    <p:sldId id="276" r:id="rId8"/>
    <p:sldId id="278" r:id="rId9"/>
    <p:sldId id="279" r:id="rId10"/>
    <p:sldId id="280" r:id="rId11"/>
    <p:sldId id="281" r:id="rId12"/>
    <p:sldId id="283" r:id="rId13"/>
    <p:sldId id="271" r:id="rId14"/>
    <p:sldId id="272" r:id="rId15"/>
    <p:sldId id="289" r:id="rId16"/>
    <p:sldId id="273" r:id="rId17"/>
    <p:sldId id="284" r:id="rId18"/>
    <p:sldId id="286" r:id="rId19"/>
    <p:sldId id="274" r:id="rId20"/>
    <p:sldId id="28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3" d="100"/>
          <a:sy n="83" d="100"/>
        </p:scale>
        <p:origin x="501" y="487"/>
      </p:cViewPr>
      <p:guideLst/>
    </p:cSldViewPr>
  </p:slideViewPr>
  <p:notesTextViewPr>
    <p:cViewPr>
      <p:scale>
        <a:sx n="3" d="2"/>
        <a:sy n="3" d="2"/>
      </p:scale>
      <p:origin x="0" y="0"/>
    </p:cViewPr>
  </p:notesTextViewPr>
  <p:sorterViewPr>
    <p:cViewPr>
      <p:scale>
        <a:sx n="100" d="100"/>
        <a:sy n="100" d="100"/>
      </p:scale>
      <p:origin x="0" y="-293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B3A91-600B-42B3-A634-9EE139CA3B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E888623-C645-4F9A-B581-747AF56AE6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952E145-BB82-4398-8952-342B1300D10A}"/>
              </a:ext>
            </a:extLst>
          </p:cNvPr>
          <p:cNvSpPr>
            <a:spLocks noGrp="1"/>
          </p:cNvSpPr>
          <p:nvPr>
            <p:ph type="dt" sz="half" idx="10"/>
          </p:nvPr>
        </p:nvSpPr>
        <p:spPr/>
        <p:txBody>
          <a:bodyPr/>
          <a:lstStyle/>
          <a:p>
            <a:fld id="{09E73B9F-4EEC-4D14-B4B2-AAD05B26BAFC}" type="datetimeFigureOut">
              <a:rPr lang="en-US" smtClean="0"/>
              <a:t>4/15/2026</a:t>
            </a:fld>
            <a:endParaRPr lang="en-US"/>
          </a:p>
        </p:txBody>
      </p:sp>
      <p:sp>
        <p:nvSpPr>
          <p:cNvPr id="5" name="Footer Placeholder 4">
            <a:extLst>
              <a:ext uri="{FF2B5EF4-FFF2-40B4-BE49-F238E27FC236}">
                <a16:creationId xmlns:a16="http://schemas.microsoft.com/office/drawing/2014/main" id="{3779F44D-5A5A-4F39-9C1D-05A6622691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E29197-CAA8-49C5-81B2-5077838D24C2}"/>
              </a:ext>
            </a:extLst>
          </p:cNvPr>
          <p:cNvSpPr>
            <a:spLocks noGrp="1"/>
          </p:cNvSpPr>
          <p:nvPr>
            <p:ph type="sldNum" sz="quarter" idx="12"/>
          </p:nvPr>
        </p:nvSpPr>
        <p:spPr/>
        <p:txBody>
          <a:bodyPr/>
          <a:lstStyle/>
          <a:p>
            <a:fld id="{3AE6A4DE-EDC3-4632-805D-A64AB499A9A3}" type="slidenum">
              <a:rPr lang="en-US" smtClean="0"/>
              <a:t>‹#›</a:t>
            </a:fld>
            <a:endParaRPr lang="en-US"/>
          </a:p>
        </p:txBody>
      </p:sp>
    </p:spTree>
    <p:extLst>
      <p:ext uri="{BB962C8B-B14F-4D97-AF65-F5344CB8AC3E}">
        <p14:creationId xmlns:p14="http://schemas.microsoft.com/office/powerpoint/2010/main" val="3952226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251B0-575F-417A-9AB5-265892E4F6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90D370-9F76-4505-96DF-8B58CAB8977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5EF3FA-552A-4E7D-BA8B-8B2FB1C5F427}"/>
              </a:ext>
            </a:extLst>
          </p:cNvPr>
          <p:cNvSpPr>
            <a:spLocks noGrp="1"/>
          </p:cNvSpPr>
          <p:nvPr>
            <p:ph type="dt" sz="half" idx="10"/>
          </p:nvPr>
        </p:nvSpPr>
        <p:spPr/>
        <p:txBody>
          <a:bodyPr/>
          <a:lstStyle/>
          <a:p>
            <a:fld id="{09E73B9F-4EEC-4D14-B4B2-AAD05B26BAFC}" type="datetimeFigureOut">
              <a:rPr lang="en-US" smtClean="0"/>
              <a:t>4/15/2026</a:t>
            </a:fld>
            <a:endParaRPr lang="en-US"/>
          </a:p>
        </p:txBody>
      </p:sp>
      <p:sp>
        <p:nvSpPr>
          <p:cNvPr id="5" name="Footer Placeholder 4">
            <a:extLst>
              <a:ext uri="{FF2B5EF4-FFF2-40B4-BE49-F238E27FC236}">
                <a16:creationId xmlns:a16="http://schemas.microsoft.com/office/drawing/2014/main" id="{CD66F7A3-ACC4-4D5A-8E28-0281353DBA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E34A0-6D85-4C09-B2B4-0241DF80A30D}"/>
              </a:ext>
            </a:extLst>
          </p:cNvPr>
          <p:cNvSpPr>
            <a:spLocks noGrp="1"/>
          </p:cNvSpPr>
          <p:nvPr>
            <p:ph type="sldNum" sz="quarter" idx="12"/>
          </p:nvPr>
        </p:nvSpPr>
        <p:spPr/>
        <p:txBody>
          <a:bodyPr/>
          <a:lstStyle/>
          <a:p>
            <a:fld id="{3AE6A4DE-EDC3-4632-805D-A64AB499A9A3}" type="slidenum">
              <a:rPr lang="en-US" smtClean="0"/>
              <a:t>‹#›</a:t>
            </a:fld>
            <a:endParaRPr lang="en-US"/>
          </a:p>
        </p:txBody>
      </p:sp>
    </p:spTree>
    <p:extLst>
      <p:ext uri="{BB962C8B-B14F-4D97-AF65-F5344CB8AC3E}">
        <p14:creationId xmlns:p14="http://schemas.microsoft.com/office/powerpoint/2010/main" val="1254962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36663-8585-45D0-82E3-E8BA3A0A2D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40C0E4A-C233-4776-B0BA-4E9751961D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C9DCAC-B368-4E8B-ABB5-6A343D60656F}"/>
              </a:ext>
            </a:extLst>
          </p:cNvPr>
          <p:cNvSpPr>
            <a:spLocks noGrp="1"/>
          </p:cNvSpPr>
          <p:nvPr>
            <p:ph type="dt" sz="half" idx="10"/>
          </p:nvPr>
        </p:nvSpPr>
        <p:spPr/>
        <p:txBody>
          <a:bodyPr/>
          <a:lstStyle/>
          <a:p>
            <a:fld id="{09E73B9F-4EEC-4D14-B4B2-AAD05B26BAFC}" type="datetimeFigureOut">
              <a:rPr lang="en-US" smtClean="0"/>
              <a:t>4/15/2026</a:t>
            </a:fld>
            <a:endParaRPr lang="en-US"/>
          </a:p>
        </p:txBody>
      </p:sp>
      <p:sp>
        <p:nvSpPr>
          <p:cNvPr id="5" name="Footer Placeholder 4">
            <a:extLst>
              <a:ext uri="{FF2B5EF4-FFF2-40B4-BE49-F238E27FC236}">
                <a16:creationId xmlns:a16="http://schemas.microsoft.com/office/drawing/2014/main" id="{1AE07E31-19A4-42B2-8FA6-E21FAF11E5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DB5EA2-E0FD-4C07-A7C6-50AF126709C6}"/>
              </a:ext>
            </a:extLst>
          </p:cNvPr>
          <p:cNvSpPr>
            <a:spLocks noGrp="1"/>
          </p:cNvSpPr>
          <p:nvPr>
            <p:ph type="sldNum" sz="quarter" idx="12"/>
          </p:nvPr>
        </p:nvSpPr>
        <p:spPr/>
        <p:txBody>
          <a:bodyPr/>
          <a:lstStyle/>
          <a:p>
            <a:fld id="{3AE6A4DE-EDC3-4632-805D-A64AB499A9A3}" type="slidenum">
              <a:rPr lang="en-US" smtClean="0"/>
              <a:t>‹#›</a:t>
            </a:fld>
            <a:endParaRPr lang="en-US"/>
          </a:p>
        </p:txBody>
      </p:sp>
    </p:spTree>
    <p:extLst>
      <p:ext uri="{BB962C8B-B14F-4D97-AF65-F5344CB8AC3E}">
        <p14:creationId xmlns:p14="http://schemas.microsoft.com/office/powerpoint/2010/main" val="2238639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A1649-3FFF-46AD-832D-3018618756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F960B6-2A2E-403D-A510-4095B3EA0C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A9A24F-7FFF-441C-BBEE-EB801EAEBEB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F459D8-BB5D-47D2-ABF8-D9C1FA0B8B6B}"/>
              </a:ext>
            </a:extLst>
          </p:cNvPr>
          <p:cNvSpPr>
            <a:spLocks noGrp="1"/>
          </p:cNvSpPr>
          <p:nvPr>
            <p:ph type="dt" sz="half" idx="10"/>
          </p:nvPr>
        </p:nvSpPr>
        <p:spPr/>
        <p:txBody>
          <a:bodyPr/>
          <a:lstStyle/>
          <a:p>
            <a:fld id="{09E73B9F-4EEC-4D14-B4B2-AAD05B26BAFC}" type="datetimeFigureOut">
              <a:rPr lang="en-US" smtClean="0"/>
              <a:t>4/15/2026</a:t>
            </a:fld>
            <a:endParaRPr lang="en-US"/>
          </a:p>
        </p:txBody>
      </p:sp>
      <p:sp>
        <p:nvSpPr>
          <p:cNvPr id="6" name="Footer Placeholder 5">
            <a:extLst>
              <a:ext uri="{FF2B5EF4-FFF2-40B4-BE49-F238E27FC236}">
                <a16:creationId xmlns:a16="http://schemas.microsoft.com/office/drawing/2014/main" id="{7B7128D8-B9E6-4166-A26A-669D1741BA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180522-FCD4-4C31-A32A-1A78ED255723}"/>
              </a:ext>
            </a:extLst>
          </p:cNvPr>
          <p:cNvSpPr>
            <a:spLocks noGrp="1"/>
          </p:cNvSpPr>
          <p:nvPr>
            <p:ph type="sldNum" sz="quarter" idx="12"/>
          </p:nvPr>
        </p:nvSpPr>
        <p:spPr/>
        <p:txBody>
          <a:bodyPr/>
          <a:lstStyle/>
          <a:p>
            <a:fld id="{3AE6A4DE-EDC3-4632-805D-A64AB499A9A3}" type="slidenum">
              <a:rPr lang="en-US" smtClean="0"/>
              <a:t>‹#›</a:t>
            </a:fld>
            <a:endParaRPr lang="en-US"/>
          </a:p>
        </p:txBody>
      </p:sp>
    </p:spTree>
    <p:extLst>
      <p:ext uri="{BB962C8B-B14F-4D97-AF65-F5344CB8AC3E}">
        <p14:creationId xmlns:p14="http://schemas.microsoft.com/office/powerpoint/2010/main" val="1226098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69267-ACC9-4465-A127-FA148FEB04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E16565-1556-4891-B214-8A57BC1B0D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EB60646-13FA-4692-BEEA-D333DF79E90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25B2384-C73E-436B-B91E-AB2B591E21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6D9B19-21C5-4B7B-B4E6-8FBEEBBD208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EA6881-DD0F-49AB-BD08-614C5DF7B143}"/>
              </a:ext>
            </a:extLst>
          </p:cNvPr>
          <p:cNvSpPr>
            <a:spLocks noGrp="1"/>
          </p:cNvSpPr>
          <p:nvPr>
            <p:ph type="dt" sz="half" idx="10"/>
          </p:nvPr>
        </p:nvSpPr>
        <p:spPr/>
        <p:txBody>
          <a:bodyPr/>
          <a:lstStyle/>
          <a:p>
            <a:fld id="{09E73B9F-4EEC-4D14-B4B2-AAD05B26BAFC}" type="datetimeFigureOut">
              <a:rPr lang="en-US" smtClean="0"/>
              <a:t>4/15/2026</a:t>
            </a:fld>
            <a:endParaRPr lang="en-US"/>
          </a:p>
        </p:txBody>
      </p:sp>
      <p:sp>
        <p:nvSpPr>
          <p:cNvPr id="8" name="Footer Placeholder 7">
            <a:extLst>
              <a:ext uri="{FF2B5EF4-FFF2-40B4-BE49-F238E27FC236}">
                <a16:creationId xmlns:a16="http://schemas.microsoft.com/office/drawing/2014/main" id="{36D7E5E2-6FDE-4E91-A325-49F40D1A3BA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421529-AFB5-4A16-AEB0-1A4005D3D8E5}"/>
              </a:ext>
            </a:extLst>
          </p:cNvPr>
          <p:cNvSpPr>
            <a:spLocks noGrp="1"/>
          </p:cNvSpPr>
          <p:nvPr>
            <p:ph type="sldNum" sz="quarter" idx="12"/>
          </p:nvPr>
        </p:nvSpPr>
        <p:spPr/>
        <p:txBody>
          <a:bodyPr/>
          <a:lstStyle/>
          <a:p>
            <a:fld id="{3AE6A4DE-EDC3-4632-805D-A64AB499A9A3}" type="slidenum">
              <a:rPr lang="en-US" smtClean="0"/>
              <a:t>‹#›</a:t>
            </a:fld>
            <a:endParaRPr lang="en-US"/>
          </a:p>
        </p:txBody>
      </p:sp>
    </p:spTree>
    <p:extLst>
      <p:ext uri="{BB962C8B-B14F-4D97-AF65-F5344CB8AC3E}">
        <p14:creationId xmlns:p14="http://schemas.microsoft.com/office/powerpoint/2010/main" val="1393950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DA30B-871E-4F20-A657-5B343FCC253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E2AF07-2A12-46AD-A7AF-B919BA029D08}"/>
              </a:ext>
            </a:extLst>
          </p:cNvPr>
          <p:cNvSpPr>
            <a:spLocks noGrp="1"/>
          </p:cNvSpPr>
          <p:nvPr>
            <p:ph type="dt" sz="half" idx="10"/>
          </p:nvPr>
        </p:nvSpPr>
        <p:spPr/>
        <p:txBody>
          <a:bodyPr/>
          <a:lstStyle/>
          <a:p>
            <a:fld id="{09E73B9F-4EEC-4D14-B4B2-AAD05B26BAFC}" type="datetimeFigureOut">
              <a:rPr lang="en-US" smtClean="0"/>
              <a:t>4/15/2026</a:t>
            </a:fld>
            <a:endParaRPr lang="en-US"/>
          </a:p>
        </p:txBody>
      </p:sp>
      <p:sp>
        <p:nvSpPr>
          <p:cNvPr id="4" name="Footer Placeholder 3">
            <a:extLst>
              <a:ext uri="{FF2B5EF4-FFF2-40B4-BE49-F238E27FC236}">
                <a16:creationId xmlns:a16="http://schemas.microsoft.com/office/drawing/2014/main" id="{C54A8A27-1209-4C2E-9F03-9883A4C2315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353E338-E3DB-48DF-9945-12786550AABC}"/>
              </a:ext>
            </a:extLst>
          </p:cNvPr>
          <p:cNvSpPr>
            <a:spLocks noGrp="1"/>
          </p:cNvSpPr>
          <p:nvPr>
            <p:ph type="sldNum" sz="quarter" idx="12"/>
          </p:nvPr>
        </p:nvSpPr>
        <p:spPr/>
        <p:txBody>
          <a:bodyPr/>
          <a:lstStyle/>
          <a:p>
            <a:fld id="{3AE6A4DE-EDC3-4632-805D-A64AB499A9A3}" type="slidenum">
              <a:rPr lang="en-US" smtClean="0"/>
              <a:t>‹#›</a:t>
            </a:fld>
            <a:endParaRPr lang="en-US"/>
          </a:p>
        </p:txBody>
      </p:sp>
    </p:spTree>
    <p:extLst>
      <p:ext uri="{BB962C8B-B14F-4D97-AF65-F5344CB8AC3E}">
        <p14:creationId xmlns:p14="http://schemas.microsoft.com/office/powerpoint/2010/main" val="1881331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FFBFED-E9DE-447F-BA7F-651A1E5DC800}"/>
              </a:ext>
            </a:extLst>
          </p:cNvPr>
          <p:cNvSpPr>
            <a:spLocks noGrp="1"/>
          </p:cNvSpPr>
          <p:nvPr>
            <p:ph type="dt" sz="half" idx="10"/>
          </p:nvPr>
        </p:nvSpPr>
        <p:spPr/>
        <p:txBody>
          <a:bodyPr/>
          <a:lstStyle/>
          <a:p>
            <a:fld id="{09E73B9F-4EEC-4D14-B4B2-AAD05B26BAFC}" type="datetimeFigureOut">
              <a:rPr lang="en-US" smtClean="0"/>
              <a:t>4/15/2026</a:t>
            </a:fld>
            <a:endParaRPr lang="en-US"/>
          </a:p>
        </p:txBody>
      </p:sp>
      <p:sp>
        <p:nvSpPr>
          <p:cNvPr id="3" name="Footer Placeholder 2">
            <a:extLst>
              <a:ext uri="{FF2B5EF4-FFF2-40B4-BE49-F238E27FC236}">
                <a16:creationId xmlns:a16="http://schemas.microsoft.com/office/drawing/2014/main" id="{EA1563C2-5A23-4D7A-917B-E8E7DEE7B42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5DA228-6DF7-461D-B50D-516E9A8E9778}"/>
              </a:ext>
            </a:extLst>
          </p:cNvPr>
          <p:cNvSpPr>
            <a:spLocks noGrp="1"/>
          </p:cNvSpPr>
          <p:nvPr>
            <p:ph type="sldNum" sz="quarter" idx="12"/>
          </p:nvPr>
        </p:nvSpPr>
        <p:spPr/>
        <p:txBody>
          <a:bodyPr/>
          <a:lstStyle/>
          <a:p>
            <a:fld id="{3AE6A4DE-EDC3-4632-805D-A64AB499A9A3}" type="slidenum">
              <a:rPr lang="en-US" smtClean="0"/>
              <a:t>‹#›</a:t>
            </a:fld>
            <a:endParaRPr lang="en-US"/>
          </a:p>
        </p:txBody>
      </p:sp>
    </p:spTree>
    <p:extLst>
      <p:ext uri="{BB962C8B-B14F-4D97-AF65-F5344CB8AC3E}">
        <p14:creationId xmlns:p14="http://schemas.microsoft.com/office/powerpoint/2010/main" val="3380367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3CFED-4455-46C7-BFB9-CE9F82D7FD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5979F9-0DA8-4DFA-A39A-EA91C058D6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C730E84-A954-4E9D-9756-4C2F785EC6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442C67-6E16-46E6-A197-105C01660195}"/>
              </a:ext>
            </a:extLst>
          </p:cNvPr>
          <p:cNvSpPr>
            <a:spLocks noGrp="1"/>
          </p:cNvSpPr>
          <p:nvPr>
            <p:ph type="dt" sz="half" idx="10"/>
          </p:nvPr>
        </p:nvSpPr>
        <p:spPr/>
        <p:txBody>
          <a:bodyPr/>
          <a:lstStyle/>
          <a:p>
            <a:fld id="{09E73B9F-4EEC-4D14-B4B2-AAD05B26BAFC}" type="datetimeFigureOut">
              <a:rPr lang="en-US" smtClean="0"/>
              <a:t>4/15/2026</a:t>
            </a:fld>
            <a:endParaRPr lang="en-US"/>
          </a:p>
        </p:txBody>
      </p:sp>
      <p:sp>
        <p:nvSpPr>
          <p:cNvPr id="6" name="Footer Placeholder 5">
            <a:extLst>
              <a:ext uri="{FF2B5EF4-FFF2-40B4-BE49-F238E27FC236}">
                <a16:creationId xmlns:a16="http://schemas.microsoft.com/office/drawing/2014/main" id="{BECBD890-0B97-4E4B-B6BF-8961B61650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569628-3D6A-4BB4-8596-F0458A51E950}"/>
              </a:ext>
            </a:extLst>
          </p:cNvPr>
          <p:cNvSpPr>
            <a:spLocks noGrp="1"/>
          </p:cNvSpPr>
          <p:nvPr>
            <p:ph type="sldNum" sz="quarter" idx="12"/>
          </p:nvPr>
        </p:nvSpPr>
        <p:spPr/>
        <p:txBody>
          <a:bodyPr/>
          <a:lstStyle/>
          <a:p>
            <a:fld id="{3AE6A4DE-EDC3-4632-805D-A64AB499A9A3}" type="slidenum">
              <a:rPr lang="en-US" smtClean="0"/>
              <a:t>‹#›</a:t>
            </a:fld>
            <a:endParaRPr lang="en-US"/>
          </a:p>
        </p:txBody>
      </p:sp>
    </p:spTree>
    <p:extLst>
      <p:ext uri="{BB962C8B-B14F-4D97-AF65-F5344CB8AC3E}">
        <p14:creationId xmlns:p14="http://schemas.microsoft.com/office/powerpoint/2010/main" val="3203888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583DF-658C-40EB-B561-8634CC19C9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B3A4E3-9C02-4FEF-B942-9E731D5308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0185413-8D23-41B7-B667-74BEAADA4F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F2A048-0286-4A74-B1B2-C83A9AEA8C05}"/>
              </a:ext>
            </a:extLst>
          </p:cNvPr>
          <p:cNvSpPr>
            <a:spLocks noGrp="1"/>
          </p:cNvSpPr>
          <p:nvPr>
            <p:ph type="dt" sz="half" idx="10"/>
          </p:nvPr>
        </p:nvSpPr>
        <p:spPr/>
        <p:txBody>
          <a:bodyPr/>
          <a:lstStyle/>
          <a:p>
            <a:fld id="{09E73B9F-4EEC-4D14-B4B2-AAD05B26BAFC}" type="datetimeFigureOut">
              <a:rPr lang="en-US" smtClean="0"/>
              <a:t>4/15/2026</a:t>
            </a:fld>
            <a:endParaRPr lang="en-US"/>
          </a:p>
        </p:txBody>
      </p:sp>
      <p:sp>
        <p:nvSpPr>
          <p:cNvPr id="6" name="Footer Placeholder 5">
            <a:extLst>
              <a:ext uri="{FF2B5EF4-FFF2-40B4-BE49-F238E27FC236}">
                <a16:creationId xmlns:a16="http://schemas.microsoft.com/office/drawing/2014/main" id="{2B22323E-B960-460C-8589-0AFEBDA164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8B0ADD-085F-414E-94F9-49BF0D99DFFB}"/>
              </a:ext>
            </a:extLst>
          </p:cNvPr>
          <p:cNvSpPr>
            <a:spLocks noGrp="1"/>
          </p:cNvSpPr>
          <p:nvPr>
            <p:ph type="sldNum" sz="quarter" idx="12"/>
          </p:nvPr>
        </p:nvSpPr>
        <p:spPr/>
        <p:txBody>
          <a:bodyPr/>
          <a:lstStyle/>
          <a:p>
            <a:fld id="{3AE6A4DE-EDC3-4632-805D-A64AB499A9A3}" type="slidenum">
              <a:rPr lang="en-US" smtClean="0"/>
              <a:t>‹#›</a:t>
            </a:fld>
            <a:endParaRPr lang="en-US"/>
          </a:p>
        </p:txBody>
      </p:sp>
    </p:spTree>
    <p:extLst>
      <p:ext uri="{BB962C8B-B14F-4D97-AF65-F5344CB8AC3E}">
        <p14:creationId xmlns:p14="http://schemas.microsoft.com/office/powerpoint/2010/main" val="3793582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D0272-F6FE-490B-88DB-F8DECC26B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571878-428E-45E8-8430-3A2A1B6E8A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9CB6F6-A7E5-4767-863C-1C5F890DEFDA}"/>
              </a:ext>
            </a:extLst>
          </p:cNvPr>
          <p:cNvSpPr>
            <a:spLocks noGrp="1"/>
          </p:cNvSpPr>
          <p:nvPr>
            <p:ph type="dt" sz="half" idx="10"/>
          </p:nvPr>
        </p:nvSpPr>
        <p:spPr/>
        <p:txBody>
          <a:bodyPr/>
          <a:lstStyle/>
          <a:p>
            <a:fld id="{09E73B9F-4EEC-4D14-B4B2-AAD05B26BAFC}" type="datetimeFigureOut">
              <a:rPr lang="en-US" smtClean="0"/>
              <a:t>4/15/2026</a:t>
            </a:fld>
            <a:endParaRPr lang="en-US"/>
          </a:p>
        </p:txBody>
      </p:sp>
      <p:sp>
        <p:nvSpPr>
          <p:cNvPr id="5" name="Footer Placeholder 4">
            <a:extLst>
              <a:ext uri="{FF2B5EF4-FFF2-40B4-BE49-F238E27FC236}">
                <a16:creationId xmlns:a16="http://schemas.microsoft.com/office/drawing/2014/main" id="{AD3BDAB1-E703-4BD5-9414-9D3FDA2591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140D2-6AEE-47A9-9A4A-3A67DEA1F945}"/>
              </a:ext>
            </a:extLst>
          </p:cNvPr>
          <p:cNvSpPr>
            <a:spLocks noGrp="1"/>
          </p:cNvSpPr>
          <p:nvPr>
            <p:ph type="sldNum" sz="quarter" idx="12"/>
          </p:nvPr>
        </p:nvSpPr>
        <p:spPr/>
        <p:txBody>
          <a:bodyPr/>
          <a:lstStyle/>
          <a:p>
            <a:fld id="{3AE6A4DE-EDC3-4632-805D-A64AB499A9A3}" type="slidenum">
              <a:rPr lang="en-US" smtClean="0"/>
              <a:t>‹#›</a:t>
            </a:fld>
            <a:endParaRPr lang="en-US"/>
          </a:p>
        </p:txBody>
      </p:sp>
    </p:spTree>
    <p:extLst>
      <p:ext uri="{BB962C8B-B14F-4D97-AF65-F5344CB8AC3E}">
        <p14:creationId xmlns:p14="http://schemas.microsoft.com/office/powerpoint/2010/main" val="744177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08EB0D-00F6-4016-AE58-9DCB71C516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5F17BC-B963-4F60-8847-24E2465698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DDE409-ACCC-42BF-8CE5-94B5DC7C4488}"/>
              </a:ext>
            </a:extLst>
          </p:cNvPr>
          <p:cNvSpPr>
            <a:spLocks noGrp="1"/>
          </p:cNvSpPr>
          <p:nvPr>
            <p:ph type="dt" sz="half" idx="10"/>
          </p:nvPr>
        </p:nvSpPr>
        <p:spPr/>
        <p:txBody>
          <a:bodyPr/>
          <a:lstStyle/>
          <a:p>
            <a:fld id="{09E73B9F-4EEC-4D14-B4B2-AAD05B26BAFC}" type="datetimeFigureOut">
              <a:rPr lang="en-US" smtClean="0"/>
              <a:t>4/15/2026</a:t>
            </a:fld>
            <a:endParaRPr lang="en-US"/>
          </a:p>
        </p:txBody>
      </p:sp>
      <p:sp>
        <p:nvSpPr>
          <p:cNvPr id="5" name="Footer Placeholder 4">
            <a:extLst>
              <a:ext uri="{FF2B5EF4-FFF2-40B4-BE49-F238E27FC236}">
                <a16:creationId xmlns:a16="http://schemas.microsoft.com/office/drawing/2014/main" id="{959B5764-DC11-44C3-84A1-46ED772D55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B069C0-72F0-48C3-9486-2A1625C78F94}"/>
              </a:ext>
            </a:extLst>
          </p:cNvPr>
          <p:cNvSpPr>
            <a:spLocks noGrp="1"/>
          </p:cNvSpPr>
          <p:nvPr>
            <p:ph type="sldNum" sz="quarter" idx="12"/>
          </p:nvPr>
        </p:nvSpPr>
        <p:spPr/>
        <p:txBody>
          <a:bodyPr/>
          <a:lstStyle/>
          <a:p>
            <a:fld id="{3AE6A4DE-EDC3-4632-805D-A64AB499A9A3}" type="slidenum">
              <a:rPr lang="en-US" smtClean="0"/>
              <a:t>‹#›</a:t>
            </a:fld>
            <a:endParaRPr lang="en-US"/>
          </a:p>
        </p:txBody>
      </p:sp>
    </p:spTree>
    <p:extLst>
      <p:ext uri="{BB962C8B-B14F-4D97-AF65-F5344CB8AC3E}">
        <p14:creationId xmlns:p14="http://schemas.microsoft.com/office/powerpoint/2010/main" val="3398157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CDA4B6-3752-45AB-95CA-1ADF984806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220B249-F9C0-427B-90FE-466613E1B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DB1984-C8D4-4AFF-9C94-28815EE7A6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E73B9F-4EEC-4D14-B4B2-AAD05B26BAFC}" type="datetimeFigureOut">
              <a:rPr lang="en-US" smtClean="0"/>
              <a:t>4/15/2026</a:t>
            </a:fld>
            <a:endParaRPr lang="en-US"/>
          </a:p>
        </p:txBody>
      </p:sp>
      <p:sp>
        <p:nvSpPr>
          <p:cNvPr id="5" name="Footer Placeholder 4">
            <a:extLst>
              <a:ext uri="{FF2B5EF4-FFF2-40B4-BE49-F238E27FC236}">
                <a16:creationId xmlns:a16="http://schemas.microsoft.com/office/drawing/2014/main" id="{B2DD8335-6458-4C8D-8544-C680561442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5CDFDF5-9996-4C50-9668-84B4D24192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E6A4DE-EDC3-4632-805D-A64AB499A9A3}" type="slidenum">
              <a:rPr lang="en-US" smtClean="0"/>
              <a:t>‹#›</a:t>
            </a:fld>
            <a:endParaRPr lang="en-US"/>
          </a:p>
        </p:txBody>
      </p:sp>
    </p:spTree>
    <p:extLst>
      <p:ext uri="{BB962C8B-B14F-4D97-AF65-F5344CB8AC3E}">
        <p14:creationId xmlns:p14="http://schemas.microsoft.com/office/powerpoint/2010/main" val="2538558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sPxMJgYYYgo?feature=oembed" TargetMode="External"/><Relationship Id="rId4" Type="http://schemas.openxmlformats.org/officeDocument/2006/relationships/hyperlink" Target="https://www.youtube.com/watch?v=sPxMJgYYYgo"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heart-resources.org/doc_lib/secondary-education-refugee-adolescents-education-issue-brief-6/" TargetMode="External"/><Relationship Id="rId2" Type="http://schemas.openxmlformats.org/officeDocument/2006/relationships/image" Target="../media/image8.jpg"/><Relationship Id="rId1" Type="http://schemas.openxmlformats.org/officeDocument/2006/relationships/slideLayout" Target="../slideLayouts/slideLayout7.xml"/><Relationship Id="rId5" Type="http://schemas.openxmlformats.org/officeDocument/2006/relationships/hyperlink" Target="https://pixabay.com/en/class-discussion-girls-study-child-302116/" TargetMode="Externa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hyperlink" Target="https://www.flickr.com/photos/47188333@N00/12009683913" TargetMode="External"/><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desarrollodefensaytecnologiabelica.blogspot.com/2019/08/ejercito-de-eeuu-acelera-programa-de.html" TargetMode="External"/><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flickr.com/photos/28056346@N06/12365815664/" TargetMode="External"/><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7.xml"/><Relationship Id="rId1" Type="http://schemas.openxmlformats.org/officeDocument/2006/relationships/video" Target="https://www.youtube.com/embed/yGrFg5MqpCo?feature=oembed" TargetMode="External"/><Relationship Id="rId4" Type="http://schemas.openxmlformats.org/officeDocument/2006/relationships/hyperlink" Target="https://www.youtube.com/watch?v=yGrFg5MqpCo"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f68snKOdOW8" TargetMode="External"/><Relationship Id="rId2" Type="http://schemas.openxmlformats.org/officeDocument/2006/relationships/image" Target="../media/image2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hand holding a gold ring in front of a mountain range&#10;&#10;Description automatically generated with low confidence">
            <a:extLst>
              <a:ext uri="{FF2B5EF4-FFF2-40B4-BE49-F238E27FC236}">
                <a16:creationId xmlns:a16="http://schemas.microsoft.com/office/drawing/2014/main" id="{7F8C134B-2336-466F-AB29-A2DD88BB63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ubtitle 2">
            <a:extLst>
              <a:ext uri="{FF2B5EF4-FFF2-40B4-BE49-F238E27FC236}">
                <a16:creationId xmlns:a16="http://schemas.microsoft.com/office/drawing/2014/main" id="{5673D475-57E9-40E7-8FB1-E10F619CFB34}"/>
              </a:ext>
            </a:extLst>
          </p:cNvPr>
          <p:cNvSpPr>
            <a:spLocks noGrp="1"/>
          </p:cNvSpPr>
          <p:nvPr>
            <p:ph type="subTitle" idx="1"/>
          </p:nvPr>
        </p:nvSpPr>
        <p:spPr>
          <a:xfrm>
            <a:off x="801188" y="300447"/>
            <a:ext cx="6940732" cy="979714"/>
          </a:xfrm>
        </p:spPr>
        <p:txBody>
          <a:bodyPr>
            <a:normAutofit/>
          </a:bodyPr>
          <a:lstStyle/>
          <a:p>
            <a:r>
              <a:rPr lang="en-US" sz="5600" b="1" dirty="0">
                <a:latin typeface="Arial" panose="020B0604020202020204" pitchFamily="34" charset="0"/>
                <a:cs typeface="Arial" panose="020B0604020202020204" pitchFamily="34" charset="0"/>
              </a:rPr>
              <a:t>Moral Character</a:t>
            </a:r>
          </a:p>
        </p:txBody>
      </p:sp>
      <p:sp>
        <p:nvSpPr>
          <p:cNvPr id="4" name="TextBox 3">
            <a:extLst>
              <a:ext uri="{FF2B5EF4-FFF2-40B4-BE49-F238E27FC236}">
                <a16:creationId xmlns:a16="http://schemas.microsoft.com/office/drawing/2014/main" id="{4527F6DA-62F9-4643-86C4-83648A97DD1B}"/>
              </a:ext>
            </a:extLst>
          </p:cNvPr>
          <p:cNvSpPr txBox="1"/>
          <p:nvPr/>
        </p:nvSpPr>
        <p:spPr>
          <a:xfrm>
            <a:off x="9744892" y="6204857"/>
            <a:ext cx="1698171" cy="461665"/>
          </a:xfrm>
          <a:prstGeom prst="rect">
            <a:avLst/>
          </a:prstGeom>
          <a:noFill/>
        </p:spPr>
        <p:txBody>
          <a:bodyPr wrap="square" rtlCol="0">
            <a:spAutoFit/>
          </a:bodyPr>
          <a:lstStyle/>
          <a:p>
            <a:r>
              <a:rPr lang="en-US" sz="2400" b="1" dirty="0"/>
              <a:t>Tucker,  GA</a:t>
            </a:r>
          </a:p>
        </p:txBody>
      </p:sp>
    </p:spTree>
    <p:extLst>
      <p:ext uri="{BB962C8B-B14F-4D97-AF65-F5344CB8AC3E}">
        <p14:creationId xmlns:p14="http://schemas.microsoft.com/office/powerpoint/2010/main" val="39943022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Radiant Heart' by Shadi Toloui-Wallace and Shidan Toloui-Wallace">
            <a:hlinkClick r:id="" action="ppaction://media"/>
            <a:extLst>
              <a:ext uri="{FF2B5EF4-FFF2-40B4-BE49-F238E27FC236}">
                <a16:creationId xmlns:a16="http://schemas.microsoft.com/office/drawing/2014/main" id="{3654109C-C4DD-45C5-A954-96056189B617}"/>
              </a:ext>
            </a:extLst>
          </p:cNvPr>
          <p:cNvPicPr>
            <a:picLocks noRot="1" noChangeAspect="1"/>
          </p:cNvPicPr>
          <p:nvPr>
            <a:videoFile r:link="rId1"/>
          </p:nvPr>
        </p:nvPicPr>
        <p:blipFill>
          <a:blip r:embed="rId3"/>
          <a:stretch>
            <a:fillRect/>
          </a:stretch>
        </p:blipFill>
        <p:spPr>
          <a:xfrm>
            <a:off x="1429068" y="232277"/>
            <a:ext cx="9518060" cy="5377705"/>
          </a:xfrm>
          <a:prstGeom prst="rect">
            <a:avLst/>
          </a:prstGeom>
        </p:spPr>
      </p:pic>
      <p:sp>
        <p:nvSpPr>
          <p:cNvPr id="4" name="TextBox 3">
            <a:extLst>
              <a:ext uri="{FF2B5EF4-FFF2-40B4-BE49-F238E27FC236}">
                <a16:creationId xmlns:a16="http://schemas.microsoft.com/office/drawing/2014/main" id="{200D2CA9-4902-F394-44F7-C4E3332802B1}"/>
              </a:ext>
            </a:extLst>
          </p:cNvPr>
          <p:cNvSpPr txBox="1"/>
          <p:nvPr/>
        </p:nvSpPr>
        <p:spPr>
          <a:xfrm>
            <a:off x="2844344" y="5982600"/>
            <a:ext cx="6687508" cy="461665"/>
          </a:xfrm>
          <a:prstGeom prst="rect">
            <a:avLst/>
          </a:prstGeom>
          <a:noFill/>
        </p:spPr>
        <p:txBody>
          <a:bodyPr wrap="square">
            <a:spAutoFit/>
          </a:bodyPr>
          <a:lstStyle/>
          <a:p>
            <a:r>
              <a:rPr lang="en-US" sz="2400" b="1" dirty="0">
                <a:hlinkClick r:id="rId4"/>
              </a:rPr>
              <a:t>https://www.youtube.com/watch?v=sPxMJgYYYgo</a:t>
            </a:r>
            <a:r>
              <a:rPr lang="en-US" sz="2400" b="1" dirty="0"/>
              <a:t> </a:t>
            </a:r>
          </a:p>
        </p:txBody>
      </p:sp>
    </p:spTree>
    <p:extLst>
      <p:ext uri="{BB962C8B-B14F-4D97-AF65-F5344CB8AC3E}">
        <p14:creationId xmlns:p14="http://schemas.microsoft.com/office/powerpoint/2010/main" val="421602077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688787-E05A-FF86-BF90-9316A03E48E1}"/>
              </a:ext>
            </a:extLst>
          </p:cNvPr>
          <p:cNvSpPr txBox="1"/>
          <p:nvPr/>
        </p:nvSpPr>
        <p:spPr>
          <a:xfrm>
            <a:off x="1371600" y="1236880"/>
            <a:ext cx="4724400" cy="4370427"/>
          </a:xfrm>
          <a:prstGeom prst="rect">
            <a:avLst/>
          </a:prstGeom>
          <a:noFill/>
        </p:spPr>
        <p:txBody>
          <a:bodyPr wrap="square">
            <a:spAutoFit/>
          </a:bodyPr>
          <a:lstStyle/>
          <a:p>
            <a:r>
              <a:rPr lang="en-US" sz="2200" b="1" dirty="0"/>
              <a:t>The purpose of the one true God in manifesting Himself is to summon all mankind to truthfulness and sincerity, to piety and trustworthiness, to resignation and submissiveness to the Will of God, to forbearance and kindliness, to uprightness and wisdom. His object is to array every man with the mantle of a saintly character, and to adorn him with the ornament of holy and goodly deeds.</a:t>
            </a:r>
          </a:p>
          <a:p>
            <a:pPr algn="r"/>
            <a:r>
              <a:rPr lang="en-US" b="1" dirty="0"/>
              <a:t>Bahá'u'lláh</a:t>
            </a:r>
          </a:p>
          <a:p>
            <a:pPr algn="r"/>
            <a:r>
              <a:rPr lang="en-US" b="1" i="1" dirty="0"/>
              <a:t>Gleanings</a:t>
            </a:r>
            <a:r>
              <a:rPr lang="en-US" b="1" dirty="0"/>
              <a:t>, p. 299</a:t>
            </a:r>
          </a:p>
        </p:txBody>
      </p:sp>
      <p:pic>
        <p:nvPicPr>
          <p:cNvPr id="2" name="Picture 1">
            <a:extLst>
              <a:ext uri="{FF2B5EF4-FFF2-40B4-BE49-F238E27FC236}">
                <a16:creationId xmlns:a16="http://schemas.microsoft.com/office/drawing/2014/main" id="{15BA8B68-D1D6-7F4E-08ED-4D384669E9D6}"/>
              </a:ext>
            </a:extLst>
          </p:cNvPr>
          <p:cNvPicPr>
            <a:picLocks noChangeAspect="1"/>
          </p:cNvPicPr>
          <p:nvPr/>
        </p:nvPicPr>
        <p:blipFill>
          <a:blip r:embed="rId2"/>
          <a:stretch>
            <a:fillRect/>
          </a:stretch>
        </p:blipFill>
        <p:spPr>
          <a:xfrm>
            <a:off x="6650118" y="1236880"/>
            <a:ext cx="4170282" cy="4170282"/>
          </a:xfrm>
          <a:prstGeom prst="rect">
            <a:avLst/>
          </a:prstGeom>
        </p:spPr>
      </p:pic>
    </p:spTree>
    <p:extLst>
      <p:ext uri="{BB962C8B-B14F-4D97-AF65-F5344CB8AC3E}">
        <p14:creationId xmlns:p14="http://schemas.microsoft.com/office/powerpoint/2010/main" val="13847872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E786A5-3EFD-9AAA-2B10-8C66AB30B845}"/>
              </a:ext>
            </a:extLst>
          </p:cNvPr>
          <p:cNvPicPr>
            <a:picLocks noChangeAspect="1"/>
          </p:cNvPicPr>
          <p:nvPr/>
        </p:nvPicPr>
        <p:blipFill rotWithShape="1">
          <a:blip r:embed="rId2"/>
          <a:srcRect l="9851" r="11698" b="-2"/>
          <a:stretch/>
        </p:blipFill>
        <p:spPr>
          <a:xfrm>
            <a:off x="884697" y="815732"/>
            <a:ext cx="6406903" cy="5043096"/>
          </a:xfrm>
          <a:prstGeom prst="rect">
            <a:avLst/>
          </a:prstGeom>
        </p:spPr>
      </p:pic>
      <p:grpSp>
        <p:nvGrpSpPr>
          <p:cNvPr id="9" name="Group 8">
            <a:extLst>
              <a:ext uri="{FF2B5EF4-FFF2-40B4-BE49-F238E27FC236}">
                <a16:creationId xmlns:a16="http://schemas.microsoft.com/office/drawing/2014/main" id="{BE589684-54CA-64D8-C963-5F19FF75BF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84697" y="5858828"/>
            <a:ext cx="6406903" cy="123363"/>
            <a:chOff x="7015162" y="5858828"/>
            <a:chExt cx="4300544" cy="123363"/>
          </a:xfrm>
        </p:grpSpPr>
        <p:sp>
          <p:nvSpPr>
            <p:cNvPr id="10" name="Rectangle 9">
              <a:extLst>
                <a:ext uri="{FF2B5EF4-FFF2-40B4-BE49-F238E27FC236}">
                  <a16:creationId xmlns:a16="http://schemas.microsoft.com/office/drawing/2014/main" id="{9B56B8E8-B789-DA4D-E4BE-03FA3165B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255D907-377D-0DF9-B4A4-4B44C46FB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5B552E77-1126-A17E-697A-25845A208D2E}"/>
              </a:ext>
            </a:extLst>
          </p:cNvPr>
          <p:cNvSpPr txBox="1"/>
          <p:nvPr/>
        </p:nvSpPr>
        <p:spPr>
          <a:xfrm>
            <a:off x="7423688" y="563339"/>
            <a:ext cx="4602997" cy="5731322"/>
          </a:xfrm>
          <a:prstGeom prst="rect">
            <a:avLst/>
          </a:prstGeom>
        </p:spPr>
        <p:txBody>
          <a:bodyPr vert="horz" lIns="91440" tIns="45720" rIns="91440" bIns="45720" rtlCol="0" anchor="t">
            <a:noAutofit/>
          </a:bodyPr>
          <a:lstStyle/>
          <a:p>
            <a:r>
              <a:rPr lang="en-US" sz="2000" b="1" dirty="0"/>
              <a:t>Each one of the divine religions has established two kinds of ordinances: the essential and the accidental. The essential ordinances rest upon the firm, unchanging, eternal foundations of the Word itself. They concern spiritualities, seek to stabilize morals, awaken intuitive susceptibilities, reveal the knowledge of God and inculcate the love of all mankind. The accidental laws concern the administration of outer human actions and relations, establishing rules and regulations requisite for the world of bodies and their control. These are ever subject to change and supersedure according to exigencies of time, place and condition.</a:t>
            </a:r>
          </a:p>
          <a:p>
            <a:pPr algn="r"/>
            <a:r>
              <a:rPr lang="en-US" sz="1700" b="1" dirty="0"/>
              <a:t>‘Abdu'l-Bahá,</a:t>
            </a:r>
          </a:p>
          <a:p>
            <a:pPr algn="r"/>
            <a:r>
              <a:rPr lang="en-US" sz="1700" b="1" i="1" dirty="0"/>
              <a:t>Promulgation of Universal Peace</a:t>
            </a:r>
            <a:r>
              <a:rPr lang="en-US" sz="1700" b="1" dirty="0"/>
              <a:t>, pp. 338-339</a:t>
            </a:r>
          </a:p>
        </p:txBody>
      </p:sp>
    </p:spTree>
    <p:extLst>
      <p:ext uri="{BB962C8B-B14F-4D97-AF65-F5344CB8AC3E}">
        <p14:creationId xmlns:p14="http://schemas.microsoft.com/office/powerpoint/2010/main" val="418159745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FF6554-D9B9-64A9-FA5A-081F73208F2E}"/>
              </a:ext>
            </a:extLst>
          </p:cNvPr>
          <p:cNvSpPr txBox="1"/>
          <p:nvPr/>
        </p:nvSpPr>
        <p:spPr>
          <a:xfrm>
            <a:off x="365760" y="402580"/>
            <a:ext cx="4206240" cy="5878532"/>
          </a:xfrm>
          <a:prstGeom prst="rect">
            <a:avLst/>
          </a:prstGeom>
          <a:noFill/>
        </p:spPr>
        <p:txBody>
          <a:bodyPr wrap="square">
            <a:spAutoFit/>
          </a:bodyPr>
          <a:lstStyle/>
          <a:p>
            <a:r>
              <a:rPr lang="en-US" sz="2000" b="1" dirty="0"/>
              <a:t>The third Taraz concerneth good character. A good character is, verily, the best mantle for men from God. With it He adorneth the temples of His loved ones. By My life! The light of a good character surpasseth the light of the sun and the radiance thereof. Whoso attaineth unto it is accounted as a jewel among men. The glory and the upliftment of the world must needs depend upon it. A goodly character is a means whereby men are guided to the Straight Path and are led to the Great Announcement. Well is it with him who is adorned with the saintly attributes and character of the Concourse on High.</a:t>
            </a:r>
          </a:p>
          <a:p>
            <a:pPr algn="r"/>
            <a:r>
              <a:rPr lang="en-US" sz="1700" b="1" dirty="0"/>
              <a:t>Bahá'u'lláh</a:t>
            </a:r>
          </a:p>
          <a:p>
            <a:pPr algn="r"/>
            <a:r>
              <a:rPr lang="en-US" sz="1700" b="1" i="1" dirty="0"/>
              <a:t>Tablets of Bahá’u’lláh</a:t>
            </a:r>
            <a:r>
              <a:rPr lang="en-US" sz="1700" b="1" dirty="0"/>
              <a:t>, p. 36</a:t>
            </a:r>
          </a:p>
        </p:txBody>
      </p:sp>
      <p:pic>
        <p:nvPicPr>
          <p:cNvPr id="2" name="Picture 1">
            <a:extLst>
              <a:ext uri="{FF2B5EF4-FFF2-40B4-BE49-F238E27FC236}">
                <a16:creationId xmlns:a16="http://schemas.microsoft.com/office/drawing/2014/main" id="{DC71109A-F207-77B2-59F8-827C131D52AA}"/>
              </a:ext>
            </a:extLst>
          </p:cNvPr>
          <p:cNvPicPr>
            <a:picLocks noChangeAspect="1"/>
          </p:cNvPicPr>
          <p:nvPr/>
        </p:nvPicPr>
        <p:blipFill>
          <a:blip r:embed="rId2"/>
          <a:stretch>
            <a:fillRect/>
          </a:stretch>
        </p:blipFill>
        <p:spPr>
          <a:xfrm>
            <a:off x="4765349" y="962174"/>
            <a:ext cx="7287586" cy="4497705"/>
          </a:xfrm>
          <a:prstGeom prst="rect">
            <a:avLst/>
          </a:prstGeom>
        </p:spPr>
      </p:pic>
    </p:spTree>
    <p:extLst>
      <p:ext uri="{BB962C8B-B14F-4D97-AF65-F5344CB8AC3E}">
        <p14:creationId xmlns:p14="http://schemas.microsoft.com/office/powerpoint/2010/main" val="39300159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B5F3DB-7F05-01C4-04B3-B9508D163C3A}"/>
              </a:ext>
            </a:extLst>
          </p:cNvPr>
          <p:cNvSpPr txBox="1"/>
          <p:nvPr/>
        </p:nvSpPr>
        <p:spPr>
          <a:xfrm>
            <a:off x="8135815" y="797509"/>
            <a:ext cx="3579446" cy="5262979"/>
          </a:xfrm>
          <a:prstGeom prst="rect">
            <a:avLst/>
          </a:prstGeom>
          <a:noFill/>
        </p:spPr>
        <p:txBody>
          <a:bodyPr wrap="square">
            <a:spAutoFit/>
          </a:bodyPr>
          <a:lstStyle/>
          <a:p>
            <a:r>
              <a:rPr lang="en-US" sz="2000" b="1" dirty="0"/>
              <a:t>Good character is, verily, the best mantle for men on the part of God; by this God adorns the temples of His friends. By My life, the light of good character surpasses the light of the sun and its effulgence. He who attains thereto is accounted as the essence of men. Upon this the honour and glory of the world are based and are dependent. Good character is the means of guiding men to the right path and the great message.</a:t>
            </a:r>
          </a:p>
          <a:p>
            <a:pPr algn="r"/>
            <a:r>
              <a:rPr lang="en-US" b="1" dirty="0"/>
              <a:t>Bahá'u'lláh</a:t>
            </a:r>
          </a:p>
          <a:p>
            <a:pPr algn="r"/>
            <a:r>
              <a:rPr lang="en-US" b="1" i="1" dirty="0"/>
              <a:t>Tablets of Bahá’u’lláh</a:t>
            </a:r>
            <a:r>
              <a:rPr lang="en-US" b="1" dirty="0"/>
              <a:t>, p. 7</a:t>
            </a:r>
          </a:p>
        </p:txBody>
      </p:sp>
      <p:pic>
        <p:nvPicPr>
          <p:cNvPr id="2" name="Picture 1">
            <a:extLst>
              <a:ext uri="{FF2B5EF4-FFF2-40B4-BE49-F238E27FC236}">
                <a16:creationId xmlns:a16="http://schemas.microsoft.com/office/drawing/2014/main" id="{B2EBB48A-4A9A-D139-AE13-479F5361901D}"/>
              </a:ext>
            </a:extLst>
          </p:cNvPr>
          <p:cNvPicPr>
            <a:picLocks noChangeAspect="1"/>
          </p:cNvPicPr>
          <p:nvPr/>
        </p:nvPicPr>
        <p:blipFill>
          <a:blip r:embed="rId2"/>
          <a:stretch>
            <a:fillRect/>
          </a:stretch>
        </p:blipFill>
        <p:spPr>
          <a:xfrm>
            <a:off x="268329" y="1335563"/>
            <a:ext cx="7443330" cy="4186873"/>
          </a:xfrm>
          <a:prstGeom prst="rect">
            <a:avLst/>
          </a:prstGeom>
        </p:spPr>
      </p:pic>
    </p:spTree>
    <p:extLst>
      <p:ext uri="{BB962C8B-B14F-4D97-AF65-F5344CB8AC3E}">
        <p14:creationId xmlns:p14="http://schemas.microsoft.com/office/powerpoint/2010/main" val="40009422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standing in a line&#10;&#10;Description automatically generated">
            <a:extLst>
              <a:ext uri="{FF2B5EF4-FFF2-40B4-BE49-F238E27FC236}">
                <a16:creationId xmlns:a16="http://schemas.microsoft.com/office/drawing/2014/main" id="{50926C9F-0925-CE89-2A2B-9A3EF6D68872}"/>
              </a:ext>
            </a:extLst>
          </p:cNvPr>
          <p:cNvPicPr>
            <a:picLocks noChangeAspect="1"/>
          </p:cNvPicPr>
          <p:nvPr/>
        </p:nvPicPr>
        <p:blipFill rotWithShape="1">
          <a:blip r:embed="rId2">
            <a:extLst>
              <a:ext uri="{28A0092B-C50C-407E-A947-70E740481C1C}">
                <a14:useLocalDpi xmlns:a14="http://schemas.microsoft.com/office/drawing/2010/main" val="0"/>
              </a:ext>
            </a:extLst>
          </a:blip>
          <a:srcRect t="15417" r="-1" b="3379"/>
          <a:stretch/>
        </p:blipFill>
        <p:spPr>
          <a:xfrm>
            <a:off x="-1" y="10"/>
            <a:ext cx="12228129" cy="4666928"/>
          </a:xfrm>
          <a:prstGeom prst="rect">
            <a:avLst/>
          </a:prstGeom>
        </p:spPr>
      </p:pic>
      <p:grpSp>
        <p:nvGrpSpPr>
          <p:cNvPr id="23" name="Group 22">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24" name="Freeform: Shape 23">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27" name="Freeform: Shape 26">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3" name="TextBox 2">
            <a:extLst>
              <a:ext uri="{FF2B5EF4-FFF2-40B4-BE49-F238E27FC236}">
                <a16:creationId xmlns:a16="http://schemas.microsoft.com/office/drawing/2014/main" id="{6B363557-FA83-8B8C-BCB9-0640D9634664}"/>
              </a:ext>
            </a:extLst>
          </p:cNvPr>
          <p:cNvSpPr txBox="1"/>
          <p:nvPr/>
        </p:nvSpPr>
        <p:spPr>
          <a:xfrm>
            <a:off x="994202" y="4378908"/>
            <a:ext cx="10203289" cy="2041722"/>
          </a:xfrm>
          <a:prstGeom prst="rect">
            <a:avLst/>
          </a:prstGeom>
        </p:spPr>
        <p:txBody>
          <a:bodyPr vert="horz" lIns="91440" tIns="45720" rIns="91440" bIns="45720" rtlCol="0" anchor="ctr">
            <a:noAutofit/>
          </a:bodyPr>
          <a:lstStyle/>
          <a:p>
            <a:pPr>
              <a:lnSpc>
                <a:spcPct val="90000"/>
              </a:lnSpc>
              <a:spcAft>
                <a:spcPts val="600"/>
              </a:spcAft>
            </a:pPr>
            <a:r>
              <a:rPr lang="en-US" sz="2100" b="1" dirty="0"/>
              <a:t>Of the spiritual prerequisites of success, which constitute the bedrock on which the security of all plans, projects, and schemes must ultimately rest, the following stand out as preeminent and vital. ..a high sense of moral rectitude in their social and administrative activities, absolute chastity in their individual lives, and complete freedom from prejudice in their dealings with peoples of a different race, class, creed, or colour.</a:t>
            </a:r>
          </a:p>
          <a:p>
            <a:pPr algn="r">
              <a:lnSpc>
                <a:spcPct val="90000"/>
              </a:lnSpc>
              <a:spcAft>
                <a:spcPts val="600"/>
              </a:spcAft>
            </a:pPr>
            <a:r>
              <a:rPr lang="en-US" sz="1700" b="1" dirty="0"/>
              <a:t>Shoghi Effendi, </a:t>
            </a:r>
            <a:r>
              <a:rPr lang="en-US" sz="1700" b="1" i="1" dirty="0"/>
              <a:t>Advent of Divine Justice</a:t>
            </a:r>
            <a:r>
              <a:rPr lang="en-US" sz="1700" b="1" dirty="0"/>
              <a:t>, p. 19</a:t>
            </a:r>
          </a:p>
        </p:txBody>
      </p:sp>
    </p:spTree>
    <p:extLst>
      <p:ext uri="{BB962C8B-B14F-4D97-AF65-F5344CB8AC3E}">
        <p14:creationId xmlns:p14="http://schemas.microsoft.com/office/powerpoint/2010/main" val="146895262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group of young women in a classroom&#10;&#10;Description automatically generated">
            <a:extLst>
              <a:ext uri="{FF2B5EF4-FFF2-40B4-BE49-F238E27FC236}">
                <a16:creationId xmlns:a16="http://schemas.microsoft.com/office/drawing/2014/main" id="{C9205488-349C-5C62-587A-BE66A5BC4B9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2381"/>
          <a:stretch/>
        </p:blipFill>
        <p:spPr>
          <a:xfrm>
            <a:off x="1" y="1"/>
            <a:ext cx="5262386" cy="3429000"/>
          </a:xfrm>
          <a:prstGeom prst="rect">
            <a:avLst/>
          </a:prstGeom>
        </p:spPr>
      </p:pic>
      <p:cxnSp>
        <p:nvCxnSpPr>
          <p:cNvPr id="13" name="Straight Connector 12">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5214"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5" name="Picture 4" descr="A group of young people in a classroom&#10;&#10;Description automatically generated">
            <a:extLst>
              <a:ext uri="{FF2B5EF4-FFF2-40B4-BE49-F238E27FC236}">
                <a16:creationId xmlns:a16="http://schemas.microsoft.com/office/drawing/2014/main" id="{67347E38-643A-7EF5-9E1B-002A0298E70C}"/>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3239" r="-1" b="-1"/>
          <a:stretch/>
        </p:blipFill>
        <p:spPr>
          <a:xfrm>
            <a:off x="-7252" y="3429000"/>
            <a:ext cx="5269639" cy="3429000"/>
          </a:xfrm>
          <a:prstGeom prst="rect">
            <a:avLst/>
          </a:prstGeom>
        </p:spPr>
      </p:pic>
      <p:sp>
        <p:nvSpPr>
          <p:cNvPr id="3" name="TextBox 2">
            <a:extLst>
              <a:ext uri="{FF2B5EF4-FFF2-40B4-BE49-F238E27FC236}">
                <a16:creationId xmlns:a16="http://schemas.microsoft.com/office/drawing/2014/main" id="{5BF2B76E-B4DA-7927-2D2F-2909923A0F16}"/>
              </a:ext>
            </a:extLst>
          </p:cNvPr>
          <p:cNvSpPr txBox="1"/>
          <p:nvPr/>
        </p:nvSpPr>
        <p:spPr>
          <a:xfrm>
            <a:off x="5914431" y="1592062"/>
            <a:ext cx="5262385" cy="4394792"/>
          </a:xfrm>
          <a:prstGeom prst="rect">
            <a:avLst/>
          </a:prstGeom>
        </p:spPr>
        <p:txBody>
          <a:bodyPr vert="horz" lIns="91440" tIns="45720" rIns="91440" bIns="45720" rtlCol="0">
            <a:noAutofit/>
          </a:bodyPr>
          <a:lstStyle/>
          <a:p>
            <a:r>
              <a:rPr lang="en-US" sz="2200" b="1" dirty="0"/>
              <a:t>Work ye for the guidance of the women in that land, teach the young girls and the children, so that the mothers may educate their little ones from their earliest days, thoroughly train them, rear them to have a goodly character and good morals, guide them to all the virtues of humankind, prevent the development of any behaviour that would be worthy of blame, and foster them in the embrace of Bahá'í education...</a:t>
            </a:r>
          </a:p>
          <a:p>
            <a:pPr algn="r"/>
            <a:r>
              <a:rPr lang="en-US" b="1" dirty="0"/>
              <a:t>'Abdu'l-Bahá,</a:t>
            </a:r>
          </a:p>
          <a:p>
            <a:pPr algn="r"/>
            <a:r>
              <a:rPr lang="en-US" b="1" dirty="0"/>
              <a:t>Selections from the Writings </a:t>
            </a:r>
          </a:p>
          <a:p>
            <a:pPr algn="r"/>
            <a:r>
              <a:rPr lang="en-US" b="1" dirty="0"/>
              <a:t>of ‘Abdu’l-Bahá, pp. 124-125</a:t>
            </a:r>
          </a:p>
        </p:txBody>
      </p:sp>
    </p:spTree>
    <p:extLst>
      <p:ext uri="{BB962C8B-B14F-4D97-AF65-F5344CB8AC3E}">
        <p14:creationId xmlns:p14="http://schemas.microsoft.com/office/powerpoint/2010/main" val="37281290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8953541-B67F-B2E3-8E88-8D0A8834A1C5}"/>
              </a:ext>
            </a:extLst>
          </p:cNvPr>
          <p:cNvSpPr txBox="1"/>
          <p:nvPr/>
        </p:nvSpPr>
        <p:spPr>
          <a:xfrm>
            <a:off x="309967" y="565128"/>
            <a:ext cx="4510006" cy="5727744"/>
          </a:xfrm>
          <a:prstGeom prst="rect">
            <a:avLst/>
          </a:prstGeom>
        </p:spPr>
        <p:txBody>
          <a:bodyPr vert="horz" lIns="91440" tIns="45720" rIns="91440" bIns="45720" rtlCol="0" anchor="t">
            <a:noAutofit/>
          </a:bodyPr>
          <a:lstStyle/>
          <a:p>
            <a:r>
              <a:rPr lang="en-US" sz="2100" b="1" dirty="0"/>
              <a:t>Should any one of you enter a city, he should become a centre of attraction by reason of his sincerity, his faithfulness and love, his honesty and fidelity, his truthfulness and loving-kindness towards all the peoples of the world, so that the people of that city may cry out and say: `This man is unquestionably a Bahá'í, for his manners, his behaviour, his conduct, his morals, his nature, and disposition reflect the attributes of the Bahá'ís.' Not until ye attain this station can ye be said to have been faithful to the Covenant and Testament of God.</a:t>
            </a:r>
          </a:p>
          <a:p>
            <a:pPr algn="r"/>
            <a:r>
              <a:rPr lang="en-US" sz="1700" b="1" dirty="0"/>
              <a:t>‘Abdu'l-Bahá,</a:t>
            </a:r>
          </a:p>
          <a:p>
            <a:pPr algn="r"/>
            <a:r>
              <a:rPr lang="en-US" sz="1700" b="1" i="1" dirty="0"/>
              <a:t>Selections from the </a:t>
            </a:r>
          </a:p>
          <a:p>
            <a:pPr algn="r"/>
            <a:r>
              <a:rPr lang="en-US" sz="1700" b="1" i="1" dirty="0"/>
              <a:t>Writings of ‘Abdu’l-Bahá</a:t>
            </a:r>
            <a:r>
              <a:rPr lang="en-US" sz="1700" b="1" dirty="0"/>
              <a:t>, p. 71</a:t>
            </a:r>
          </a:p>
        </p:txBody>
      </p:sp>
      <p:pic>
        <p:nvPicPr>
          <p:cNvPr id="5" name="Picture 4" descr="A person riding a bicycle on a dirt road&#10;&#10;Description automatically generated">
            <a:extLst>
              <a:ext uri="{FF2B5EF4-FFF2-40B4-BE49-F238E27FC236}">
                <a16:creationId xmlns:a16="http://schemas.microsoft.com/office/drawing/2014/main" id="{3DE62203-07B1-359A-743A-0F82151E5191}"/>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8254" r="2" b="2"/>
          <a:stretch/>
        </p:blipFill>
        <p:spPr>
          <a:xfrm>
            <a:off x="5089243" y="877413"/>
            <a:ext cx="6222628" cy="5043096"/>
          </a:xfrm>
          <a:prstGeom prst="rect">
            <a:avLst/>
          </a:prstGeom>
        </p:spPr>
      </p:pic>
      <p:grpSp>
        <p:nvGrpSpPr>
          <p:cNvPr id="10" name="Group 9">
            <a:extLst>
              <a:ext uri="{FF2B5EF4-FFF2-40B4-BE49-F238E27FC236}">
                <a16:creationId xmlns:a16="http://schemas.microsoft.com/office/drawing/2014/main" id="{3AFCAD34-1AFC-BC1A-F6B2-C34C63912E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89243" y="5858828"/>
            <a:ext cx="6226463" cy="123363"/>
            <a:chOff x="7015162" y="5858828"/>
            <a:chExt cx="4300544" cy="123363"/>
          </a:xfrm>
        </p:grpSpPr>
        <p:sp>
          <p:nvSpPr>
            <p:cNvPr id="11" name="Rectangle 10">
              <a:extLst>
                <a:ext uri="{FF2B5EF4-FFF2-40B4-BE49-F238E27FC236}">
                  <a16:creationId xmlns:a16="http://schemas.microsoft.com/office/drawing/2014/main" id="{1129F4A2-3705-CF87-3DDA-AF9CE9389B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91B1028-FC76-5583-3A1F-5815A7DCF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638744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military vehicle shooting an object&#10;&#10;Description automatically generated">
            <a:extLst>
              <a:ext uri="{FF2B5EF4-FFF2-40B4-BE49-F238E27FC236}">
                <a16:creationId xmlns:a16="http://schemas.microsoft.com/office/drawing/2014/main" id="{30C43C28-687A-A36F-E550-75057F3187A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2891" b="9138"/>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extBox 2">
            <a:extLst>
              <a:ext uri="{FF2B5EF4-FFF2-40B4-BE49-F238E27FC236}">
                <a16:creationId xmlns:a16="http://schemas.microsoft.com/office/drawing/2014/main" id="{701B46B3-C2A1-F002-4D69-FE8B48BDC19D}"/>
              </a:ext>
            </a:extLst>
          </p:cNvPr>
          <p:cNvSpPr txBox="1"/>
          <p:nvPr/>
        </p:nvSpPr>
        <p:spPr>
          <a:xfrm>
            <a:off x="1255364" y="4109311"/>
            <a:ext cx="10159564" cy="2452687"/>
          </a:xfrm>
          <a:prstGeom prst="rect">
            <a:avLst/>
          </a:prstGeom>
        </p:spPr>
        <p:txBody>
          <a:bodyPr vert="horz" lIns="91440" tIns="45720" rIns="91440" bIns="45720" rtlCol="0" anchor="ctr">
            <a:noAutofit/>
          </a:bodyPr>
          <a:lstStyle/>
          <a:p>
            <a:r>
              <a:rPr lang="en-US" sz="2200" b="1" dirty="0"/>
              <a:t>Instruments and means of human destruction have enormously multiplied in this era of material civilization. But if material civilization shall become organized in conjunction with divine civilization, if the man of moral integrity and intellectual acumen shall unite for human betterment and uplift with the man of spiritual capacity, the happiness and progress of the human race will be assured.</a:t>
            </a:r>
          </a:p>
          <a:p>
            <a:pPr algn="r"/>
            <a:r>
              <a:rPr lang="en-US" b="1" dirty="0"/>
              <a:t>'Abdu'l-Bahá,</a:t>
            </a:r>
          </a:p>
          <a:p>
            <a:pPr algn="r"/>
            <a:r>
              <a:rPr lang="en-US" b="1" i="1" dirty="0"/>
              <a:t>Promulgation of Universal Peace</a:t>
            </a:r>
            <a:r>
              <a:rPr lang="en-US" b="1" dirty="0"/>
              <a:t>, p. 102</a:t>
            </a:r>
          </a:p>
        </p:txBody>
      </p:sp>
    </p:spTree>
    <p:extLst>
      <p:ext uri="{BB962C8B-B14F-4D97-AF65-F5344CB8AC3E}">
        <p14:creationId xmlns:p14="http://schemas.microsoft.com/office/powerpoint/2010/main" val="383678051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716D72B-0D25-43A5-8554-C535E5118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90F1413-3A21-1572-393B-AC757ECB7D93}"/>
              </a:ext>
            </a:extLst>
          </p:cNvPr>
          <p:cNvPicPr>
            <a:picLocks noChangeAspect="1"/>
          </p:cNvPicPr>
          <p:nvPr/>
        </p:nvPicPr>
        <p:blipFill rotWithShape="1">
          <a:blip r:embed="rId2"/>
          <a:srcRect l="11771" r="14781" b="1"/>
          <a:stretch/>
        </p:blipFill>
        <p:spPr>
          <a:xfrm>
            <a:off x="1239016" y="798076"/>
            <a:ext cx="2676973" cy="2829978"/>
          </a:xfrm>
          <a:custGeom>
            <a:avLst/>
            <a:gdLst/>
            <a:ahLst/>
            <a:cxnLst/>
            <a:rect l="l" t="t" r="r" b="b"/>
            <a:pathLst>
              <a:path w="3919476" h="4143507">
                <a:moveTo>
                  <a:pt x="0" y="0"/>
                </a:moveTo>
                <a:lnTo>
                  <a:pt x="3903116" y="0"/>
                </a:lnTo>
                <a:lnTo>
                  <a:pt x="3899307" y="150213"/>
                </a:lnTo>
                <a:cubicBezTo>
                  <a:pt x="3899870" y="322276"/>
                  <a:pt x="3912280" y="494071"/>
                  <a:pt x="3910163" y="665222"/>
                </a:cubicBezTo>
                <a:cubicBezTo>
                  <a:pt x="3909034" y="760465"/>
                  <a:pt x="3887866" y="855454"/>
                  <a:pt x="3891817" y="950951"/>
                </a:cubicBezTo>
                <a:cubicBezTo>
                  <a:pt x="3903389" y="1240363"/>
                  <a:pt x="3899579" y="1529902"/>
                  <a:pt x="3914679" y="1819187"/>
                </a:cubicBezTo>
                <a:cubicBezTo>
                  <a:pt x="3924446" y="1960184"/>
                  <a:pt x="3919293" y="2101691"/>
                  <a:pt x="3899297" y="2241812"/>
                </a:cubicBezTo>
                <a:cubicBezTo>
                  <a:pt x="3882644" y="2346833"/>
                  <a:pt x="3892946" y="2452744"/>
                  <a:pt x="3900002" y="2558273"/>
                </a:cubicBezTo>
                <a:cubicBezTo>
                  <a:pt x="3908611" y="2686026"/>
                  <a:pt x="3913268" y="2813652"/>
                  <a:pt x="3899155" y="2941659"/>
                </a:cubicBezTo>
                <a:cubicBezTo>
                  <a:pt x="3888995" y="3032710"/>
                  <a:pt x="3898449" y="3124270"/>
                  <a:pt x="3904095" y="3215577"/>
                </a:cubicBezTo>
                <a:cubicBezTo>
                  <a:pt x="3911433" y="3310871"/>
                  <a:pt x="3911433" y="3406520"/>
                  <a:pt x="3904095" y="3501814"/>
                </a:cubicBezTo>
                <a:cubicBezTo>
                  <a:pt x="3896728" y="3588930"/>
                  <a:pt x="3898478" y="3676464"/>
                  <a:pt x="3909317" y="3763288"/>
                </a:cubicBezTo>
                <a:cubicBezTo>
                  <a:pt x="3921171" y="3864881"/>
                  <a:pt x="3911998" y="3966473"/>
                  <a:pt x="3903389" y="4068066"/>
                </a:cubicBezTo>
                <a:lnTo>
                  <a:pt x="3899890" y="4129496"/>
                </a:lnTo>
                <a:lnTo>
                  <a:pt x="3856837" y="4131079"/>
                </a:lnTo>
                <a:cubicBezTo>
                  <a:pt x="3690565" y="4131562"/>
                  <a:pt x="3524292" y="4118803"/>
                  <a:pt x="3358020" y="4125635"/>
                </a:cubicBezTo>
                <a:cubicBezTo>
                  <a:pt x="3138339" y="4134610"/>
                  <a:pt x="2918661" y="4144924"/>
                  <a:pt x="2699106" y="4130457"/>
                </a:cubicBezTo>
                <a:cubicBezTo>
                  <a:pt x="2548620" y="4120546"/>
                  <a:pt x="2397378" y="4107552"/>
                  <a:pt x="2246135" y="4111571"/>
                </a:cubicBezTo>
                <a:cubicBezTo>
                  <a:pt x="2090859" y="4115857"/>
                  <a:pt x="1936213" y="4129921"/>
                  <a:pt x="1781316" y="4140235"/>
                </a:cubicBezTo>
                <a:cubicBezTo>
                  <a:pt x="1667682" y="4147695"/>
                  <a:pt x="1553608" y="4142392"/>
                  <a:pt x="1441020" y="4124430"/>
                </a:cubicBezTo>
                <a:cubicBezTo>
                  <a:pt x="1360735" y="4111704"/>
                  <a:pt x="1279946" y="4117196"/>
                  <a:pt x="1199535" y="4121751"/>
                </a:cubicBezTo>
                <a:cubicBezTo>
                  <a:pt x="1054343" y="4130324"/>
                  <a:pt x="909653" y="4143718"/>
                  <a:pt x="764462" y="4130324"/>
                </a:cubicBezTo>
                <a:cubicBezTo>
                  <a:pt x="634770" y="4118267"/>
                  <a:pt x="503820" y="4108490"/>
                  <a:pt x="375137" y="4118267"/>
                </a:cubicBezTo>
                <a:cubicBezTo>
                  <a:pt x="278626" y="4125601"/>
                  <a:pt x="182043" y="4132935"/>
                  <a:pt x="85336" y="4130493"/>
                </a:cubicBezTo>
                <a:lnTo>
                  <a:pt x="0" y="4125145"/>
                </a:lnTo>
                <a:close/>
              </a:path>
            </a:pathLst>
          </a:custGeom>
        </p:spPr>
      </p:pic>
      <p:pic>
        <p:nvPicPr>
          <p:cNvPr id="7" name="Picture 6">
            <a:extLst>
              <a:ext uri="{FF2B5EF4-FFF2-40B4-BE49-F238E27FC236}">
                <a16:creationId xmlns:a16="http://schemas.microsoft.com/office/drawing/2014/main" id="{F379A050-6E16-6FE1-4E1D-C1B707D4B0CD}"/>
              </a:ext>
            </a:extLst>
          </p:cNvPr>
          <p:cNvPicPr>
            <a:picLocks noChangeAspect="1"/>
          </p:cNvPicPr>
          <p:nvPr/>
        </p:nvPicPr>
        <p:blipFill rotWithShape="1">
          <a:blip r:embed="rId3"/>
          <a:srcRect l="36315" r="-2" b="-2"/>
          <a:stretch/>
        </p:blipFill>
        <p:spPr>
          <a:xfrm>
            <a:off x="4450678" y="736603"/>
            <a:ext cx="2302033" cy="2707523"/>
          </a:xfrm>
          <a:custGeom>
            <a:avLst/>
            <a:gdLst/>
            <a:ahLst/>
            <a:cxnLst/>
            <a:rect l="l" t="t" r="r" b="b"/>
            <a:pathLst>
              <a:path w="3058323" h="3597039">
                <a:moveTo>
                  <a:pt x="15411" y="0"/>
                </a:moveTo>
                <a:lnTo>
                  <a:pt x="3031762" y="0"/>
                </a:lnTo>
                <a:lnTo>
                  <a:pt x="3046461" y="132146"/>
                </a:lnTo>
                <a:cubicBezTo>
                  <a:pt x="3048338" y="180004"/>
                  <a:pt x="3046791" y="227996"/>
                  <a:pt x="3041802" y="275754"/>
                </a:cubicBezTo>
                <a:cubicBezTo>
                  <a:pt x="3027897" y="401800"/>
                  <a:pt x="3049074" y="530780"/>
                  <a:pt x="3008505" y="654529"/>
                </a:cubicBezTo>
                <a:cubicBezTo>
                  <a:pt x="3005571" y="667491"/>
                  <a:pt x="3004614" y="680823"/>
                  <a:pt x="3005698" y="694078"/>
                </a:cubicBezTo>
                <a:cubicBezTo>
                  <a:pt x="3005188" y="761821"/>
                  <a:pt x="3019349" y="827651"/>
                  <a:pt x="3033127" y="893608"/>
                </a:cubicBezTo>
                <a:cubicBezTo>
                  <a:pt x="3048309" y="966327"/>
                  <a:pt x="3067190" y="1038663"/>
                  <a:pt x="3044226" y="1113933"/>
                </a:cubicBezTo>
                <a:cubicBezTo>
                  <a:pt x="3037911" y="1137802"/>
                  <a:pt x="3037911" y="1162909"/>
                  <a:pt x="3044226" y="1186779"/>
                </a:cubicBezTo>
                <a:cubicBezTo>
                  <a:pt x="3050414" y="1219872"/>
                  <a:pt x="3050414" y="1253833"/>
                  <a:pt x="3044226" y="1286927"/>
                </a:cubicBezTo>
                <a:cubicBezTo>
                  <a:pt x="3034913" y="1357732"/>
                  <a:pt x="3025345" y="1428920"/>
                  <a:pt x="3030448" y="1500363"/>
                </a:cubicBezTo>
                <a:cubicBezTo>
                  <a:pt x="3038001" y="1625694"/>
                  <a:pt x="3036164" y="1751408"/>
                  <a:pt x="3024962" y="1876459"/>
                </a:cubicBezTo>
                <a:cubicBezTo>
                  <a:pt x="3020242" y="1937185"/>
                  <a:pt x="3013991" y="1998805"/>
                  <a:pt x="3036572" y="2058128"/>
                </a:cubicBezTo>
                <a:cubicBezTo>
                  <a:pt x="3039761" y="2065719"/>
                  <a:pt x="3039761" y="2074267"/>
                  <a:pt x="3036572" y="2081857"/>
                </a:cubicBezTo>
                <a:cubicBezTo>
                  <a:pt x="2993834" y="2180984"/>
                  <a:pt x="3005826" y="2282153"/>
                  <a:pt x="3027897" y="2382556"/>
                </a:cubicBezTo>
                <a:cubicBezTo>
                  <a:pt x="3059523" y="2516907"/>
                  <a:pt x="3066565" y="2655863"/>
                  <a:pt x="3048691" y="2792715"/>
                </a:cubicBezTo>
                <a:cubicBezTo>
                  <a:pt x="3037337" y="2873471"/>
                  <a:pt x="3023687" y="2954354"/>
                  <a:pt x="3031596" y="3036386"/>
                </a:cubicBezTo>
                <a:cubicBezTo>
                  <a:pt x="3037490" y="3100417"/>
                  <a:pt x="3039736" y="3164741"/>
                  <a:pt x="3038358" y="3229027"/>
                </a:cubicBezTo>
                <a:cubicBezTo>
                  <a:pt x="3036891" y="3311633"/>
                  <a:pt x="3031788" y="3394080"/>
                  <a:pt x="3028535" y="3476606"/>
                </a:cubicBezTo>
                <a:lnTo>
                  <a:pt x="3026145" y="3582089"/>
                </a:lnTo>
                <a:lnTo>
                  <a:pt x="2837742" y="3576169"/>
                </a:lnTo>
                <a:cubicBezTo>
                  <a:pt x="2749601" y="3575123"/>
                  <a:pt x="2661428" y="3575842"/>
                  <a:pt x="2573255" y="3578457"/>
                </a:cubicBezTo>
                <a:cubicBezTo>
                  <a:pt x="2415279" y="3583558"/>
                  <a:pt x="2257302" y="3585390"/>
                  <a:pt x="2099327" y="3578457"/>
                </a:cubicBezTo>
                <a:cubicBezTo>
                  <a:pt x="1926907" y="3570479"/>
                  <a:pt x="1754870" y="3579504"/>
                  <a:pt x="1582958" y="3591536"/>
                </a:cubicBezTo>
                <a:cubicBezTo>
                  <a:pt x="1416747" y="3603177"/>
                  <a:pt x="1250917" y="3594544"/>
                  <a:pt x="1084959" y="3582381"/>
                </a:cubicBezTo>
                <a:cubicBezTo>
                  <a:pt x="910095" y="3569328"/>
                  <a:pt x="734510" y="3570585"/>
                  <a:pt x="559849" y="3586174"/>
                </a:cubicBezTo>
                <a:cubicBezTo>
                  <a:pt x="445325" y="3596376"/>
                  <a:pt x="330549" y="3581074"/>
                  <a:pt x="216532" y="3582119"/>
                </a:cubicBezTo>
                <a:lnTo>
                  <a:pt x="3784" y="3583799"/>
                </a:lnTo>
                <a:lnTo>
                  <a:pt x="23102" y="3304343"/>
                </a:lnTo>
                <a:cubicBezTo>
                  <a:pt x="27378" y="3232352"/>
                  <a:pt x="25445" y="3160183"/>
                  <a:pt x="17316" y="3088458"/>
                </a:cubicBezTo>
                <a:cubicBezTo>
                  <a:pt x="9187" y="3007476"/>
                  <a:pt x="12024" y="2925898"/>
                  <a:pt x="25783" y="2845525"/>
                </a:cubicBezTo>
                <a:cubicBezTo>
                  <a:pt x="43141" y="2750282"/>
                  <a:pt x="35379" y="2655039"/>
                  <a:pt x="29029" y="2559796"/>
                </a:cubicBezTo>
                <a:cubicBezTo>
                  <a:pt x="11671" y="2298322"/>
                  <a:pt x="-9498" y="2036848"/>
                  <a:pt x="4615" y="1774485"/>
                </a:cubicBezTo>
                <a:cubicBezTo>
                  <a:pt x="7578" y="1718482"/>
                  <a:pt x="20561" y="1663876"/>
                  <a:pt x="25925" y="1608255"/>
                </a:cubicBezTo>
                <a:cubicBezTo>
                  <a:pt x="41590" y="1446595"/>
                  <a:pt x="23242" y="1285571"/>
                  <a:pt x="15763" y="1124293"/>
                </a:cubicBezTo>
                <a:cubicBezTo>
                  <a:pt x="5010" y="945807"/>
                  <a:pt x="7183" y="766877"/>
                  <a:pt x="22255" y="588646"/>
                </a:cubicBezTo>
                <a:cubicBezTo>
                  <a:pt x="41165" y="395112"/>
                  <a:pt x="35097" y="201070"/>
                  <a:pt x="19010" y="7282"/>
                </a:cubicBezTo>
                <a:close/>
              </a:path>
            </a:pathLst>
          </a:custGeom>
        </p:spPr>
      </p:pic>
      <p:sp>
        <p:nvSpPr>
          <p:cNvPr id="1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6484" y="2424319"/>
            <a:ext cx="3851563" cy="18288"/>
          </a:xfrm>
          <a:custGeom>
            <a:avLst/>
            <a:gdLst>
              <a:gd name="csX0" fmla="*/ 0 w 3851563"/>
              <a:gd name="csY0" fmla="*/ 0 h 18288"/>
              <a:gd name="csX1" fmla="*/ 718958 w 3851563"/>
              <a:gd name="csY1" fmla="*/ 0 h 18288"/>
              <a:gd name="csX2" fmla="*/ 1437917 w 3851563"/>
              <a:gd name="csY2" fmla="*/ 0 h 18288"/>
              <a:gd name="csX3" fmla="*/ 1964297 w 3851563"/>
              <a:gd name="csY3" fmla="*/ 0 h 18288"/>
              <a:gd name="csX4" fmla="*/ 2606224 w 3851563"/>
              <a:gd name="csY4" fmla="*/ 0 h 18288"/>
              <a:gd name="csX5" fmla="*/ 3171120 w 3851563"/>
              <a:gd name="csY5" fmla="*/ 0 h 18288"/>
              <a:gd name="csX6" fmla="*/ 3851563 w 3851563"/>
              <a:gd name="csY6" fmla="*/ 0 h 18288"/>
              <a:gd name="csX7" fmla="*/ 3851563 w 3851563"/>
              <a:gd name="csY7" fmla="*/ 18288 h 18288"/>
              <a:gd name="csX8" fmla="*/ 3209636 w 3851563"/>
              <a:gd name="csY8" fmla="*/ 18288 h 18288"/>
              <a:gd name="csX9" fmla="*/ 2644740 w 3851563"/>
              <a:gd name="csY9" fmla="*/ 18288 h 18288"/>
              <a:gd name="csX10" fmla="*/ 2002813 w 3851563"/>
              <a:gd name="csY10" fmla="*/ 18288 h 18288"/>
              <a:gd name="csX11" fmla="*/ 1399401 w 3851563"/>
              <a:gd name="csY11" fmla="*/ 18288 h 18288"/>
              <a:gd name="csX12" fmla="*/ 834505 w 3851563"/>
              <a:gd name="csY12" fmla="*/ 18288 h 18288"/>
              <a:gd name="csX13" fmla="*/ 0 w 3851563"/>
              <a:gd name="csY13" fmla="*/ 18288 h 18288"/>
              <a:gd name="csX14" fmla="*/ 0 w 3851563"/>
              <a:gd name="csY1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851563" h="18288" fill="none" extrusionOk="0">
                <a:moveTo>
                  <a:pt x="0" y="0"/>
                </a:moveTo>
                <a:cubicBezTo>
                  <a:pt x="195934" y="10403"/>
                  <a:pt x="550513" y="-3379"/>
                  <a:pt x="718958" y="0"/>
                </a:cubicBezTo>
                <a:cubicBezTo>
                  <a:pt x="887403" y="3379"/>
                  <a:pt x="1238155" y="34184"/>
                  <a:pt x="1437917" y="0"/>
                </a:cubicBezTo>
                <a:cubicBezTo>
                  <a:pt x="1637679" y="-34184"/>
                  <a:pt x="1735575" y="21633"/>
                  <a:pt x="1964297" y="0"/>
                </a:cubicBezTo>
                <a:cubicBezTo>
                  <a:pt x="2193019" y="-21633"/>
                  <a:pt x="2398398" y="-18127"/>
                  <a:pt x="2606224" y="0"/>
                </a:cubicBezTo>
                <a:cubicBezTo>
                  <a:pt x="2814050" y="18127"/>
                  <a:pt x="3010763" y="-3923"/>
                  <a:pt x="3171120" y="0"/>
                </a:cubicBezTo>
                <a:cubicBezTo>
                  <a:pt x="3331477" y="3923"/>
                  <a:pt x="3662318" y="22618"/>
                  <a:pt x="3851563" y="0"/>
                </a:cubicBezTo>
                <a:cubicBezTo>
                  <a:pt x="3851602" y="7328"/>
                  <a:pt x="3852182" y="9982"/>
                  <a:pt x="3851563" y="18288"/>
                </a:cubicBezTo>
                <a:cubicBezTo>
                  <a:pt x="3539697" y="8623"/>
                  <a:pt x="3360357" y="-7186"/>
                  <a:pt x="3209636" y="18288"/>
                </a:cubicBezTo>
                <a:cubicBezTo>
                  <a:pt x="3058915" y="43762"/>
                  <a:pt x="2810322" y="8087"/>
                  <a:pt x="2644740" y="18288"/>
                </a:cubicBezTo>
                <a:cubicBezTo>
                  <a:pt x="2479158" y="28489"/>
                  <a:pt x="2131941" y="44882"/>
                  <a:pt x="2002813" y="18288"/>
                </a:cubicBezTo>
                <a:cubicBezTo>
                  <a:pt x="1873685" y="-8306"/>
                  <a:pt x="1675560" y="30966"/>
                  <a:pt x="1399401" y="18288"/>
                </a:cubicBezTo>
                <a:cubicBezTo>
                  <a:pt x="1123242" y="5610"/>
                  <a:pt x="1065368" y="33824"/>
                  <a:pt x="834505" y="18288"/>
                </a:cubicBezTo>
                <a:cubicBezTo>
                  <a:pt x="603642" y="2752"/>
                  <a:pt x="191505" y="58863"/>
                  <a:pt x="0" y="18288"/>
                </a:cubicBezTo>
                <a:cubicBezTo>
                  <a:pt x="-593" y="9736"/>
                  <a:pt x="244" y="6610"/>
                  <a:pt x="0" y="0"/>
                </a:cubicBezTo>
                <a:close/>
              </a:path>
              <a:path w="3851563" h="18288" stroke="0" extrusionOk="0">
                <a:moveTo>
                  <a:pt x="0" y="0"/>
                </a:moveTo>
                <a:cubicBezTo>
                  <a:pt x="289752" y="13020"/>
                  <a:pt x="480313" y="17689"/>
                  <a:pt x="641927" y="0"/>
                </a:cubicBezTo>
                <a:cubicBezTo>
                  <a:pt x="803541" y="-17689"/>
                  <a:pt x="1025789" y="14289"/>
                  <a:pt x="1322370" y="0"/>
                </a:cubicBezTo>
                <a:cubicBezTo>
                  <a:pt x="1618951" y="-14289"/>
                  <a:pt x="1675364" y="4422"/>
                  <a:pt x="1925782" y="0"/>
                </a:cubicBezTo>
                <a:cubicBezTo>
                  <a:pt x="2176200" y="-4422"/>
                  <a:pt x="2354648" y="21578"/>
                  <a:pt x="2644740" y="0"/>
                </a:cubicBezTo>
                <a:cubicBezTo>
                  <a:pt x="2934832" y="-21578"/>
                  <a:pt x="2992732" y="-4264"/>
                  <a:pt x="3286667" y="0"/>
                </a:cubicBezTo>
                <a:cubicBezTo>
                  <a:pt x="3580602" y="4264"/>
                  <a:pt x="3638704" y="20914"/>
                  <a:pt x="3851563" y="0"/>
                </a:cubicBezTo>
                <a:cubicBezTo>
                  <a:pt x="3851890" y="8595"/>
                  <a:pt x="3851491" y="13110"/>
                  <a:pt x="3851563" y="18288"/>
                </a:cubicBezTo>
                <a:cubicBezTo>
                  <a:pt x="3681588" y="-9641"/>
                  <a:pt x="3414286" y="12858"/>
                  <a:pt x="3209636" y="18288"/>
                </a:cubicBezTo>
                <a:cubicBezTo>
                  <a:pt x="3004986" y="23718"/>
                  <a:pt x="2777102" y="31540"/>
                  <a:pt x="2490677" y="18288"/>
                </a:cubicBezTo>
                <a:cubicBezTo>
                  <a:pt x="2204252" y="5036"/>
                  <a:pt x="2142029" y="45834"/>
                  <a:pt x="1810235" y="18288"/>
                </a:cubicBezTo>
                <a:cubicBezTo>
                  <a:pt x="1478441" y="-9258"/>
                  <a:pt x="1432135" y="21272"/>
                  <a:pt x="1245339" y="18288"/>
                </a:cubicBezTo>
                <a:cubicBezTo>
                  <a:pt x="1058543" y="15304"/>
                  <a:pt x="886298" y="9998"/>
                  <a:pt x="718958" y="18288"/>
                </a:cubicBezTo>
                <a:cubicBezTo>
                  <a:pt x="551618" y="26578"/>
                  <a:pt x="308263" y="-12886"/>
                  <a:pt x="0" y="18288"/>
                </a:cubicBezTo>
                <a:cubicBezTo>
                  <a:pt x="822" y="10564"/>
                  <a:pt x="-23" y="457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44897650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788CA9C-72D5-411D-36C8-5F3555BB7BC7}"/>
              </a:ext>
            </a:extLst>
          </p:cNvPr>
          <p:cNvPicPr>
            <a:picLocks noChangeAspect="1"/>
          </p:cNvPicPr>
          <p:nvPr/>
        </p:nvPicPr>
        <p:blipFill rotWithShape="1">
          <a:blip r:embed="rId4"/>
          <a:srcRect l="9058" r="17168" b="-2"/>
          <a:stretch/>
        </p:blipFill>
        <p:spPr>
          <a:xfrm>
            <a:off x="793915" y="3813335"/>
            <a:ext cx="3384293" cy="2187890"/>
          </a:xfrm>
          <a:custGeom>
            <a:avLst/>
            <a:gdLst/>
            <a:ahLst/>
            <a:cxnLst/>
            <a:rect l="l" t="t" r="r" b="b"/>
            <a:pathLst>
              <a:path w="3912953" h="2529660">
                <a:moveTo>
                  <a:pt x="936025" y="662"/>
                </a:moveTo>
                <a:cubicBezTo>
                  <a:pt x="1035236" y="-744"/>
                  <a:pt x="1134457" y="93"/>
                  <a:pt x="1233691" y="3173"/>
                </a:cubicBezTo>
                <a:cubicBezTo>
                  <a:pt x="1304145" y="5316"/>
                  <a:pt x="1373087" y="24605"/>
                  <a:pt x="1443792" y="29025"/>
                </a:cubicBezTo>
                <a:cubicBezTo>
                  <a:pt x="1628434" y="40276"/>
                  <a:pt x="1812824" y="30901"/>
                  <a:pt x="1996836" y="18310"/>
                </a:cubicBezTo>
                <a:cubicBezTo>
                  <a:pt x="2245239" y="628"/>
                  <a:pt x="2494513" y="2101"/>
                  <a:pt x="2742715" y="22730"/>
                </a:cubicBezTo>
                <a:cubicBezTo>
                  <a:pt x="2962786" y="43947"/>
                  <a:pt x="3184369" y="39942"/>
                  <a:pt x="3403645" y="10808"/>
                </a:cubicBezTo>
                <a:cubicBezTo>
                  <a:pt x="3527916" y="-7007"/>
                  <a:pt x="3653321" y="9067"/>
                  <a:pt x="3778223" y="10808"/>
                </a:cubicBezTo>
                <a:lnTo>
                  <a:pt x="3895044" y="13590"/>
                </a:lnTo>
                <a:lnTo>
                  <a:pt x="3906212" y="275626"/>
                </a:lnTo>
                <a:cubicBezTo>
                  <a:pt x="3913438" y="398465"/>
                  <a:pt x="3909471" y="521632"/>
                  <a:pt x="3894358" y="643899"/>
                </a:cubicBezTo>
                <a:cubicBezTo>
                  <a:pt x="3888995" y="692536"/>
                  <a:pt x="3889982" y="741301"/>
                  <a:pt x="3888995" y="790066"/>
                </a:cubicBezTo>
                <a:cubicBezTo>
                  <a:pt x="3888712" y="799463"/>
                  <a:pt x="3895063" y="810383"/>
                  <a:pt x="3883632" y="818257"/>
                </a:cubicBezTo>
                <a:lnTo>
                  <a:pt x="3883632" y="830956"/>
                </a:lnTo>
                <a:cubicBezTo>
                  <a:pt x="3896192" y="837941"/>
                  <a:pt x="3889701" y="849370"/>
                  <a:pt x="3890688" y="858514"/>
                </a:cubicBezTo>
                <a:cubicBezTo>
                  <a:pt x="3907355" y="1033621"/>
                  <a:pt x="3909867" y="1209579"/>
                  <a:pt x="3898168" y="1385017"/>
                </a:cubicBezTo>
                <a:cubicBezTo>
                  <a:pt x="3889559" y="1546549"/>
                  <a:pt x="3898449" y="1707827"/>
                  <a:pt x="3908893" y="1869233"/>
                </a:cubicBezTo>
                <a:cubicBezTo>
                  <a:pt x="3921312" y="2061116"/>
                  <a:pt x="3901555" y="2252872"/>
                  <a:pt x="3898591" y="2444754"/>
                </a:cubicBezTo>
                <a:cubicBezTo>
                  <a:pt x="3898309" y="2461962"/>
                  <a:pt x="3899367" y="2479201"/>
                  <a:pt x="3900673" y="2496440"/>
                </a:cubicBezTo>
                <a:lnTo>
                  <a:pt x="3902963" y="2529660"/>
                </a:lnTo>
                <a:lnTo>
                  <a:pt x="0" y="2529660"/>
                </a:lnTo>
                <a:lnTo>
                  <a:pt x="0" y="15736"/>
                </a:lnTo>
                <a:lnTo>
                  <a:pt x="938" y="16032"/>
                </a:lnTo>
                <a:cubicBezTo>
                  <a:pt x="213686" y="39741"/>
                  <a:pt x="426055" y="24338"/>
                  <a:pt x="638426" y="11612"/>
                </a:cubicBezTo>
                <a:cubicBezTo>
                  <a:pt x="737616" y="5719"/>
                  <a:pt x="836815" y="2069"/>
                  <a:pt x="936025" y="662"/>
                </a:cubicBezTo>
                <a:close/>
              </a:path>
            </a:pathLst>
          </a:custGeom>
        </p:spPr>
      </p:pic>
      <p:pic>
        <p:nvPicPr>
          <p:cNvPr id="4" name="Picture 3">
            <a:extLst>
              <a:ext uri="{FF2B5EF4-FFF2-40B4-BE49-F238E27FC236}">
                <a16:creationId xmlns:a16="http://schemas.microsoft.com/office/drawing/2014/main" id="{5F5CD2BD-31DB-8BA3-1A9A-CD4DE3D3D23A}"/>
              </a:ext>
            </a:extLst>
          </p:cNvPr>
          <p:cNvPicPr>
            <a:picLocks noChangeAspect="1"/>
          </p:cNvPicPr>
          <p:nvPr/>
        </p:nvPicPr>
        <p:blipFill rotWithShape="1">
          <a:blip r:embed="rId5"/>
          <a:srcRect l="33762" r="24562" b="2"/>
          <a:stretch/>
        </p:blipFill>
        <p:spPr>
          <a:xfrm>
            <a:off x="4450679" y="3813335"/>
            <a:ext cx="2302033" cy="2308062"/>
          </a:xfrm>
          <a:custGeom>
            <a:avLst/>
            <a:gdLst/>
            <a:ahLst/>
            <a:cxnLst/>
            <a:rect l="l" t="t" r="r" b="b"/>
            <a:pathLst>
              <a:path w="3058821" h="3066831">
                <a:moveTo>
                  <a:pt x="2787020" y="1261"/>
                </a:moveTo>
                <a:cubicBezTo>
                  <a:pt x="2839709" y="-518"/>
                  <a:pt x="2892422" y="-414"/>
                  <a:pt x="2945069" y="1571"/>
                </a:cubicBezTo>
                <a:lnTo>
                  <a:pt x="3038769" y="8460"/>
                </a:lnTo>
                <a:lnTo>
                  <a:pt x="3040494" y="37341"/>
                </a:lnTo>
                <a:cubicBezTo>
                  <a:pt x="3041244" y="71882"/>
                  <a:pt x="3039776" y="106360"/>
                  <a:pt x="3033397" y="140806"/>
                </a:cubicBezTo>
                <a:cubicBezTo>
                  <a:pt x="3014006" y="247842"/>
                  <a:pt x="3013240" y="353093"/>
                  <a:pt x="3049089" y="457834"/>
                </a:cubicBezTo>
                <a:cubicBezTo>
                  <a:pt x="3061974" y="495214"/>
                  <a:pt x="3059933" y="536166"/>
                  <a:pt x="3055085" y="576225"/>
                </a:cubicBezTo>
                <a:cubicBezTo>
                  <a:pt x="3043731" y="670377"/>
                  <a:pt x="3028167" y="764784"/>
                  <a:pt x="3035311" y="859828"/>
                </a:cubicBezTo>
                <a:cubicBezTo>
                  <a:pt x="3053554" y="1099545"/>
                  <a:pt x="3026891" y="1339261"/>
                  <a:pt x="3038883" y="1578850"/>
                </a:cubicBezTo>
                <a:cubicBezTo>
                  <a:pt x="3039113" y="1594185"/>
                  <a:pt x="3038526" y="1609507"/>
                  <a:pt x="3037097" y="1624778"/>
                </a:cubicBezTo>
                <a:cubicBezTo>
                  <a:pt x="3032504" y="1713061"/>
                  <a:pt x="3017960" y="1801599"/>
                  <a:pt x="3043476" y="1889499"/>
                </a:cubicBezTo>
                <a:cubicBezTo>
                  <a:pt x="3046015" y="1904618"/>
                  <a:pt x="3045632" y="1920080"/>
                  <a:pt x="3042328" y="1935044"/>
                </a:cubicBezTo>
                <a:cubicBezTo>
                  <a:pt x="3031394" y="2011884"/>
                  <a:pt x="3028524" y="2089667"/>
                  <a:pt x="3033780" y="2167106"/>
                </a:cubicBezTo>
                <a:cubicBezTo>
                  <a:pt x="3048962" y="2335903"/>
                  <a:pt x="3051130" y="2505606"/>
                  <a:pt x="3040286" y="2674734"/>
                </a:cubicBezTo>
                <a:cubicBezTo>
                  <a:pt x="3036459" y="2750260"/>
                  <a:pt x="3031611" y="2825530"/>
                  <a:pt x="3028294" y="2900035"/>
                </a:cubicBezTo>
                <a:cubicBezTo>
                  <a:pt x="3027210" y="2934608"/>
                  <a:pt x="3025392" y="2969245"/>
                  <a:pt x="3026078" y="3003803"/>
                </a:cubicBezTo>
                <a:lnTo>
                  <a:pt x="3033892" y="3066831"/>
                </a:lnTo>
                <a:lnTo>
                  <a:pt x="23851" y="3066831"/>
                </a:lnTo>
                <a:lnTo>
                  <a:pt x="42401" y="2704831"/>
                </a:lnTo>
                <a:cubicBezTo>
                  <a:pt x="45364" y="2461136"/>
                  <a:pt x="53409" y="2216933"/>
                  <a:pt x="28288" y="1974000"/>
                </a:cubicBezTo>
                <a:cubicBezTo>
                  <a:pt x="11213" y="1809420"/>
                  <a:pt x="17986" y="1645602"/>
                  <a:pt x="21091" y="1481150"/>
                </a:cubicBezTo>
                <a:cubicBezTo>
                  <a:pt x="24619" y="1296377"/>
                  <a:pt x="22926" y="1111480"/>
                  <a:pt x="22926" y="926707"/>
                </a:cubicBezTo>
                <a:cubicBezTo>
                  <a:pt x="22643" y="846322"/>
                  <a:pt x="27442" y="766445"/>
                  <a:pt x="35627" y="686441"/>
                </a:cubicBezTo>
                <a:cubicBezTo>
                  <a:pt x="47340" y="570372"/>
                  <a:pt x="33228" y="454937"/>
                  <a:pt x="14458" y="340646"/>
                </a:cubicBezTo>
                <a:cubicBezTo>
                  <a:pt x="3337" y="261010"/>
                  <a:pt x="-1375" y="180751"/>
                  <a:pt x="346" y="100506"/>
                </a:cubicBezTo>
                <a:lnTo>
                  <a:pt x="2424" y="12627"/>
                </a:lnTo>
                <a:lnTo>
                  <a:pt x="3495" y="12901"/>
                </a:lnTo>
                <a:cubicBezTo>
                  <a:pt x="343898" y="-3971"/>
                  <a:pt x="684174" y="17086"/>
                  <a:pt x="1024451" y="18263"/>
                </a:cubicBezTo>
                <a:cubicBezTo>
                  <a:pt x="1134033" y="18655"/>
                  <a:pt x="1243235" y="13685"/>
                  <a:pt x="1352564" y="9238"/>
                </a:cubicBezTo>
                <a:cubicBezTo>
                  <a:pt x="1493565" y="3614"/>
                  <a:pt x="1634312" y="14731"/>
                  <a:pt x="1775060" y="12508"/>
                </a:cubicBezTo>
                <a:cubicBezTo>
                  <a:pt x="2008160" y="8846"/>
                  <a:pt x="2241134" y="19571"/>
                  <a:pt x="2474235" y="12508"/>
                </a:cubicBezTo>
                <a:cubicBezTo>
                  <a:pt x="2578497" y="9238"/>
                  <a:pt x="2682758" y="4268"/>
                  <a:pt x="2787020" y="1261"/>
                </a:cubicBezTo>
                <a:close/>
              </a:path>
            </a:pathLst>
          </a:custGeom>
        </p:spPr>
      </p:pic>
      <p:sp>
        <p:nvSpPr>
          <p:cNvPr id="3" name="TextBox 2">
            <a:extLst>
              <a:ext uri="{FF2B5EF4-FFF2-40B4-BE49-F238E27FC236}">
                <a16:creationId xmlns:a16="http://schemas.microsoft.com/office/drawing/2014/main" id="{235CC2BD-EA5E-F583-1508-F6C9C9890E8E}"/>
              </a:ext>
            </a:extLst>
          </p:cNvPr>
          <p:cNvSpPr txBox="1"/>
          <p:nvPr/>
        </p:nvSpPr>
        <p:spPr>
          <a:xfrm>
            <a:off x="7543618" y="2704407"/>
            <a:ext cx="3997805" cy="3693602"/>
          </a:xfrm>
          <a:prstGeom prst="rect">
            <a:avLst/>
          </a:prstGeom>
        </p:spPr>
        <p:txBody>
          <a:bodyPr vert="horz" lIns="91440" tIns="45720" rIns="91440" bIns="45720" rtlCol="0">
            <a:normAutofit/>
          </a:bodyPr>
          <a:lstStyle/>
          <a:p>
            <a:r>
              <a:rPr lang="en-US" sz="2200" b="1" dirty="0"/>
              <a:t>The companions of God are, in this day, the lump that must leaven the peoples of the world. They must show forth such trustworthiness, such truthfulness and perseverance, such deeds and character, that all mankind may profit by their example.</a:t>
            </a:r>
          </a:p>
          <a:p>
            <a:pPr algn="r"/>
            <a:r>
              <a:rPr lang="en-US" b="1" dirty="0"/>
              <a:t>Bahá'u'lláh, </a:t>
            </a:r>
          </a:p>
          <a:p>
            <a:pPr algn="r"/>
            <a:r>
              <a:rPr lang="en-US" b="1" i="1" dirty="0"/>
              <a:t>Advent of Divine Justice</a:t>
            </a:r>
            <a:r>
              <a:rPr lang="en-US" b="1" dirty="0"/>
              <a:t>, p. 19 </a:t>
            </a:r>
          </a:p>
        </p:txBody>
      </p:sp>
    </p:spTree>
    <p:extLst>
      <p:ext uri="{BB962C8B-B14F-4D97-AF65-F5344CB8AC3E}">
        <p14:creationId xmlns:p14="http://schemas.microsoft.com/office/powerpoint/2010/main" val="23250665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9594B5-054E-AAB6-27D1-97427588C07D}"/>
              </a:ext>
            </a:extLst>
          </p:cNvPr>
          <p:cNvSpPr txBox="1"/>
          <p:nvPr/>
        </p:nvSpPr>
        <p:spPr>
          <a:xfrm>
            <a:off x="1273427" y="2042004"/>
            <a:ext cx="3625305" cy="2655501"/>
          </a:xfrm>
          <a:prstGeom prst="rect">
            <a:avLst/>
          </a:prstGeom>
        </p:spPr>
        <p:txBody>
          <a:bodyPr vert="horz" lIns="91440" tIns="45720" rIns="91440" bIns="45720" rtlCol="0" anchor="t">
            <a:normAutofit/>
          </a:bodyPr>
          <a:lstStyle/>
          <a:p>
            <a:r>
              <a:rPr lang="en-US" sz="2200" b="1" dirty="0"/>
              <a:t>A Bahá'í is known by the attributes manifested by him, not by his name: he is recognized by his character, not by his person.</a:t>
            </a:r>
          </a:p>
          <a:p>
            <a:pPr algn="r"/>
            <a:r>
              <a:rPr lang="en-US" b="1" dirty="0"/>
              <a:t>'Abdu'l-Bahá</a:t>
            </a:r>
          </a:p>
          <a:p>
            <a:pPr algn="r"/>
            <a:r>
              <a:rPr lang="en-US" b="1" i="1" dirty="0"/>
              <a:t>Compilation of Compilations, Vol I </a:t>
            </a:r>
          </a:p>
          <a:p>
            <a:pPr algn="r"/>
            <a:r>
              <a:rPr lang="en-US" b="1" dirty="0"/>
              <a:t>(Chaste and Holy Life), p. 60</a:t>
            </a:r>
          </a:p>
        </p:txBody>
      </p:sp>
      <p:pic>
        <p:nvPicPr>
          <p:cNvPr id="11" name="Picture 10" descr="A group of people in colorful dresses&#10;&#10;Description automatically generated">
            <a:extLst>
              <a:ext uri="{FF2B5EF4-FFF2-40B4-BE49-F238E27FC236}">
                <a16:creationId xmlns:a16="http://schemas.microsoft.com/office/drawing/2014/main" id="{A0BA272A-E6F2-1A95-8364-906B5EB8E7C4}"/>
              </a:ext>
            </a:extLst>
          </p:cNvPr>
          <p:cNvPicPr>
            <a:picLocks noChangeAspect="1"/>
          </p:cNvPicPr>
          <p:nvPr/>
        </p:nvPicPr>
        <p:blipFill rotWithShape="1">
          <a:blip r:embed="rId2">
            <a:extLst>
              <a:ext uri="{28A0092B-C50C-407E-A947-70E740481C1C}">
                <a14:useLocalDpi xmlns:a14="http://schemas.microsoft.com/office/drawing/2010/main" val="0"/>
              </a:ext>
            </a:extLst>
          </a:blip>
          <a:srcRect l="18167" r="34242" b="1"/>
          <a:stretch/>
        </p:blipFill>
        <p:spPr>
          <a:xfrm>
            <a:off x="5854890" y="877414"/>
            <a:ext cx="5453545" cy="4984683"/>
          </a:xfrm>
          <a:prstGeom prst="rect">
            <a:avLst/>
          </a:prstGeom>
        </p:spPr>
      </p:pic>
      <p:grpSp>
        <p:nvGrpSpPr>
          <p:cNvPr id="21" name="Group 20">
            <a:extLst>
              <a:ext uri="{FF2B5EF4-FFF2-40B4-BE49-F238E27FC236}">
                <a16:creationId xmlns:a16="http://schemas.microsoft.com/office/drawing/2014/main" id="{434FA563-76F6-CDCF-AEA0-A7B78E44647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22" name="Rectangle 21">
              <a:extLst>
                <a:ext uri="{FF2B5EF4-FFF2-40B4-BE49-F238E27FC236}">
                  <a16:creationId xmlns:a16="http://schemas.microsoft.com/office/drawing/2014/main" id="{1D2E3CAA-F1BA-6695-301D-22564C3828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F3F0F2C-04A5-144D-BDCF-C38707289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6089839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family posing for a picture&#10;&#10;Description automatically generated with low confidence">
            <a:extLst>
              <a:ext uri="{FF2B5EF4-FFF2-40B4-BE49-F238E27FC236}">
                <a16:creationId xmlns:a16="http://schemas.microsoft.com/office/drawing/2014/main" id="{2F2B64E0-EFAB-462B-ACE5-ADF88E79C371}"/>
              </a:ext>
            </a:extLst>
          </p:cNvPr>
          <p:cNvPicPr>
            <a:picLocks noChangeAspect="1"/>
          </p:cNvPicPr>
          <p:nvPr/>
        </p:nvPicPr>
        <p:blipFill rotWithShape="1">
          <a:blip r:embed="rId2">
            <a:extLst>
              <a:ext uri="{28A0092B-C50C-407E-A947-70E740481C1C}">
                <a14:useLocalDpi xmlns:a14="http://schemas.microsoft.com/office/drawing/2010/main" val="0"/>
              </a:ext>
            </a:extLst>
          </a:blip>
          <a:srcRect l="15967" r="13587" b="1"/>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TextBox 2">
            <a:extLst>
              <a:ext uri="{FF2B5EF4-FFF2-40B4-BE49-F238E27FC236}">
                <a16:creationId xmlns:a16="http://schemas.microsoft.com/office/drawing/2014/main" id="{92393B07-62A8-437E-8284-A5CA43E6C974}"/>
              </a:ext>
            </a:extLst>
          </p:cNvPr>
          <p:cNvSpPr txBox="1"/>
          <p:nvPr/>
        </p:nvSpPr>
        <p:spPr>
          <a:xfrm>
            <a:off x="6901732" y="770708"/>
            <a:ext cx="4985468" cy="5773783"/>
          </a:xfrm>
          <a:prstGeom prst="rect">
            <a:avLst/>
          </a:prstGeom>
        </p:spPr>
        <p:txBody>
          <a:bodyPr vert="horz" lIns="91440" tIns="45720" rIns="91440" bIns="45720" rtlCol="0">
            <a:normAutofit lnSpcReduction="10000"/>
          </a:bodyPr>
          <a:lstStyle/>
          <a:p>
            <a:pPr marR="0">
              <a:lnSpc>
                <a:spcPct val="90000"/>
              </a:lnSpc>
              <a:spcBef>
                <a:spcPts val="0"/>
              </a:spcBef>
              <a:spcAft>
                <a:spcPts val="800"/>
              </a:spcAft>
              <a:tabLst>
                <a:tab pos="5943600" algn="r"/>
              </a:tabLst>
            </a:pPr>
            <a:r>
              <a:rPr lang="en-US" sz="2400" b="1" dirty="0"/>
              <a:t>F</a:t>
            </a:r>
            <a:r>
              <a:rPr lang="en-US" sz="2400" b="1" dirty="0">
                <a:effectLst/>
              </a:rPr>
              <a:t>or every thing...God has created a sign and symbol, and established standards and tests by which it may be known. The spiritually learned must be characterized by both inward and outward perfections; they must possess a good character, an enlightened nature, a pure intent, as well as intellectual power, brilliance and discernment, intuition, discretion and foresight, temperance, reverence, and a heartfelt fear of God. For an unlit candle, however great in diameter and tall, is no better than a barren palm tree or a pile of dead wood.</a:t>
            </a:r>
          </a:p>
          <a:p>
            <a:pPr marR="0" algn="r">
              <a:lnSpc>
                <a:spcPct val="90000"/>
              </a:lnSpc>
              <a:spcBef>
                <a:spcPts val="0"/>
              </a:spcBef>
              <a:spcAft>
                <a:spcPts val="0"/>
              </a:spcAft>
              <a:tabLst>
                <a:tab pos="5943600" algn="r"/>
              </a:tabLst>
            </a:pPr>
            <a:r>
              <a:rPr lang="en-US" sz="2200" b="1" dirty="0">
                <a:effectLst/>
              </a:rPr>
              <a:t>‘Abdu’l-Bahá, </a:t>
            </a:r>
          </a:p>
          <a:p>
            <a:pPr marR="0" algn="r">
              <a:lnSpc>
                <a:spcPct val="90000"/>
              </a:lnSpc>
              <a:spcBef>
                <a:spcPts val="0"/>
              </a:spcBef>
              <a:spcAft>
                <a:spcPts val="0"/>
              </a:spcAft>
              <a:tabLst>
                <a:tab pos="5943600" algn="r"/>
              </a:tabLst>
            </a:pPr>
            <a:r>
              <a:rPr lang="en-US" sz="2200" b="1" i="1" dirty="0">
                <a:effectLst/>
              </a:rPr>
              <a:t>Secret of Divine Civilization</a:t>
            </a:r>
            <a:r>
              <a:rPr lang="en-US" sz="2200" b="1" dirty="0">
                <a:effectLst/>
              </a:rPr>
              <a:t>, p. 33-34</a:t>
            </a:r>
          </a:p>
        </p:txBody>
      </p:sp>
    </p:spTree>
    <p:extLst>
      <p:ext uri="{BB962C8B-B14F-4D97-AF65-F5344CB8AC3E}">
        <p14:creationId xmlns:p14="http://schemas.microsoft.com/office/powerpoint/2010/main" val="27572718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large crowd of people&#10;&#10;Description automatically generated with medium confidence">
            <a:extLst>
              <a:ext uri="{FF2B5EF4-FFF2-40B4-BE49-F238E27FC236}">
                <a16:creationId xmlns:a16="http://schemas.microsoft.com/office/drawing/2014/main" id="{A1A4B8CC-E8B2-4A82-9B65-2BC227CE77F5}"/>
              </a:ext>
            </a:extLst>
          </p:cNvPr>
          <p:cNvPicPr>
            <a:picLocks noChangeAspect="1"/>
          </p:cNvPicPr>
          <p:nvPr/>
        </p:nvPicPr>
        <p:blipFill rotWithShape="1">
          <a:blip r:embed="rId2">
            <a:extLst>
              <a:ext uri="{28A0092B-C50C-407E-A947-70E740481C1C}">
                <a14:useLocalDpi xmlns:a14="http://schemas.microsoft.com/office/drawing/2010/main" val="0"/>
              </a:ext>
            </a:extLst>
          </a:blip>
          <a:srcRect t="6355"/>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extBox 2">
            <a:extLst>
              <a:ext uri="{FF2B5EF4-FFF2-40B4-BE49-F238E27FC236}">
                <a16:creationId xmlns:a16="http://schemas.microsoft.com/office/drawing/2014/main" id="{8B2AD201-1AFB-456D-8887-B417127A60C0}"/>
              </a:ext>
            </a:extLst>
          </p:cNvPr>
          <p:cNvSpPr txBox="1"/>
          <p:nvPr/>
        </p:nvSpPr>
        <p:spPr>
          <a:xfrm>
            <a:off x="413657" y="4121727"/>
            <a:ext cx="11364685" cy="2402576"/>
          </a:xfrm>
          <a:prstGeom prst="rect">
            <a:avLst/>
          </a:prstGeom>
        </p:spPr>
        <p:txBody>
          <a:bodyPr vert="horz" lIns="91440" tIns="45720" rIns="91440" bIns="45720" rtlCol="0" anchor="ctr">
            <a:normAutofit/>
          </a:bodyPr>
          <a:lstStyle/>
          <a:p>
            <a:pPr marR="0">
              <a:lnSpc>
                <a:spcPct val="90000"/>
              </a:lnSpc>
              <a:spcBef>
                <a:spcPts val="0"/>
              </a:spcBef>
              <a:spcAft>
                <a:spcPts val="800"/>
              </a:spcAft>
              <a:tabLst>
                <a:tab pos="5943600" algn="r"/>
              </a:tabLst>
            </a:pPr>
            <a:r>
              <a:rPr lang="en-US" sz="2400" b="1" dirty="0">
                <a:effectLst/>
                <a:latin typeface="Arial" panose="020B0604020202020204" pitchFamily="34" charset="0"/>
                <a:cs typeface="Arial" panose="020B0604020202020204" pitchFamily="34" charset="0"/>
              </a:rPr>
              <a:t>Then it is evident that excellence does not depend upon color. Character is the true criterion of humanity. Anyone who possesses a good character, who has faith in God and is firm, whose actions are good, whose speech is good--that one is accepted at the threshold of God no matter what color he may be.</a:t>
            </a:r>
          </a:p>
          <a:p>
            <a:pPr marR="0" algn="r">
              <a:lnSpc>
                <a:spcPct val="90000"/>
              </a:lnSpc>
              <a:spcBef>
                <a:spcPts val="0"/>
              </a:spcBef>
              <a:spcAft>
                <a:spcPts val="0"/>
              </a:spcAft>
            </a:pPr>
            <a:r>
              <a:rPr lang="en-US" sz="2200" b="1" dirty="0">
                <a:effectLst/>
              </a:rPr>
              <a:t>‘Abdu’l-Bahá, </a:t>
            </a:r>
          </a:p>
          <a:p>
            <a:pPr algn="r">
              <a:lnSpc>
                <a:spcPct val="90000"/>
              </a:lnSpc>
            </a:pPr>
            <a:r>
              <a:rPr lang="en-US" sz="2200" b="1" i="1" dirty="0">
                <a:effectLst/>
              </a:rPr>
              <a:t>Promulgation of Universal Peace</a:t>
            </a:r>
            <a:r>
              <a:rPr lang="en-US" sz="2200" b="1" dirty="0">
                <a:effectLst/>
              </a:rPr>
              <a:t>, pp. 427-428</a:t>
            </a:r>
            <a:endParaRPr lang="en-US" sz="2200" b="1" dirty="0"/>
          </a:p>
        </p:txBody>
      </p:sp>
    </p:spTree>
    <p:extLst>
      <p:ext uri="{BB962C8B-B14F-4D97-AF65-F5344CB8AC3E}">
        <p14:creationId xmlns:p14="http://schemas.microsoft.com/office/powerpoint/2010/main" val="105797091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5D2737-6E95-6FB7-4789-24452F58D169}"/>
              </a:ext>
            </a:extLst>
          </p:cNvPr>
          <p:cNvSpPr txBox="1"/>
          <p:nvPr/>
        </p:nvSpPr>
        <p:spPr>
          <a:xfrm>
            <a:off x="2838394" y="4536399"/>
            <a:ext cx="6960926" cy="1631216"/>
          </a:xfrm>
          <a:prstGeom prst="rect">
            <a:avLst/>
          </a:prstGeom>
          <a:noFill/>
        </p:spPr>
        <p:txBody>
          <a:bodyPr wrap="square">
            <a:spAutoFit/>
          </a:bodyPr>
          <a:lstStyle/>
          <a:p>
            <a:r>
              <a:rPr lang="en-US" sz="2800" b="1" dirty="0"/>
              <a:t>The sword of a virtuous character and upright conduct is sharper than blades of steel.</a:t>
            </a:r>
          </a:p>
          <a:p>
            <a:pPr algn="r"/>
            <a:r>
              <a:rPr lang="en-US" sz="2200" b="1" dirty="0"/>
              <a:t>Bahá'u'lláh</a:t>
            </a:r>
          </a:p>
          <a:p>
            <a:pPr algn="r"/>
            <a:r>
              <a:rPr lang="en-US" sz="2200" b="1" i="1" dirty="0"/>
              <a:t>Epistle to the Son of the Wolf</a:t>
            </a:r>
            <a:r>
              <a:rPr lang="en-US" sz="2200" b="1" dirty="0"/>
              <a:t>, p. 29</a:t>
            </a:r>
          </a:p>
        </p:txBody>
      </p:sp>
      <p:pic>
        <p:nvPicPr>
          <p:cNvPr id="2" name="Picture 1">
            <a:extLst>
              <a:ext uri="{FF2B5EF4-FFF2-40B4-BE49-F238E27FC236}">
                <a16:creationId xmlns:a16="http://schemas.microsoft.com/office/drawing/2014/main" id="{CA9DCCF4-8989-5B1D-1DEF-272596406958}"/>
              </a:ext>
            </a:extLst>
          </p:cNvPr>
          <p:cNvPicPr>
            <a:picLocks noChangeAspect="1"/>
          </p:cNvPicPr>
          <p:nvPr/>
        </p:nvPicPr>
        <p:blipFill>
          <a:blip r:embed="rId2"/>
          <a:stretch>
            <a:fillRect/>
          </a:stretch>
        </p:blipFill>
        <p:spPr>
          <a:xfrm>
            <a:off x="0" y="0"/>
            <a:ext cx="12192000" cy="3810000"/>
          </a:xfrm>
          <a:prstGeom prst="rect">
            <a:avLst/>
          </a:prstGeom>
        </p:spPr>
      </p:pic>
    </p:spTree>
    <p:extLst>
      <p:ext uri="{BB962C8B-B14F-4D97-AF65-F5344CB8AC3E}">
        <p14:creationId xmlns:p14="http://schemas.microsoft.com/office/powerpoint/2010/main" val="18363758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B8A06F-00F3-42FB-BAAB-A869412DE61B}"/>
              </a:ext>
            </a:extLst>
          </p:cNvPr>
          <p:cNvSpPr txBox="1"/>
          <p:nvPr/>
        </p:nvSpPr>
        <p:spPr>
          <a:xfrm>
            <a:off x="194553" y="1288482"/>
            <a:ext cx="4327771" cy="3924541"/>
          </a:xfrm>
          <a:prstGeom prst="rect">
            <a:avLst/>
          </a:prstGeom>
        </p:spPr>
        <p:txBody>
          <a:bodyPr vert="horz" lIns="91440" tIns="45720" rIns="91440" bIns="45720" rtlCol="0">
            <a:normAutofit fontScale="92500" lnSpcReduction="10000"/>
          </a:bodyPr>
          <a:lstStyle/>
          <a:p>
            <a:pPr marR="0">
              <a:lnSpc>
                <a:spcPct val="110000"/>
              </a:lnSpc>
              <a:tabLst>
                <a:tab pos="5943600" algn="r"/>
              </a:tabLst>
            </a:pPr>
            <a:r>
              <a:rPr lang="en-US" sz="2800" b="1" dirty="0">
                <a:effectLst/>
                <a:latin typeface="Arial" panose="020B0604020202020204" pitchFamily="34" charset="0"/>
                <a:cs typeface="Arial" panose="020B0604020202020204" pitchFamily="34" charset="0"/>
              </a:rPr>
              <a:t>The friends of God must so live and conduct themselves, and evince such excellence of character and conduct, as to make others astonished.</a:t>
            </a:r>
          </a:p>
          <a:p>
            <a:pPr marR="0" algn="r">
              <a:lnSpc>
                <a:spcPct val="110000"/>
              </a:lnSpc>
              <a:tabLst>
                <a:tab pos="5943600" algn="r"/>
              </a:tabLst>
            </a:pPr>
            <a:r>
              <a:rPr lang="en-US" sz="2000" b="1" dirty="0">
                <a:effectLst/>
                <a:latin typeface="Arial" panose="020B0604020202020204" pitchFamily="34" charset="0"/>
                <a:cs typeface="Arial" panose="020B0604020202020204" pitchFamily="34" charset="0"/>
              </a:rPr>
              <a:t>‘Abdu’l-Bahá, </a:t>
            </a:r>
          </a:p>
          <a:p>
            <a:pPr algn="r">
              <a:lnSpc>
                <a:spcPct val="110000"/>
              </a:lnSpc>
            </a:pPr>
            <a:r>
              <a:rPr lang="en-US" sz="2000" b="1" i="1" dirty="0">
                <a:effectLst/>
                <a:latin typeface="Arial" panose="020B0604020202020204" pitchFamily="34" charset="0"/>
                <a:cs typeface="Arial" panose="020B0604020202020204" pitchFamily="34" charset="0"/>
              </a:rPr>
              <a:t>Compilation of Compilations</a:t>
            </a:r>
            <a:r>
              <a:rPr lang="en-US" sz="2000" b="1" dirty="0">
                <a:effectLst/>
                <a:latin typeface="Arial" panose="020B0604020202020204" pitchFamily="34" charset="0"/>
                <a:cs typeface="Arial" panose="020B0604020202020204" pitchFamily="34" charset="0"/>
              </a:rPr>
              <a:t>, </a:t>
            </a:r>
          </a:p>
          <a:p>
            <a:pPr algn="r">
              <a:lnSpc>
                <a:spcPct val="110000"/>
              </a:lnSpc>
            </a:pPr>
            <a:r>
              <a:rPr lang="en-US" sz="2000" b="1" dirty="0">
                <a:effectLst/>
                <a:latin typeface="Arial" panose="020B0604020202020204" pitchFamily="34" charset="0"/>
                <a:cs typeface="Arial" panose="020B0604020202020204" pitchFamily="34" charset="0"/>
              </a:rPr>
              <a:t>Vol I, p. 391</a:t>
            </a:r>
            <a:endParaRPr lang="en-US" sz="2000" b="1" dirty="0">
              <a:latin typeface="Arial" panose="020B0604020202020204" pitchFamily="34" charset="0"/>
              <a:cs typeface="Arial" panose="020B0604020202020204" pitchFamily="34" charset="0"/>
            </a:endParaRPr>
          </a:p>
        </p:txBody>
      </p:sp>
      <p:pic>
        <p:nvPicPr>
          <p:cNvPr id="5" name="Picture 4" descr="A picture containing outdoor, ground, person, little&#10;&#10;Description automatically generated">
            <a:extLst>
              <a:ext uri="{FF2B5EF4-FFF2-40B4-BE49-F238E27FC236}">
                <a16:creationId xmlns:a16="http://schemas.microsoft.com/office/drawing/2014/main" id="{AE2DE31D-0CD4-48C2-AB6E-702D7DB1F5DF}"/>
              </a:ext>
            </a:extLst>
          </p:cNvPr>
          <p:cNvPicPr>
            <a:picLocks noChangeAspect="1"/>
          </p:cNvPicPr>
          <p:nvPr/>
        </p:nvPicPr>
        <p:blipFill rotWithShape="1">
          <a:blip r:embed="rId2">
            <a:extLst>
              <a:ext uri="{28A0092B-C50C-407E-A947-70E740481C1C}">
                <a14:useLocalDpi xmlns:a14="http://schemas.microsoft.com/office/drawing/2010/main" val="0"/>
              </a:ext>
            </a:extLst>
          </a:blip>
          <a:srcRect l="1896" r="24588" b="-1"/>
          <a:stretch/>
        </p:blipFill>
        <p:spPr>
          <a:xfrm>
            <a:off x="4639056" y="10"/>
            <a:ext cx="7552944" cy="6857990"/>
          </a:xfrm>
          <a:prstGeom prst="rect">
            <a:avLst/>
          </a:prstGeom>
          <a:effectLst/>
        </p:spPr>
      </p:pic>
    </p:spTree>
    <p:extLst>
      <p:ext uri="{BB962C8B-B14F-4D97-AF65-F5344CB8AC3E}">
        <p14:creationId xmlns:p14="http://schemas.microsoft.com/office/powerpoint/2010/main" val="74651441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helping a child at a desk&#10;&#10;Description automatically generated">
            <a:extLst>
              <a:ext uri="{FF2B5EF4-FFF2-40B4-BE49-F238E27FC236}">
                <a16:creationId xmlns:a16="http://schemas.microsoft.com/office/drawing/2014/main" id="{5EABF880-E746-34E8-497A-AF1C4F73F7F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854" r="24798" b="-2"/>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2" name="TextBox 1">
            <a:extLst>
              <a:ext uri="{FF2B5EF4-FFF2-40B4-BE49-F238E27FC236}">
                <a16:creationId xmlns:a16="http://schemas.microsoft.com/office/drawing/2014/main" id="{1515775C-5F05-21B9-20A3-F71426339472}"/>
              </a:ext>
            </a:extLst>
          </p:cNvPr>
          <p:cNvSpPr txBox="1"/>
          <p:nvPr/>
        </p:nvSpPr>
        <p:spPr>
          <a:xfrm>
            <a:off x="6480796" y="371393"/>
            <a:ext cx="5291663" cy="6115213"/>
          </a:xfrm>
          <a:prstGeom prst="rect">
            <a:avLst/>
          </a:prstGeom>
        </p:spPr>
        <p:txBody>
          <a:bodyPr vert="horz" lIns="91440" tIns="45720" rIns="91440" bIns="45720" rtlCol="0">
            <a:normAutofit lnSpcReduction="10000"/>
          </a:bodyPr>
          <a:lstStyle/>
          <a:p>
            <a:r>
              <a:rPr lang="en-US" sz="2000" b="1" dirty="0"/>
              <a:t>[T]he root of the exaltation of man is the good attributes and virtues which are the adornments of his reality. These are the divine appearances, the heavenly bounties, the sublime emotions, the love and knowledge of God; universal wisdom, intellectual perception, scientific discoveries, justice, equity, truthfulness, benevolence, natural courage and innate fortitude; the respect for rights and the keeping of agreements and covenants; rectitude in all circumstances; serving the truth under all conditions; the sacrifice of one's life for the good of all people; kindness and esteem for all nations; obedience to the teachings of God; service in the Divine Kingdom; the guidance of the people, and the education of the nations and races. This is the prosperity of the human world! This is the exaltation of man in the world! This is eternal life and heavenly honor!</a:t>
            </a:r>
          </a:p>
          <a:p>
            <a:pPr algn="r"/>
            <a:r>
              <a:rPr lang="en-US" sz="1600" b="1" dirty="0"/>
              <a:t>'Abdu'l-Bahá</a:t>
            </a:r>
          </a:p>
          <a:p>
            <a:pPr algn="r"/>
            <a:r>
              <a:rPr lang="en-US" sz="1600" b="1" i="1" dirty="0"/>
              <a:t>Some Answered Questions</a:t>
            </a:r>
            <a:r>
              <a:rPr lang="en-US" sz="1600" b="1" dirty="0"/>
              <a:t>, pp. 79-80</a:t>
            </a:r>
          </a:p>
          <a:p>
            <a:pPr indent="-228600">
              <a:lnSpc>
                <a:spcPct val="90000"/>
              </a:lnSpc>
              <a:spcAft>
                <a:spcPts val="600"/>
              </a:spcAft>
              <a:buFont typeface="Arial" panose="020B0604020202020204" pitchFamily="34" charset="0"/>
              <a:buChar char="•"/>
            </a:pPr>
            <a:endParaRPr lang="en-US" sz="1400" dirty="0"/>
          </a:p>
        </p:txBody>
      </p:sp>
    </p:spTree>
    <p:extLst>
      <p:ext uri="{BB962C8B-B14F-4D97-AF65-F5344CB8AC3E}">
        <p14:creationId xmlns:p14="http://schemas.microsoft.com/office/powerpoint/2010/main" val="34105632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951B37-4107-F217-8350-7713C486DA6F}"/>
              </a:ext>
            </a:extLst>
          </p:cNvPr>
          <p:cNvSpPr txBox="1"/>
          <p:nvPr/>
        </p:nvSpPr>
        <p:spPr>
          <a:xfrm>
            <a:off x="1604962" y="4393198"/>
            <a:ext cx="8982074" cy="2000548"/>
          </a:xfrm>
          <a:prstGeom prst="rect">
            <a:avLst/>
          </a:prstGeom>
          <a:noFill/>
        </p:spPr>
        <p:txBody>
          <a:bodyPr wrap="square">
            <a:spAutoFit/>
          </a:bodyPr>
          <a:lstStyle/>
          <a:p>
            <a:r>
              <a:rPr lang="en-US" sz="2200" b="1" dirty="0"/>
              <a:t>Strive thou with heart and soul; see to it that the children are raised up to embody the highest perfections of humankind, to such a degree that every one of them will be trained in the use of the mind, in acquiring knowledge, in humility and lowliness, in dignity, in ardour and love.</a:t>
            </a:r>
          </a:p>
          <a:p>
            <a:pPr algn="r"/>
            <a:r>
              <a:rPr lang="en-US" b="1" dirty="0"/>
              <a:t>'Abdu'l-Bahá</a:t>
            </a:r>
          </a:p>
          <a:p>
            <a:pPr algn="r"/>
            <a:r>
              <a:rPr lang="en-US" b="1" i="1" dirty="0"/>
              <a:t>Compilation of Compilations, Vol I </a:t>
            </a:r>
            <a:r>
              <a:rPr lang="en-US" b="1" dirty="0"/>
              <a:t>(Education), p. 272</a:t>
            </a:r>
          </a:p>
        </p:txBody>
      </p:sp>
      <p:pic>
        <p:nvPicPr>
          <p:cNvPr id="4" name="Picture 3">
            <a:extLst>
              <a:ext uri="{FF2B5EF4-FFF2-40B4-BE49-F238E27FC236}">
                <a16:creationId xmlns:a16="http://schemas.microsoft.com/office/drawing/2014/main" id="{DF2DA36B-4D59-2F98-F682-B31FDB47F246}"/>
              </a:ext>
            </a:extLst>
          </p:cNvPr>
          <p:cNvPicPr>
            <a:picLocks noChangeAspect="1"/>
          </p:cNvPicPr>
          <p:nvPr/>
        </p:nvPicPr>
        <p:blipFill>
          <a:blip r:embed="rId2"/>
          <a:stretch>
            <a:fillRect/>
          </a:stretch>
        </p:blipFill>
        <p:spPr>
          <a:xfrm>
            <a:off x="1604961" y="217170"/>
            <a:ext cx="8982075" cy="3771900"/>
          </a:xfrm>
          <a:prstGeom prst="rect">
            <a:avLst/>
          </a:prstGeom>
        </p:spPr>
      </p:pic>
    </p:spTree>
    <p:extLst>
      <p:ext uri="{BB962C8B-B14F-4D97-AF65-F5344CB8AC3E}">
        <p14:creationId xmlns:p14="http://schemas.microsoft.com/office/powerpoint/2010/main" val="343522208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Be the Light - Ali Youssefi feat. Karim Rushdy [Official Video]">
            <a:hlinkClick r:id="" action="ppaction://media"/>
            <a:extLst>
              <a:ext uri="{FF2B5EF4-FFF2-40B4-BE49-F238E27FC236}">
                <a16:creationId xmlns:a16="http://schemas.microsoft.com/office/drawing/2014/main" id="{2703835F-64DD-464F-8A2D-1081F1B766F2}"/>
              </a:ext>
            </a:extLst>
          </p:cNvPr>
          <p:cNvPicPr>
            <a:picLocks noRot="1" noChangeAspect="1"/>
          </p:cNvPicPr>
          <p:nvPr>
            <a:videoFile r:link="rId1"/>
          </p:nvPr>
        </p:nvPicPr>
        <p:blipFill>
          <a:blip r:embed="rId3"/>
          <a:stretch>
            <a:fillRect/>
          </a:stretch>
        </p:blipFill>
        <p:spPr>
          <a:xfrm>
            <a:off x="1292231" y="412905"/>
            <a:ext cx="9607538" cy="5428259"/>
          </a:xfrm>
          <a:prstGeom prst="rect">
            <a:avLst/>
          </a:prstGeom>
        </p:spPr>
      </p:pic>
      <p:sp>
        <p:nvSpPr>
          <p:cNvPr id="4" name="TextBox 3">
            <a:extLst>
              <a:ext uri="{FF2B5EF4-FFF2-40B4-BE49-F238E27FC236}">
                <a16:creationId xmlns:a16="http://schemas.microsoft.com/office/drawing/2014/main" id="{44AFEAB4-D2AA-328C-2B56-EEE5D27A39AE}"/>
              </a:ext>
            </a:extLst>
          </p:cNvPr>
          <p:cNvSpPr txBox="1"/>
          <p:nvPr/>
        </p:nvSpPr>
        <p:spPr>
          <a:xfrm>
            <a:off x="2682624" y="6095263"/>
            <a:ext cx="6826752" cy="461665"/>
          </a:xfrm>
          <a:prstGeom prst="rect">
            <a:avLst/>
          </a:prstGeom>
          <a:noFill/>
        </p:spPr>
        <p:txBody>
          <a:bodyPr wrap="square">
            <a:spAutoFit/>
          </a:bodyPr>
          <a:lstStyle/>
          <a:p>
            <a:r>
              <a:rPr lang="en-US" sz="2400" b="1" dirty="0">
                <a:hlinkClick r:id="rId4"/>
              </a:rPr>
              <a:t>https://www.youtube.com/watch?v=yGrFg5MqpCo</a:t>
            </a:r>
            <a:r>
              <a:rPr lang="en-US" sz="2400" b="1" dirty="0"/>
              <a:t> </a:t>
            </a:r>
          </a:p>
        </p:txBody>
      </p:sp>
    </p:spTree>
    <p:extLst>
      <p:ext uri="{BB962C8B-B14F-4D97-AF65-F5344CB8AC3E}">
        <p14:creationId xmlns:p14="http://schemas.microsoft.com/office/powerpoint/2010/main" val="74026164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7DF370-F8F6-98E4-1C38-8B928A7DC0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5608" y="227778"/>
            <a:ext cx="9880783" cy="5557940"/>
          </a:xfrm>
          <a:prstGeom prst="rect">
            <a:avLst/>
          </a:prstGeom>
        </p:spPr>
      </p:pic>
      <p:sp>
        <p:nvSpPr>
          <p:cNvPr id="6" name="TextBox 5">
            <a:extLst>
              <a:ext uri="{FF2B5EF4-FFF2-40B4-BE49-F238E27FC236}">
                <a16:creationId xmlns:a16="http://schemas.microsoft.com/office/drawing/2014/main" id="{0F7310FF-BA81-CE77-920C-057CB707AEEE}"/>
              </a:ext>
            </a:extLst>
          </p:cNvPr>
          <p:cNvSpPr txBox="1"/>
          <p:nvPr/>
        </p:nvSpPr>
        <p:spPr>
          <a:xfrm>
            <a:off x="2643152" y="6008913"/>
            <a:ext cx="6905693" cy="461665"/>
          </a:xfrm>
          <a:prstGeom prst="rect">
            <a:avLst/>
          </a:prstGeom>
          <a:noFill/>
        </p:spPr>
        <p:txBody>
          <a:bodyPr wrap="square">
            <a:spAutoFit/>
          </a:bodyPr>
          <a:lstStyle/>
          <a:p>
            <a:r>
              <a:rPr lang="en-US" sz="2400" b="1" dirty="0">
                <a:hlinkClick r:id="rId3"/>
              </a:rPr>
              <a:t>https://www.youtube.com/watch?v=f68snKOdOW8</a:t>
            </a:r>
            <a:r>
              <a:rPr lang="en-US" sz="2400" b="1" dirty="0"/>
              <a:t> </a:t>
            </a:r>
          </a:p>
        </p:txBody>
      </p:sp>
    </p:spTree>
    <p:extLst>
      <p:ext uri="{BB962C8B-B14F-4D97-AF65-F5344CB8AC3E}">
        <p14:creationId xmlns:p14="http://schemas.microsoft.com/office/powerpoint/2010/main" val="1551316012"/>
      </p:ext>
    </p:extLst>
  </p:cSld>
  <p:clrMapOvr>
    <a:masterClrMapping/>
  </p:clrMapOvr>
  <mc:AlternateContent xmlns:mc="http://schemas.openxmlformats.org/markup-compatibility/2006">
    <mc:Choice xmlns:p14="http://schemas.microsoft.com/office/powerpoint/2010/main" Requires="p14">
      <p:transition spd="slow" p14:dur="1200">
        <p:zoom dir="in"/>
      </p:transition>
    </mc:Choice>
    <mc:Fallback>
      <p:transition spd="slow">
        <p:zoom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638</TotalTime>
  <Words>1459</Words>
  <Application>Microsoft Office PowerPoint</Application>
  <PresentationFormat>Widescreen</PresentationFormat>
  <Paragraphs>56</Paragraphs>
  <Slides>20</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Huitt</dc:creator>
  <cp:lastModifiedBy>Bill Huitt</cp:lastModifiedBy>
  <cp:revision>33</cp:revision>
  <dcterms:created xsi:type="dcterms:W3CDTF">2022-02-21T21:12:33Z</dcterms:created>
  <dcterms:modified xsi:type="dcterms:W3CDTF">2026-04-15T20:00:36Z</dcterms:modified>
</cp:coreProperties>
</file>