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1" r:id="rId4"/>
    <p:sldId id="281" r:id="rId5"/>
    <p:sldId id="279" r:id="rId6"/>
    <p:sldId id="273" r:id="rId7"/>
    <p:sldId id="283" r:id="rId8"/>
    <p:sldId id="275" r:id="rId9"/>
    <p:sldId id="280" r:id="rId10"/>
    <p:sldId id="276" r:id="rId11"/>
    <p:sldId id="274" r:id="rId12"/>
    <p:sldId id="277" r:id="rId13"/>
    <p:sldId id="278" r:id="rId14"/>
    <p:sldId id="284" r:id="rId15"/>
    <p:sldId id="282" r:id="rId16"/>
    <p:sldId id="259" r:id="rId17"/>
    <p:sldId id="28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89" d="100"/>
          <a:sy n="89" d="100"/>
        </p:scale>
        <p:origin x="1430" y="4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E1142-3C35-47B8-BD85-BABE7BEED8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54FC2F-1E17-4F82-BEE1-DE359EBC8D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7C0F6E-3922-4C0D-BD68-0E9B4CCFEA82}"/>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5" name="Footer Placeholder 4">
            <a:extLst>
              <a:ext uri="{FF2B5EF4-FFF2-40B4-BE49-F238E27FC236}">
                <a16:creationId xmlns:a16="http://schemas.microsoft.com/office/drawing/2014/main" id="{5EE17BD9-3A99-4C61-8E80-BCC66DCF51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9E6FA5-BD68-452B-B10C-C2C7CAC940EF}"/>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3610140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6F9FE-4256-48FA-94D9-D3C4A84B38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E7BDFD-34E4-4F56-A4C9-3AAC5796F0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37FF9A-AD0A-43B4-A321-FA0C2F4F2167}"/>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5" name="Footer Placeholder 4">
            <a:extLst>
              <a:ext uri="{FF2B5EF4-FFF2-40B4-BE49-F238E27FC236}">
                <a16:creationId xmlns:a16="http://schemas.microsoft.com/office/drawing/2014/main" id="{0B4AF7E0-45CA-496C-A0B4-0101BEC7E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DB5C2-2405-4B3A-9A1E-49C66E169931}"/>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3040466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68D9D-9A91-4B58-9F03-3223610E6C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ED9658-935A-48CD-9AB7-0A74D40114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E2B8BB-33F2-4D3C-88C5-9F1275659AF1}"/>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5" name="Footer Placeholder 4">
            <a:extLst>
              <a:ext uri="{FF2B5EF4-FFF2-40B4-BE49-F238E27FC236}">
                <a16:creationId xmlns:a16="http://schemas.microsoft.com/office/drawing/2014/main" id="{0AFDABE3-7F44-4580-B164-C90CD0A32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0C2743-35F8-4EFF-9729-0302808FF398}"/>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394511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2B173-F0FC-4773-82BD-DFB72BA8F6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44E8C9-74B8-47AE-9D34-A4378A25AC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D19C93-1B02-4A06-848B-F9902FC2B4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ADB97F-D743-45FD-AEFB-09D7F44E0B32}"/>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6" name="Footer Placeholder 5">
            <a:extLst>
              <a:ext uri="{FF2B5EF4-FFF2-40B4-BE49-F238E27FC236}">
                <a16:creationId xmlns:a16="http://schemas.microsoft.com/office/drawing/2014/main" id="{EBBF0039-DDDC-4B66-9B97-178756E213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1B73CB-DAE0-43A8-B867-A946223F6A8B}"/>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2859645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646A-47B9-4BDE-9A40-5E81F2FDE6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8EA120-C0FF-479F-9C81-8DCE3FF833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39763F-6243-4457-9015-5EAC542A89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2F664E-E7A2-4DFF-A094-258686FFAA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82A86C-596A-4E63-A497-1195DBC038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D1ABB1-B2C7-4756-8A6C-4FA7FEB4931C}"/>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8" name="Footer Placeholder 7">
            <a:extLst>
              <a:ext uri="{FF2B5EF4-FFF2-40B4-BE49-F238E27FC236}">
                <a16:creationId xmlns:a16="http://schemas.microsoft.com/office/drawing/2014/main" id="{E7E7FE51-B7C6-4D92-B6FF-7A244B83D3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55E56E-288D-4574-AED8-31EA317FA340}"/>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412296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4D014-B701-4FAA-BC4A-E284FAEC68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C35ECE-0DEC-4F9F-B269-0733C4E4F7F8}"/>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4" name="Footer Placeholder 3">
            <a:extLst>
              <a:ext uri="{FF2B5EF4-FFF2-40B4-BE49-F238E27FC236}">
                <a16:creationId xmlns:a16="http://schemas.microsoft.com/office/drawing/2014/main" id="{B6C7ADF2-8324-4321-9BD7-CEA82ED49C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84D5A5-DFC3-4D74-B186-8A7A8538A1B9}"/>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387551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B9721C-9962-4959-8570-2F0D71F7FF00}"/>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3" name="Footer Placeholder 2">
            <a:extLst>
              <a:ext uri="{FF2B5EF4-FFF2-40B4-BE49-F238E27FC236}">
                <a16:creationId xmlns:a16="http://schemas.microsoft.com/office/drawing/2014/main" id="{CB77CBC0-30E7-4299-973E-B23E1E3EEA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01C75C-C978-4A1D-B3AF-F2BA16CF7650}"/>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3551967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06FA8-64EA-4CCF-B63C-4595E61D2B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B90A39-06FD-44D8-9880-A3385FB59B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B2DDDE-5C2D-4D9E-8471-F4022DC78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0B3D22-052F-417D-9659-B4601DCA11E1}"/>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6" name="Footer Placeholder 5">
            <a:extLst>
              <a:ext uri="{FF2B5EF4-FFF2-40B4-BE49-F238E27FC236}">
                <a16:creationId xmlns:a16="http://schemas.microsoft.com/office/drawing/2014/main" id="{2ECB7958-AB65-4E51-8542-A4F82F4F0E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453162-EEDC-4D92-A122-7142199D54EF}"/>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3101074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22C6D-F82C-458F-A567-17D5D8434D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2C67CC-C6C9-41B1-97BD-4F92D8B93A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8ACCFB-CB42-4976-A0AE-358976210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6DC15E-9A78-46C5-B1F0-5646718AA95A}"/>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6" name="Footer Placeholder 5">
            <a:extLst>
              <a:ext uri="{FF2B5EF4-FFF2-40B4-BE49-F238E27FC236}">
                <a16:creationId xmlns:a16="http://schemas.microsoft.com/office/drawing/2014/main" id="{18AC8063-E030-45DC-9420-175B47B339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B9C566-C257-4F82-B2DA-9CC2D818A734}"/>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321846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8F852-A301-4EB7-80D7-5BD60C3937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8D1CC9-0CF1-4F9D-85C6-83F4354CF5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B2D57-CB26-484D-8FC2-1F1A3E7F2199}"/>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5" name="Footer Placeholder 4">
            <a:extLst>
              <a:ext uri="{FF2B5EF4-FFF2-40B4-BE49-F238E27FC236}">
                <a16:creationId xmlns:a16="http://schemas.microsoft.com/office/drawing/2014/main" id="{04DB588B-EC26-4E28-94F8-B00F255DA6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5E323C-EDDC-40EC-9387-79921E2EFEC6}"/>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3842539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E686FA-CCE2-469D-9661-1D362F747B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BD37B7-AD53-419A-BA34-B3524E47DF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4E7745-1CBD-4A01-9883-F8A6CB92B8E9}"/>
              </a:ext>
            </a:extLst>
          </p:cNvPr>
          <p:cNvSpPr>
            <a:spLocks noGrp="1"/>
          </p:cNvSpPr>
          <p:nvPr>
            <p:ph type="dt" sz="half" idx="10"/>
          </p:nvPr>
        </p:nvSpPr>
        <p:spPr/>
        <p:txBody>
          <a:bodyPr/>
          <a:lstStyle/>
          <a:p>
            <a:fld id="{74517125-FEEB-4D09-8BB8-8BA4ACA02D39}" type="datetimeFigureOut">
              <a:rPr lang="en-US" smtClean="0"/>
              <a:t>4/8/2026</a:t>
            </a:fld>
            <a:endParaRPr lang="en-US"/>
          </a:p>
        </p:txBody>
      </p:sp>
      <p:sp>
        <p:nvSpPr>
          <p:cNvPr id="5" name="Footer Placeholder 4">
            <a:extLst>
              <a:ext uri="{FF2B5EF4-FFF2-40B4-BE49-F238E27FC236}">
                <a16:creationId xmlns:a16="http://schemas.microsoft.com/office/drawing/2014/main" id="{7D7D47B9-1913-45E3-A7C5-1928E48FB7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4DD8F-441D-4BE7-BA54-E3EBE6B39BC5}"/>
              </a:ext>
            </a:extLst>
          </p:cNvPr>
          <p:cNvSpPr>
            <a:spLocks noGrp="1"/>
          </p:cNvSpPr>
          <p:nvPr>
            <p:ph type="sldNum" sz="quarter" idx="12"/>
          </p:nvPr>
        </p:nvSpPr>
        <p:spPr/>
        <p:txBody>
          <a:bodyPr/>
          <a:lstStyle/>
          <a:p>
            <a:fld id="{8A698BF5-BA81-43BA-8303-3A51BD82C3FF}" type="slidenum">
              <a:rPr lang="en-US" smtClean="0"/>
              <a:t>‹#›</a:t>
            </a:fld>
            <a:endParaRPr lang="en-US"/>
          </a:p>
        </p:txBody>
      </p:sp>
    </p:spTree>
    <p:extLst>
      <p:ext uri="{BB962C8B-B14F-4D97-AF65-F5344CB8AC3E}">
        <p14:creationId xmlns:p14="http://schemas.microsoft.com/office/powerpoint/2010/main" val="1952104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F8AA41-D071-45AE-A583-EB1B276FB3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A63F0D-4C0E-412E-874D-366C352246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A9FFCE-EEBE-4C7B-8EF4-5BF60F782C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517125-FEEB-4D09-8BB8-8BA4ACA02D39}" type="datetimeFigureOut">
              <a:rPr lang="en-US" smtClean="0"/>
              <a:t>4/8/2026</a:t>
            </a:fld>
            <a:endParaRPr lang="en-US"/>
          </a:p>
        </p:txBody>
      </p:sp>
      <p:sp>
        <p:nvSpPr>
          <p:cNvPr id="5" name="Footer Placeholder 4">
            <a:extLst>
              <a:ext uri="{FF2B5EF4-FFF2-40B4-BE49-F238E27FC236}">
                <a16:creationId xmlns:a16="http://schemas.microsoft.com/office/drawing/2014/main" id="{5ACF81C4-0E63-4CEC-A641-847B0E9030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A70766-2A41-4CCC-BD0F-5B70D3C07A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698BF5-BA81-43BA-8303-3A51BD82C3FF}" type="slidenum">
              <a:rPr lang="en-US" smtClean="0"/>
              <a:t>‹#›</a:t>
            </a:fld>
            <a:endParaRPr lang="en-US"/>
          </a:p>
        </p:txBody>
      </p:sp>
    </p:spTree>
    <p:extLst>
      <p:ext uri="{BB962C8B-B14F-4D97-AF65-F5344CB8AC3E}">
        <p14:creationId xmlns:p14="http://schemas.microsoft.com/office/powerpoint/2010/main" val="1854898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JVJcFxGZbqQ?feature=oembed" TargetMode="External"/><Relationship Id="rId4" Type="http://schemas.openxmlformats.org/officeDocument/2006/relationships/hyperlink" Target="https://www.youtube.com/watch?v=JVJcFxGZbqQ"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courses.lumenlearning.com/wm-organizationalbehavior/chapter/workforce-generations/" TargetMode="External"/><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mujeresconciencia.com/2019/08/28/como-alentar-a-las-ninas-a-estudiar-carreras-cientificas-y-matematicas-7-estrategias/"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video" Target="https://www.youtube.com/embed/L5NYWQv0zuA?feature=oembed" TargetMode="External"/><Relationship Id="rId4" Type="http://schemas.openxmlformats.org/officeDocument/2006/relationships/hyperlink" Target="https://www.youtube.com/watch?v=L5NYWQv0zu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video" Target="https://www.youtube.com/embed/8Vrg_Kfyaao?feature=oembed" TargetMode="External"/><Relationship Id="rId4" Type="http://schemas.openxmlformats.org/officeDocument/2006/relationships/hyperlink" Target="https://www.youtube.com/watch?v=8Vrg_Kfyaa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1C57D8-919C-4F20-BD41-E1896A432787}"/>
              </a:ext>
            </a:extLst>
          </p:cNvPr>
          <p:cNvSpPr>
            <a:spLocks noGrp="1"/>
          </p:cNvSpPr>
          <p:nvPr>
            <p:ph type="ctrTitle"/>
          </p:nvPr>
        </p:nvSpPr>
        <p:spPr>
          <a:xfrm>
            <a:off x="380616" y="645740"/>
            <a:ext cx="4819425" cy="2783260"/>
          </a:xfrm>
        </p:spPr>
        <p:txBody>
          <a:bodyPr anchor="b">
            <a:normAutofit/>
          </a:bodyPr>
          <a:lstStyle/>
          <a:p>
            <a:r>
              <a:rPr lang="en-US" sz="6400" b="1" dirty="0">
                <a:latin typeface="Arial" panose="020B0604020202020204" pitchFamily="34" charset="0"/>
                <a:cs typeface="Arial" panose="020B0604020202020204" pitchFamily="34" charset="0"/>
              </a:rPr>
              <a:t>Developing Human Potential</a:t>
            </a:r>
          </a:p>
        </p:txBody>
      </p:sp>
      <p:sp>
        <p:nvSpPr>
          <p:cNvPr id="3" name="Subtitle 2">
            <a:extLst>
              <a:ext uri="{FF2B5EF4-FFF2-40B4-BE49-F238E27FC236}">
                <a16:creationId xmlns:a16="http://schemas.microsoft.com/office/drawing/2014/main" id="{944D6C47-9B7E-4763-AC33-E83F27323D21}"/>
              </a:ext>
            </a:extLst>
          </p:cNvPr>
          <p:cNvSpPr>
            <a:spLocks noGrp="1"/>
          </p:cNvSpPr>
          <p:nvPr>
            <p:ph type="subTitle" idx="1"/>
          </p:nvPr>
        </p:nvSpPr>
        <p:spPr>
          <a:xfrm>
            <a:off x="1872606" y="6090341"/>
            <a:ext cx="1835444" cy="510758"/>
          </a:xfrm>
        </p:spPr>
        <p:txBody>
          <a:bodyPr>
            <a:normAutofit/>
          </a:bodyPr>
          <a:lstStyle/>
          <a:p>
            <a:pPr algn="l"/>
            <a:r>
              <a:rPr lang="en-US" b="1" dirty="0">
                <a:latin typeface="Arial" panose="020B0604020202020204" pitchFamily="34" charset="0"/>
                <a:cs typeface="Arial" panose="020B0604020202020204" pitchFamily="34" charset="0"/>
              </a:rPr>
              <a:t>Tucker, GA</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ulticultural girls hugging">
            <a:extLst>
              <a:ext uri="{FF2B5EF4-FFF2-40B4-BE49-F238E27FC236}">
                <a16:creationId xmlns:a16="http://schemas.microsoft.com/office/drawing/2014/main" id="{FA9675E2-1D37-0E07-F052-29587DA9E368}"/>
              </a:ext>
            </a:extLst>
          </p:cNvPr>
          <p:cNvPicPr>
            <a:picLocks noChangeAspect="1"/>
          </p:cNvPicPr>
          <p:nvPr/>
        </p:nvPicPr>
        <p:blipFill rotWithShape="1">
          <a:blip r:embed="rId2">
            <a:extLst>
              <a:ext uri="{28A0092B-C50C-407E-A947-70E740481C1C}">
                <a14:useLocalDpi xmlns:a14="http://schemas.microsoft.com/office/drawing/2010/main" val="0"/>
              </a:ext>
            </a:extLst>
          </a:blip>
          <a:srcRect l="27536" r="551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709624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Beloved of My Heart - Elika Mahony">
            <a:hlinkClick r:id="" action="ppaction://media"/>
            <a:extLst>
              <a:ext uri="{FF2B5EF4-FFF2-40B4-BE49-F238E27FC236}">
                <a16:creationId xmlns:a16="http://schemas.microsoft.com/office/drawing/2014/main" id="{A94A59BF-8BA1-214D-7064-438F1E481E6B}"/>
              </a:ext>
            </a:extLst>
          </p:cNvPr>
          <p:cNvPicPr>
            <a:picLocks noRot="1" noChangeAspect="1"/>
          </p:cNvPicPr>
          <p:nvPr>
            <a:videoFile r:link="rId1"/>
          </p:nvPr>
        </p:nvPicPr>
        <p:blipFill>
          <a:blip r:embed="rId3"/>
          <a:stretch>
            <a:fillRect/>
          </a:stretch>
        </p:blipFill>
        <p:spPr>
          <a:xfrm>
            <a:off x="1073549" y="282744"/>
            <a:ext cx="10044902" cy="5675370"/>
          </a:xfrm>
          <a:prstGeom prst="rect">
            <a:avLst/>
          </a:prstGeom>
        </p:spPr>
      </p:pic>
      <p:sp>
        <p:nvSpPr>
          <p:cNvPr id="4" name="TextBox 3">
            <a:extLst>
              <a:ext uri="{FF2B5EF4-FFF2-40B4-BE49-F238E27FC236}">
                <a16:creationId xmlns:a16="http://schemas.microsoft.com/office/drawing/2014/main" id="{5A90D95C-429D-54A5-C664-7B9E9F7A8BBF}"/>
              </a:ext>
            </a:extLst>
          </p:cNvPr>
          <p:cNvSpPr txBox="1"/>
          <p:nvPr/>
        </p:nvSpPr>
        <p:spPr>
          <a:xfrm>
            <a:off x="2706913" y="6113591"/>
            <a:ext cx="6778172" cy="461665"/>
          </a:xfrm>
          <a:prstGeom prst="rect">
            <a:avLst/>
          </a:prstGeom>
          <a:noFill/>
        </p:spPr>
        <p:txBody>
          <a:bodyPr wrap="square">
            <a:spAutoFit/>
          </a:bodyPr>
          <a:lstStyle/>
          <a:p>
            <a:r>
              <a:rPr lang="en-US" sz="2400" b="1" dirty="0">
                <a:hlinkClick r:id="rId4"/>
              </a:rPr>
              <a:t>https://www.youtube.com/watch?v=JVJcFxGZbqQ</a:t>
            </a:r>
            <a:r>
              <a:rPr lang="en-US" sz="2400" b="1" dirty="0"/>
              <a:t> </a:t>
            </a:r>
          </a:p>
        </p:txBody>
      </p:sp>
    </p:spTree>
    <p:extLst>
      <p:ext uri="{BB962C8B-B14F-4D97-AF65-F5344CB8AC3E}">
        <p14:creationId xmlns:p14="http://schemas.microsoft.com/office/powerpoint/2010/main" val="337620781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9F4FEF-3F4E-4042-8E6D-C24E201FB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Old woman doing yoga">
            <a:extLst>
              <a:ext uri="{FF2B5EF4-FFF2-40B4-BE49-F238E27FC236}">
                <a16:creationId xmlns:a16="http://schemas.microsoft.com/office/drawing/2014/main" id="{613D5D90-2D0F-F997-93F6-8007C52D3C2A}"/>
              </a:ext>
            </a:extLst>
          </p:cNvPr>
          <p:cNvPicPr>
            <a:picLocks noChangeAspect="1"/>
          </p:cNvPicPr>
          <p:nvPr/>
        </p:nvPicPr>
        <p:blipFill rotWithShape="1">
          <a:blip r:embed="rId2">
            <a:extLst>
              <a:ext uri="{28A0092B-C50C-407E-A947-70E740481C1C}">
                <a14:useLocalDpi xmlns:a14="http://schemas.microsoft.com/office/drawing/2010/main" val="0"/>
              </a:ext>
            </a:extLst>
          </a:blip>
          <a:srcRect l="2781" r="-2" b="-2"/>
          <a:stretch/>
        </p:blipFill>
        <p:spPr>
          <a:xfrm>
            <a:off x="0" y="2554715"/>
            <a:ext cx="6105116" cy="4191736"/>
          </a:xfrm>
          <a:custGeom>
            <a:avLst/>
            <a:gdLst/>
            <a:ahLst/>
            <a:cxnLst/>
            <a:rect l="l" t="t" r="r" b="b"/>
            <a:pathLst>
              <a:path w="6105136" h="4191746">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007468" y="4190779"/>
                  <a:pt x="1790648" y="4201115"/>
                  <a:pt x="1535079" y="4190306"/>
                </a:cubicBez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pic>
      <p:pic>
        <p:nvPicPr>
          <p:cNvPr id="4" name="Picture 3" descr="Woman writing on a desk">
            <a:extLst>
              <a:ext uri="{FF2B5EF4-FFF2-40B4-BE49-F238E27FC236}">
                <a16:creationId xmlns:a16="http://schemas.microsoft.com/office/drawing/2014/main" id="{40A71EBF-07AC-E1A7-DD81-E6C88D24225C}"/>
              </a:ext>
            </a:extLst>
          </p:cNvPr>
          <p:cNvPicPr>
            <a:picLocks noChangeAspect="1"/>
          </p:cNvPicPr>
          <p:nvPr/>
        </p:nvPicPr>
        <p:blipFill rotWithShape="1">
          <a:blip r:embed="rId3">
            <a:extLst>
              <a:ext uri="{28A0092B-C50C-407E-A947-70E740481C1C}">
                <a14:useLocalDpi xmlns:a14="http://schemas.microsoft.com/office/drawing/2010/main" val="0"/>
              </a:ext>
            </a:extLst>
          </a:blip>
          <a:srcRect r="-2" b="16149"/>
          <a:stretch/>
        </p:blipFill>
        <p:spPr>
          <a:xfrm>
            <a:off x="0" y="0"/>
            <a:ext cx="5414116" cy="2553582"/>
          </a:xfrm>
          <a:custGeom>
            <a:avLst/>
            <a:gdLst/>
            <a:ahLst/>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pic>
      <p:sp>
        <p:nvSpPr>
          <p:cNvPr id="3" name="TextBox 2">
            <a:extLst>
              <a:ext uri="{FF2B5EF4-FFF2-40B4-BE49-F238E27FC236}">
                <a16:creationId xmlns:a16="http://schemas.microsoft.com/office/drawing/2014/main" id="{42D3919A-6630-EC0D-9F52-2BCB8DD97FB1}"/>
              </a:ext>
            </a:extLst>
          </p:cNvPr>
          <p:cNvSpPr txBox="1"/>
          <p:nvPr/>
        </p:nvSpPr>
        <p:spPr>
          <a:xfrm>
            <a:off x="6396879" y="1276791"/>
            <a:ext cx="5272606" cy="3720732"/>
          </a:xfrm>
          <a:prstGeom prst="rect">
            <a:avLst/>
          </a:prstGeom>
        </p:spPr>
        <p:txBody>
          <a:bodyPr vert="horz" lIns="91440" tIns="45720" rIns="91440" bIns="45720" rtlCol="0">
            <a:noAutofit/>
          </a:bodyPr>
          <a:lstStyle/>
          <a:p>
            <a:pPr marR="0">
              <a:spcBef>
                <a:spcPts val="0"/>
              </a:spcBef>
            </a:pPr>
            <a:r>
              <a:rPr lang="en-US" sz="2200" b="1" dirty="0">
                <a:effectLst/>
              </a:rPr>
              <a:t>Man has two powers; and his development, two aspects. One power is connected with the material world, and by it he is capable of material advancement. The other power is spiritual, and through its development his inner, potential nature is awakened. These powers are like two wings. Both must be developed, for flight is impossible with one wing. </a:t>
            </a:r>
          </a:p>
          <a:p>
            <a:pPr marR="0" algn="r">
              <a:spcBef>
                <a:spcPts val="0"/>
              </a:spcBef>
            </a:pPr>
            <a:r>
              <a:rPr lang="en-US" b="1" dirty="0">
                <a:effectLst/>
              </a:rPr>
              <a:t>‘Abdu’l-Bahá,</a:t>
            </a:r>
          </a:p>
          <a:p>
            <a:pPr marR="0" algn="r">
              <a:spcBef>
                <a:spcPts val="0"/>
              </a:spcBef>
            </a:pPr>
            <a:r>
              <a:rPr lang="en-US" b="1" i="1" dirty="0">
                <a:effectLst/>
              </a:rPr>
              <a:t>Promulgation of Universal Peace</a:t>
            </a:r>
            <a:r>
              <a:rPr lang="en-US" b="1" dirty="0">
                <a:effectLst/>
              </a:rPr>
              <a:t>, p. 60</a:t>
            </a:r>
          </a:p>
        </p:txBody>
      </p:sp>
    </p:spTree>
    <p:extLst>
      <p:ext uri="{BB962C8B-B14F-4D97-AF65-F5344CB8AC3E}">
        <p14:creationId xmlns:p14="http://schemas.microsoft.com/office/powerpoint/2010/main" val="24699785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AAD055-5244-C63A-26AD-CC70F9DCFD3F}"/>
              </a:ext>
            </a:extLst>
          </p:cNvPr>
          <p:cNvSpPr txBox="1"/>
          <p:nvPr/>
        </p:nvSpPr>
        <p:spPr>
          <a:xfrm>
            <a:off x="617219" y="935268"/>
            <a:ext cx="3882935" cy="4987464"/>
          </a:xfrm>
          <a:prstGeom prst="rect">
            <a:avLst/>
          </a:prstGeom>
        </p:spPr>
        <p:txBody>
          <a:bodyPr vert="horz" lIns="91440" tIns="45720" rIns="91440" bIns="45720" rtlCol="0" anchor="t">
            <a:noAutofit/>
          </a:bodyPr>
          <a:lstStyle/>
          <a:p>
            <a:r>
              <a:rPr lang="en-US" sz="2200" b="1" dirty="0"/>
              <a:t>What a heavenly potentiality God has deposited within us! What a power God has given our spirits! He has endowed us with a power to penetrate the realities of things; but we must be self-abnegating, we must have pure spirits, pure intentions, and strive with heart and soul while in the human world to attain everlasting glory.</a:t>
            </a:r>
          </a:p>
          <a:p>
            <a:pPr algn="r"/>
            <a:r>
              <a:rPr lang="en-US" b="1" dirty="0"/>
              <a:t>‘Abdu’l-Bahá</a:t>
            </a:r>
          </a:p>
          <a:p>
            <a:pPr algn="r"/>
            <a:r>
              <a:rPr lang="en-US" b="1" i="1" dirty="0"/>
              <a:t>The Promulgation of Universal Peace</a:t>
            </a:r>
            <a:r>
              <a:rPr lang="en-US" b="1" dirty="0"/>
              <a:t>, 66.6</a:t>
            </a:r>
          </a:p>
        </p:txBody>
      </p:sp>
      <p:pic>
        <p:nvPicPr>
          <p:cNvPr id="2" name="Picture 1">
            <a:extLst>
              <a:ext uri="{FF2B5EF4-FFF2-40B4-BE49-F238E27FC236}">
                <a16:creationId xmlns:a16="http://schemas.microsoft.com/office/drawing/2014/main" id="{2C9EE531-AF86-3FC7-711A-1F8AEA1146CF}"/>
              </a:ext>
            </a:extLst>
          </p:cNvPr>
          <p:cNvPicPr>
            <a:picLocks noChangeAspect="1"/>
          </p:cNvPicPr>
          <p:nvPr/>
        </p:nvPicPr>
        <p:blipFill rotWithShape="1">
          <a:blip r:embed="rId2"/>
          <a:srcRect l="20745" r="29266" b="1"/>
          <a:stretch/>
        </p:blipFill>
        <p:spPr>
          <a:xfrm>
            <a:off x="5086726" y="10"/>
            <a:ext cx="7105273" cy="6857990"/>
          </a:xfrm>
          <a:prstGeom prst="rect">
            <a:avLst/>
          </a:prstGeom>
        </p:spPr>
      </p:pic>
      <p:grpSp>
        <p:nvGrpSpPr>
          <p:cNvPr id="8" name="Group 7">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1911636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0C17310-EEF6-CDA0-E6B9-A674DDAD2D50}"/>
              </a:ext>
            </a:extLst>
          </p:cNvPr>
          <p:cNvSpPr txBox="1"/>
          <p:nvPr/>
        </p:nvSpPr>
        <p:spPr>
          <a:xfrm>
            <a:off x="8199390" y="1798763"/>
            <a:ext cx="3489690" cy="3779520"/>
          </a:xfrm>
          <a:prstGeom prst="rect">
            <a:avLst/>
          </a:prstGeom>
        </p:spPr>
        <p:txBody>
          <a:bodyPr vert="horz" lIns="91440" tIns="45720" rIns="91440" bIns="45720" rtlCol="0">
            <a:normAutofit/>
          </a:bodyPr>
          <a:lstStyle/>
          <a:p>
            <a:r>
              <a:rPr lang="en-US" sz="2200" b="1" dirty="0"/>
              <a:t>God has created all earthly things under a law of progression in material degrees, but He has created man and endowed him with powers of advancement toward spiritual and transcendental kingdoms. </a:t>
            </a:r>
          </a:p>
          <a:p>
            <a:pPr algn="r"/>
            <a:r>
              <a:rPr lang="en-US" sz="1900" b="1" dirty="0"/>
              <a:t>‘Abdu’l-Bahá</a:t>
            </a:r>
          </a:p>
          <a:p>
            <a:pPr algn="r"/>
            <a:r>
              <a:rPr lang="en-US" sz="1900" b="1" i="1" dirty="0"/>
              <a:t>The Promulgation of Universal Peace</a:t>
            </a:r>
            <a:r>
              <a:rPr lang="en-US" sz="1900" b="1" dirty="0"/>
              <a:t>, 99.1</a:t>
            </a:r>
          </a:p>
        </p:txBody>
      </p:sp>
      <p:pic>
        <p:nvPicPr>
          <p:cNvPr id="4" name="Picture 3">
            <a:extLst>
              <a:ext uri="{FF2B5EF4-FFF2-40B4-BE49-F238E27FC236}">
                <a16:creationId xmlns:a16="http://schemas.microsoft.com/office/drawing/2014/main" id="{8257C19F-9364-1837-ED67-056A894DA6D2}"/>
              </a:ext>
            </a:extLst>
          </p:cNvPr>
          <p:cNvPicPr>
            <a:picLocks noChangeAspect="1"/>
          </p:cNvPicPr>
          <p:nvPr/>
        </p:nvPicPr>
        <p:blipFill>
          <a:blip r:embed="rId2"/>
          <a:stretch>
            <a:fillRect/>
          </a:stretch>
        </p:blipFill>
        <p:spPr>
          <a:xfrm>
            <a:off x="310778" y="1097279"/>
            <a:ext cx="7363666" cy="4910645"/>
          </a:xfrm>
          <a:prstGeom prst="rect">
            <a:avLst/>
          </a:prstGeom>
        </p:spPr>
      </p:pic>
    </p:spTree>
    <p:extLst>
      <p:ext uri="{BB962C8B-B14F-4D97-AF65-F5344CB8AC3E}">
        <p14:creationId xmlns:p14="http://schemas.microsoft.com/office/powerpoint/2010/main" val="20674273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5FCA10-8FA5-40AF-1045-7C4BB2AB26A6}"/>
              </a:ext>
            </a:extLst>
          </p:cNvPr>
          <p:cNvSpPr txBox="1"/>
          <p:nvPr/>
        </p:nvSpPr>
        <p:spPr>
          <a:xfrm>
            <a:off x="345440" y="3782913"/>
            <a:ext cx="11501120" cy="2739211"/>
          </a:xfrm>
          <a:prstGeom prst="rect">
            <a:avLst/>
          </a:prstGeom>
          <a:noFill/>
        </p:spPr>
        <p:txBody>
          <a:bodyPr wrap="square">
            <a:spAutoFit/>
          </a:bodyPr>
          <a:lstStyle/>
          <a:p>
            <a:r>
              <a:rPr lang="en-US" sz="2200" b="1" dirty="0"/>
              <a:t>It is from the bounty of God that man is selected for the highest degree; and the differences which exist between men in regard to spiritual progress and heavenly perfections are also due to the choice of the Compassionate One. For faith, which is life eternal, is the sign of bounty, and not the result of justice. The flame of the fire of love, in this world of earth and water, comes through the power of attraction and not by effort and striving. Nevertheless, by effort and perseverance, knowledge, science and other perfections can be acquired; but only the light of the Divine Beauty can transport and move the spirits through the force of attraction.</a:t>
            </a:r>
          </a:p>
          <a:p>
            <a:pPr algn="r"/>
            <a:r>
              <a:rPr lang="en-US" b="1" dirty="0"/>
              <a:t>'Abdu'l-Bahá, </a:t>
            </a:r>
            <a:r>
              <a:rPr lang="en-US" b="1" i="1" dirty="0"/>
              <a:t>Some Answered Questions</a:t>
            </a:r>
            <a:r>
              <a:rPr lang="en-US" b="1" dirty="0"/>
              <a:t>, p. 130</a:t>
            </a:r>
          </a:p>
        </p:txBody>
      </p:sp>
      <p:pic>
        <p:nvPicPr>
          <p:cNvPr id="5" name="Picture 4" descr="A group of children and adults posing for a photo&#10;&#10;Description automatically generated">
            <a:extLst>
              <a:ext uri="{FF2B5EF4-FFF2-40B4-BE49-F238E27FC236}">
                <a16:creationId xmlns:a16="http://schemas.microsoft.com/office/drawing/2014/main" id="{929C6676-F193-D8DB-093A-E14060FA0C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340" y="0"/>
            <a:ext cx="8529320" cy="3591293"/>
          </a:xfrm>
          <a:prstGeom prst="rect">
            <a:avLst/>
          </a:prstGeom>
        </p:spPr>
      </p:pic>
    </p:spTree>
    <p:extLst>
      <p:ext uri="{BB962C8B-B14F-4D97-AF65-F5344CB8AC3E}">
        <p14:creationId xmlns:p14="http://schemas.microsoft.com/office/powerpoint/2010/main" val="136713779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167E11-8EE4-8CC2-AB28-4E8032E3278D}"/>
              </a:ext>
            </a:extLst>
          </p:cNvPr>
          <p:cNvSpPr txBox="1"/>
          <p:nvPr/>
        </p:nvSpPr>
        <p:spPr>
          <a:xfrm>
            <a:off x="574759" y="1074509"/>
            <a:ext cx="4113362" cy="4708981"/>
          </a:xfrm>
          <a:prstGeom prst="rect">
            <a:avLst/>
          </a:prstGeom>
          <a:noFill/>
        </p:spPr>
        <p:txBody>
          <a:bodyPr wrap="square">
            <a:spAutoFit/>
          </a:bodyPr>
          <a:lstStyle/>
          <a:p>
            <a:r>
              <a:rPr lang="en-US" sz="2200" b="1" dirty="0"/>
              <a:t>The spirit of man appears and is manifest in the embryonic condition, and also in that of childhood and of maturity, and it is resplendent and evident in the condition of perfection. The spirit is one, but in the embryonic condition the power of sight and of hearing is lacking. In the state of maturity and perfection it appears in the utmost splendor and brilliance.</a:t>
            </a:r>
          </a:p>
          <a:p>
            <a:pPr algn="r"/>
            <a:r>
              <a:rPr lang="en-US" b="1" dirty="0"/>
              <a:t>'Abdu'l-Bahá</a:t>
            </a:r>
          </a:p>
          <a:p>
            <a:pPr algn="r"/>
            <a:r>
              <a:rPr lang="en-US" b="1" i="1" dirty="0"/>
              <a:t>Some Answered Questions</a:t>
            </a:r>
            <a:r>
              <a:rPr lang="en-US" b="1" dirty="0"/>
              <a:t>, p. 150</a:t>
            </a:r>
          </a:p>
        </p:txBody>
      </p:sp>
      <p:pic>
        <p:nvPicPr>
          <p:cNvPr id="2" name="Picture 1">
            <a:extLst>
              <a:ext uri="{FF2B5EF4-FFF2-40B4-BE49-F238E27FC236}">
                <a16:creationId xmlns:a16="http://schemas.microsoft.com/office/drawing/2014/main" id="{A82CE8EC-9E43-9A72-9E15-730F3C92B0EA}"/>
              </a:ext>
            </a:extLst>
          </p:cNvPr>
          <p:cNvPicPr>
            <a:picLocks noChangeAspect="1"/>
          </p:cNvPicPr>
          <p:nvPr/>
        </p:nvPicPr>
        <p:blipFill>
          <a:blip r:embed="rId2"/>
          <a:stretch>
            <a:fillRect/>
          </a:stretch>
        </p:blipFill>
        <p:spPr>
          <a:xfrm>
            <a:off x="5235275" y="2357436"/>
            <a:ext cx="2133600" cy="2143125"/>
          </a:xfrm>
          <a:prstGeom prst="rect">
            <a:avLst/>
          </a:prstGeom>
        </p:spPr>
      </p:pic>
      <p:pic>
        <p:nvPicPr>
          <p:cNvPr id="5" name="Picture 4">
            <a:extLst>
              <a:ext uri="{FF2B5EF4-FFF2-40B4-BE49-F238E27FC236}">
                <a16:creationId xmlns:a16="http://schemas.microsoft.com/office/drawing/2014/main" id="{8C29F7A6-7B55-E626-C10E-C21CDDB34934}"/>
              </a:ext>
            </a:extLst>
          </p:cNvPr>
          <p:cNvPicPr>
            <a:picLocks noChangeAspect="1"/>
          </p:cNvPicPr>
          <p:nvPr/>
        </p:nvPicPr>
        <p:blipFill>
          <a:blip r:embed="rId3"/>
          <a:stretch>
            <a:fillRect/>
          </a:stretch>
        </p:blipFill>
        <p:spPr>
          <a:xfrm>
            <a:off x="7620000" y="0"/>
            <a:ext cx="4572000" cy="6858000"/>
          </a:xfrm>
          <a:prstGeom prst="rect">
            <a:avLst/>
          </a:prstGeom>
        </p:spPr>
      </p:pic>
    </p:spTree>
    <p:extLst>
      <p:ext uri="{BB962C8B-B14F-4D97-AF65-F5344CB8AC3E}">
        <p14:creationId xmlns:p14="http://schemas.microsoft.com/office/powerpoint/2010/main" val="22980119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D602E7-D61F-ED1C-4A48-0D5417FE00E9}"/>
              </a:ext>
            </a:extLst>
          </p:cNvPr>
          <p:cNvSpPr txBox="1"/>
          <p:nvPr/>
        </p:nvSpPr>
        <p:spPr>
          <a:xfrm>
            <a:off x="5897880" y="566678"/>
            <a:ext cx="5737860" cy="5724644"/>
          </a:xfrm>
          <a:prstGeom prst="rect">
            <a:avLst/>
          </a:prstGeom>
          <a:noFill/>
        </p:spPr>
        <p:txBody>
          <a:bodyPr wrap="square">
            <a:spAutoFit/>
          </a:bodyPr>
          <a:lstStyle/>
          <a:p>
            <a:r>
              <a:rPr lang="en-US" sz="2200" b="1" dirty="0"/>
              <a:t>True distinction among mankind is through divine bestowals and receiving the intuitions of the Holy Spirit. If man does not become the recipient of the heavenly bestowals and spiritual bounties, he remains in the plane and kingdom of the animal. For the distinction between the animal and man is that man is endowed with the potentiality of divinity in his nature, whereas the animal is entirely bereft of that gift and attainment. Therefore, if a man is bereft of the intuitive breathings of the Holy Spirit, deprived of divine bestowals, out of touch with the heavenly world and negligent of the eternal truths, though in image and likeness he is human, in reality he is an animal...</a:t>
            </a:r>
          </a:p>
          <a:p>
            <a:pPr algn="r"/>
            <a:r>
              <a:rPr lang="en-US" b="1" dirty="0"/>
              <a:t>'Abdu'l-Bahá</a:t>
            </a:r>
          </a:p>
          <a:p>
            <a:pPr algn="r"/>
            <a:r>
              <a:rPr lang="en-US" b="1" i="1" dirty="0"/>
              <a:t>Promulgation of Universal Peace</a:t>
            </a:r>
            <a:r>
              <a:rPr lang="en-US" b="1" dirty="0"/>
              <a:t>, pp. 316-317</a:t>
            </a:r>
          </a:p>
        </p:txBody>
      </p:sp>
      <p:pic>
        <p:nvPicPr>
          <p:cNvPr id="2" name="Picture 1">
            <a:extLst>
              <a:ext uri="{FF2B5EF4-FFF2-40B4-BE49-F238E27FC236}">
                <a16:creationId xmlns:a16="http://schemas.microsoft.com/office/drawing/2014/main" id="{2CA9D1F5-8E6B-F5E3-364E-CDE04B9313F4}"/>
              </a:ext>
            </a:extLst>
          </p:cNvPr>
          <p:cNvPicPr>
            <a:picLocks noChangeAspect="1"/>
          </p:cNvPicPr>
          <p:nvPr/>
        </p:nvPicPr>
        <p:blipFill>
          <a:blip r:embed="rId2"/>
          <a:stretch>
            <a:fillRect/>
          </a:stretch>
        </p:blipFill>
        <p:spPr>
          <a:xfrm>
            <a:off x="614959" y="1871523"/>
            <a:ext cx="4680941" cy="3114953"/>
          </a:xfrm>
          <a:prstGeom prst="rect">
            <a:avLst/>
          </a:prstGeom>
        </p:spPr>
      </p:pic>
    </p:spTree>
    <p:extLst>
      <p:ext uri="{BB962C8B-B14F-4D97-AF65-F5344CB8AC3E}">
        <p14:creationId xmlns:p14="http://schemas.microsoft.com/office/powerpoint/2010/main" val="15855745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F4E712-FE6B-C5A4-371E-247EA59A4F74}"/>
              </a:ext>
            </a:extLst>
          </p:cNvPr>
          <p:cNvSpPr txBox="1"/>
          <p:nvPr/>
        </p:nvSpPr>
        <p:spPr>
          <a:xfrm>
            <a:off x="885212" y="1443841"/>
            <a:ext cx="3686788" cy="3970318"/>
          </a:xfrm>
          <a:prstGeom prst="rect">
            <a:avLst/>
          </a:prstGeom>
          <a:noFill/>
        </p:spPr>
        <p:txBody>
          <a:bodyPr wrap="square">
            <a:spAutoFit/>
          </a:bodyPr>
          <a:lstStyle/>
          <a:p>
            <a:r>
              <a:rPr lang="en-US" sz="2200" b="1" dirty="0"/>
              <a:t>The first aspect of the revealed religion of God is that which concerns the ethical development and spiritual progress of mankind, the awakening of potential human susceptibilities and the descent of divine bestowals.</a:t>
            </a:r>
          </a:p>
          <a:p>
            <a:pPr algn="r"/>
            <a:r>
              <a:rPr lang="en-US" b="1" dirty="0"/>
              <a:t>‘Abdu’l-Bahá</a:t>
            </a:r>
          </a:p>
          <a:p>
            <a:pPr algn="r"/>
            <a:r>
              <a:rPr lang="en-US" b="1" i="1" dirty="0"/>
              <a:t>The Promulgation of Universal Peace</a:t>
            </a:r>
            <a:r>
              <a:rPr lang="en-US" b="1" dirty="0"/>
              <a:t>, 41.3</a:t>
            </a:r>
          </a:p>
        </p:txBody>
      </p:sp>
      <p:pic>
        <p:nvPicPr>
          <p:cNvPr id="2" name="Picture 1">
            <a:extLst>
              <a:ext uri="{FF2B5EF4-FFF2-40B4-BE49-F238E27FC236}">
                <a16:creationId xmlns:a16="http://schemas.microsoft.com/office/drawing/2014/main" id="{41D2A814-726B-4557-0C87-ED1AE6252D5B}"/>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277200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C99C1-1EA7-D375-755C-A9B16CD59A7F}"/>
              </a:ext>
            </a:extLst>
          </p:cNvPr>
          <p:cNvSpPr txBox="1"/>
          <p:nvPr/>
        </p:nvSpPr>
        <p:spPr>
          <a:xfrm>
            <a:off x="495300" y="4478981"/>
            <a:ext cx="11551920" cy="2308324"/>
          </a:xfrm>
          <a:prstGeom prst="rect">
            <a:avLst/>
          </a:prstGeom>
          <a:noFill/>
        </p:spPr>
        <p:txBody>
          <a:bodyPr wrap="square">
            <a:spAutoFit/>
          </a:bodyPr>
          <a:lstStyle/>
          <a:p>
            <a:r>
              <a:rPr lang="en-US" sz="2100" b="1" dirty="0"/>
              <a:t>For every thing, however, God has created a sign and symbol, and established standards and tests by which it may be known. The spiritually learned must be characterized by both inward and outward perfections; they must possess a good character, an enlightened nature, a pure intent, as well as intellectual power, brilliance and discernment, intuition, discretion and foresight, temperance, reverence, and a heartfelt fear of God. For an unlit candle, however great in diameter and tall, is no better than a barren palm tree or a pile of dead wood.</a:t>
            </a:r>
          </a:p>
          <a:p>
            <a:pPr algn="r"/>
            <a:r>
              <a:rPr lang="en-US" b="1" dirty="0"/>
              <a:t>'Abdu'l-Bahá, </a:t>
            </a:r>
            <a:r>
              <a:rPr lang="en-US" b="1" i="1" dirty="0"/>
              <a:t>Secret of Divine Civilization</a:t>
            </a:r>
            <a:r>
              <a:rPr lang="en-US" b="1" dirty="0"/>
              <a:t>, p. 33-34</a:t>
            </a:r>
          </a:p>
        </p:txBody>
      </p:sp>
      <p:pic>
        <p:nvPicPr>
          <p:cNvPr id="5" name="Picture 4" descr="A group of people standing on stairs&#10;&#10;Description automatically generated">
            <a:extLst>
              <a:ext uri="{FF2B5EF4-FFF2-40B4-BE49-F238E27FC236}">
                <a16:creationId xmlns:a16="http://schemas.microsoft.com/office/drawing/2014/main" id="{AF56021D-344E-55CB-EE43-B969331A1E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119" y="0"/>
            <a:ext cx="6967762" cy="4341285"/>
          </a:xfrm>
          <a:prstGeom prst="rect">
            <a:avLst/>
          </a:prstGeom>
        </p:spPr>
      </p:pic>
    </p:spTree>
    <p:extLst>
      <p:ext uri="{BB962C8B-B14F-4D97-AF65-F5344CB8AC3E}">
        <p14:creationId xmlns:p14="http://schemas.microsoft.com/office/powerpoint/2010/main" val="362667913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B0161E-0F0C-A04F-20DA-4BC99E8DBA81}"/>
              </a:ext>
            </a:extLst>
          </p:cNvPr>
          <p:cNvSpPr txBox="1"/>
          <p:nvPr/>
        </p:nvSpPr>
        <p:spPr>
          <a:xfrm>
            <a:off x="8069580" y="540067"/>
            <a:ext cx="3867602" cy="6001643"/>
          </a:xfrm>
          <a:prstGeom prst="rect">
            <a:avLst/>
          </a:prstGeom>
          <a:noFill/>
        </p:spPr>
        <p:txBody>
          <a:bodyPr wrap="square">
            <a:spAutoFit/>
          </a:bodyPr>
          <a:lstStyle/>
          <a:p>
            <a:r>
              <a:rPr lang="en-US" sz="2200" b="1" dirty="0"/>
              <a:t>Strain every nerve to acquire both inner and outer perfections, for the fruit of the human tree hath ever been and will ever be perfections both within and without. It is not desirable that a man be left without knowledge or skills, for he is then but a barren tree. Then, so much as capacity and capability allow, ye needs must deck the tree of being with fruits such as knowledge, wisdom, spiritual perception and eloquent speech</a:t>
            </a:r>
            <a:r>
              <a:rPr lang="en-US" b="1" dirty="0"/>
              <a:t>.</a:t>
            </a:r>
          </a:p>
          <a:p>
            <a:pPr algn="r"/>
            <a:r>
              <a:rPr lang="en-US" b="1" dirty="0"/>
              <a:t>Bahá'u'lláh</a:t>
            </a:r>
          </a:p>
          <a:p>
            <a:pPr algn="r"/>
            <a:r>
              <a:rPr lang="en-US" b="1" i="1" dirty="0"/>
              <a:t>Compilation of Compilations, Vol I </a:t>
            </a:r>
          </a:p>
          <a:p>
            <a:pPr algn="r"/>
            <a:r>
              <a:rPr lang="en-US" b="1" dirty="0"/>
              <a:t>(Excellence in All Things), p. 368</a:t>
            </a:r>
          </a:p>
        </p:txBody>
      </p:sp>
      <p:pic>
        <p:nvPicPr>
          <p:cNvPr id="2" name="Picture 1">
            <a:extLst>
              <a:ext uri="{FF2B5EF4-FFF2-40B4-BE49-F238E27FC236}">
                <a16:creationId xmlns:a16="http://schemas.microsoft.com/office/drawing/2014/main" id="{B4A9B159-45A5-D789-0406-9CE5DADF77CA}"/>
              </a:ext>
            </a:extLst>
          </p:cNvPr>
          <p:cNvPicPr>
            <a:picLocks noChangeAspect="1"/>
          </p:cNvPicPr>
          <p:nvPr/>
        </p:nvPicPr>
        <p:blipFill>
          <a:blip r:embed="rId2"/>
          <a:stretch>
            <a:fillRect/>
          </a:stretch>
        </p:blipFill>
        <p:spPr>
          <a:xfrm>
            <a:off x="99060" y="540067"/>
            <a:ext cx="7703820" cy="5777865"/>
          </a:xfrm>
          <a:prstGeom prst="rect">
            <a:avLst/>
          </a:prstGeom>
        </p:spPr>
      </p:pic>
    </p:spTree>
    <p:extLst>
      <p:ext uri="{BB962C8B-B14F-4D97-AF65-F5344CB8AC3E}">
        <p14:creationId xmlns:p14="http://schemas.microsoft.com/office/powerpoint/2010/main" val="31179205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4BACD6-0CF7-D79A-AB75-FD250337F0D5}"/>
              </a:ext>
            </a:extLst>
          </p:cNvPr>
          <p:cNvSpPr txBox="1"/>
          <p:nvPr/>
        </p:nvSpPr>
        <p:spPr>
          <a:xfrm>
            <a:off x="152399" y="4494074"/>
            <a:ext cx="11887200" cy="2215991"/>
          </a:xfrm>
          <a:prstGeom prst="rect">
            <a:avLst/>
          </a:prstGeom>
          <a:noFill/>
        </p:spPr>
        <p:txBody>
          <a:bodyPr wrap="square">
            <a:spAutoFit/>
          </a:bodyPr>
          <a:lstStyle/>
          <a:p>
            <a:pPr indent="457200"/>
            <a:r>
              <a:rPr lang="en-US" sz="2000" b="1" dirty="0"/>
              <a:t>...it is evident that movement is essential to all existence. All material things progress to a certain point, then begin to decline. This is the law which governs the whole physical creation....</a:t>
            </a:r>
          </a:p>
          <a:p>
            <a:pPr indent="457200"/>
            <a:r>
              <a:rPr lang="en-US" sz="2000" b="1" dirty="0"/>
              <a:t>My hope for you is that you will progress in the world of spirit, as well as in the world of matter; that your intelligence will develop, your knowledge will augment, and your understanding be widened.</a:t>
            </a:r>
          </a:p>
          <a:p>
            <a:pPr indent="457200"/>
            <a:r>
              <a:rPr lang="en-US" sz="2000" b="1" dirty="0"/>
              <a:t>You must ever press forward, never standing still; avoid stagnation, the first step to a backward movement, to decay.</a:t>
            </a:r>
          </a:p>
          <a:p>
            <a:pPr algn="r"/>
            <a:r>
              <a:rPr lang="en-US" b="1" dirty="0"/>
              <a:t>'Abdu'l-Bahá, </a:t>
            </a:r>
            <a:r>
              <a:rPr lang="en-US" b="1" i="1" dirty="0"/>
              <a:t>Paris Talks</a:t>
            </a:r>
            <a:r>
              <a:rPr lang="en-US" b="1" dirty="0"/>
              <a:t>, pp. 89-90</a:t>
            </a:r>
          </a:p>
        </p:txBody>
      </p:sp>
      <p:pic>
        <p:nvPicPr>
          <p:cNvPr id="9" name="Picture 8" descr="A group of people posing for a photo&#10;&#10;Description automatically generated">
            <a:extLst>
              <a:ext uri="{FF2B5EF4-FFF2-40B4-BE49-F238E27FC236}">
                <a16:creationId xmlns:a16="http://schemas.microsoft.com/office/drawing/2014/main" id="{9B804C9E-A444-0103-2DE8-B5E5FD2ABE4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541413" y="147935"/>
            <a:ext cx="7109173" cy="4155118"/>
          </a:xfrm>
          <a:prstGeom prst="rect">
            <a:avLst/>
          </a:prstGeom>
        </p:spPr>
      </p:pic>
    </p:spTree>
    <p:extLst>
      <p:ext uri="{BB962C8B-B14F-4D97-AF65-F5344CB8AC3E}">
        <p14:creationId xmlns:p14="http://schemas.microsoft.com/office/powerpoint/2010/main" val="173216138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702784-C705-E66C-506E-81F4428521A0}"/>
              </a:ext>
            </a:extLst>
          </p:cNvPr>
          <p:cNvSpPr txBox="1"/>
          <p:nvPr/>
        </p:nvSpPr>
        <p:spPr>
          <a:xfrm>
            <a:off x="669786" y="1951672"/>
            <a:ext cx="3201174" cy="2954655"/>
          </a:xfrm>
          <a:prstGeom prst="rect">
            <a:avLst/>
          </a:prstGeom>
          <a:noFill/>
        </p:spPr>
        <p:txBody>
          <a:bodyPr wrap="square">
            <a:spAutoFit/>
          </a:bodyPr>
          <a:lstStyle/>
          <a:p>
            <a:r>
              <a:rPr lang="en-US" sz="2200" b="1" dirty="0"/>
              <a:t>Make every effort to acquire the advanced knowledge of the day, and strain every nerve to carry forward the divine civilization. </a:t>
            </a:r>
          </a:p>
          <a:p>
            <a:pPr algn="r"/>
            <a:r>
              <a:rPr lang="en-US" b="1" dirty="0"/>
              <a:t>'Abdu'l-Bahá</a:t>
            </a:r>
          </a:p>
          <a:p>
            <a:pPr algn="r"/>
            <a:r>
              <a:rPr lang="en-US" b="1" i="1" dirty="0"/>
              <a:t>Compilation of Compilations, Vol I </a:t>
            </a:r>
            <a:r>
              <a:rPr lang="en-US" b="1" dirty="0"/>
              <a:t>(The Arts), p. 6</a:t>
            </a:r>
          </a:p>
        </p:txBody>
      </p:sp>
      <p:pic>
        <p:nvPicPr>
          <p:cNvPr id="4" name="Picture 3" descr="A group of girls looking through a microscope&#10;&#10;Description automatically generated">
            <a:extLst>
              <a:ext uri="{FF2B5EF4-FFF2-40B4-BE49-F238E27FC236}">
                <a16:creationId xmlns:a16="http://schemas.microsoft.com/office/drawing/2014/main" id="{BA067224-DB29-4CC3-0BBF-15843DE69F5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494375" y="772160"/>
            <a:ext cx="7545225" cy="5313680"/>
          </a:xfrm>
          <a:prstGeom prst="rect">
            <a:avLst/>
          </a:prstGeom>
        </p:spPr>
      </p:pic>
    </p:spTree>
    <p:extLst>
      <p:ext uri="{BB962C8B-B14F-4D97-AF65-F5344CB8AC3E}">
        <p14:creationId xmlns:p14="http://schemas.microsoft.com/office/powerpoint/2010/main" val="1675731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8A45D2-F813-53EC-CBBB-A1A9A19C6EF6}"/>
              </a:ext>
            </a:extLst>
          </p:cNvPr>
          <p:cNvSpPr txBox="1"/>
          <p:nvPr/>
        </p:nvSpPr>
        <p:spPr>
          <a:xfrm>
            <a:off x="6713222" y="1307569"/>
            <a:ext cx="4486396" cy="4370427"/>
          </a:xfrm>
          <a:prstGeom prst="rect">
            <a:avLst/>
          </a:prstGeom>
          <a:noFill/>
        </p:spPr>
        <p:txBody>
          <a:bodyPr wrap="square">
            <a:spAutoFit/>
          </a:bodyPr>
          <a:lstStyle/>
          <a:p>
            <a:r>
              <a:rPr lang="en-US" sz="2200" b="1" dirty="0"/>
              <a:t>The fear of God hath ever been a sure defence and a safe stronghold for all the peoples of the world. It is the chief cause of the protection of mankind, and supreme instrument for its preservation. Indeed, there existeth in man a faculty which deterreth him from, and guardeth him against, whatever is unworthy and unseemly, and which is known as his sense of shame.</a:t>
            </a:r>
          </a:p>
          <a:p>
            <a:pPr algn="r"/>
            <a:r>
              <a:rPr lang="en-US" b="1" dirty="0"/>
              <a:t>Bahá'u'lláh</a:t>
            </a:r>
          </a:p>
          <a:p>
            <a:pPr algn="r"/>
            <a:r>
              <a:rPr lang="en-US" b="1" i="1" dirty="0"/>
              <a:t>Epistle to the Son of the Wolf</a:t>
            </a:r>
            <a:r>
              <a:rPr lang="en-US" b="1" dirty="0"/>
              <a:t>, p. 27</a:t>
            </a:r>
          </a:p>
        </p:txBody>
      </p:sp>
      <p:pic>
        <p:nvPicPr>
          <p:cNvPr id="2" name="Picture 1">
            <a:extLst>
              <a:ext uri="{FF2B5EF4-FFF2-40B4-BE49-F238E27FC236}">
                <a16:creationId xmlns:a16="http://schemas.microsoft.com/office/drawing/2014/main" id="{D039B4A1-F2B8-C2EA-F7FE-BA565C59ADCE}"/>
              </a:ext>
            </a:extLst>
          </p:cNvPr>
          <p:cNvPicPr>
            <a:picLocks noChangeAspect="1"/>
          </p:cNvPicPr>
          <p:nvPr/>
        </p:nvPicPr>
        <p:blipFill>
          <a:blip r:embed="rId2"/>
          <a:stretch>
            <a:fillRect/>
          </a:stretch>
        </p:blipFill>
        <p:spPr>
          <a:xfrm>
            <a:off x="1590357" y="1307569"/>
            <a:ext cx="4261803" cy="4242861"/>
          </a:xfrm>
          <a:prstGeom prst="rect">
            <a:avLst/>
          </a:prstGeom>
        </p:spPr>
      </p:pic>
    </p:spTree>
    <p:extLst>
      <p:ext uri="{BB962C8B-B14F-4D97-AF65-F5344CB8AC3E}">
        <p14:creationId xmlns:p14="http://schemas.microsoft.com/office/powerpoint/2010/main" val="289625952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7BA375-CCAC-705D-889D-485D139D4922}"/>
              </a:ext>
            </a:extLst>
          </p:cNvPr>
          <p:cNvSpPr txBox="1"/>
          <p:nvPr/>
        </p:nvSpPr>
        <p:spPr>
          <a:xfrm>
            <a:off x="1046480" y="1951672"/>
            <a:ext cx="2611120" cy="2954655"/>
          </a:xfrm>
          <a:prstGeom prst="rect">
            <a:avLst/>
          </a:prstGeom>
          <a:noFill/>
        </p:spPr>
        <p:txBody>
          <a:bodyPr wrap="square">
            <a:spAutoFit/>
          </a:bodyPr>
          <a:lstStyle/>
          <a:p>
            <a:r>
              <a:rPr lang="en-US" sz="2200" b="1" dirty="0"/>
              <a:t>Strive to be shining examples unto all mankind, and true reminders of the virtues of God amidst men.</a:t>
            </a:r>
          </a:p>
          <a:p>
            <a:pPr algn="r"/>
            <a:r>
              <a:rPr lang="en-US" b="1" dirty="0"/>
              <a:t>Bahá'u'lláh</a:t>
            </a:r>
          </a:p>
          <a:p>
            <a:pPr algn="r"/>
            <a:r>
              <a:rPr lang="en-US" b="1" i="1" dirty="0"/>
              <a:t>Tablets of Bahá’u’lláh</a:t>
            </a:r>
            <a:r>
              <a:rPr lang="en-US" b="1" dirty="0"/>
              <a:t>,</a:t>
            </a:r>
          </a:p>
          <a:p>
            <a:pPr algn="r"/>
            <a:r>
              <a:rPr lang="en-US" b="1" dirty="0"/>
              <a:t>p. 138</a:t>
            </a:r>
          </a:p>
        </p:txBody>
      </p:sp>
      <p:pic>
        <p:nvPicPr>
          <p:cNvPr id="2" name="Picture 1">
            <a:extLst>
              <a:ext uri="{FF2B5EF4-FFF2-40B4-BE49-F238E27FC236}">
                <a16:creationId xmlns:a16="http://schemas.microsoft.com/office/drawing/2014/main" id="{1D6AA351-D4EB-5C0B-FF63-5BAF67A78636}"/>
              </a:ext>
            </a:extLst>
          </p:cNvPr>
          <p:cNvPicPr>
            <a:picLocks noChangeAspect="1"/>
          </p:cNvPicPr>
          <p:nvPr/>
        </p:nvPicPr>
        <p:blipFill>
          <a:blip r:embed="rId2"/>
          <a:stretch>
            <a:fillRect/>
          </a:stretch>
        </p:blipFill>
        <p:spPr>
          <a:xfrm>
            <a:off x="4446925" y="589280"/>
            <a:ext cx="7745075" cy="5842000"/>
          </a:xfrm>
          <a:prstGeom prst="rect">
            <a:avLst/>
          </a:prstGeom>
        </p:spPr>
      </p:pic>
    </p:spTree>
    <p:extLst>
      <p:ext uri="{BB962C8B-B14F-4D97-AF65-F5344CB8AC3E}">
        <p14:creationId xmlns:p14="http://schemas.microsoft.com/office/powerpoint/2010/main" val="7375236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From the Sweet Scented Streams of Thine Eternity Bahá'í Song">
            <a:hlinkClick r:id="" action="ppaction://media"/>
            <a:extLst>
              <a:ext uri="{FF2B5EF4-FFF2-40B4-BE49-F238E27FC236}">
                <a16:creationId xmlns:a16="http://schemas.microsoft.com/office/drawing/2014/main" id="{9FF2CA48-D804-6206-21E3-E6643BD07378}"/>
              </a:ext>
            </a:extLst>
          </p:cNvPr>
          <p:cNvPicPr>
            <a:picLocks noRot="1" noChangeAspect="1"/>
          </p:cNvPicPr>
          <p:nvPr>
            <a:videoFile r:link="rId1"/>
          </p:nvPr>
        </p:nvPicPr>
        <p:blipFill>
          <a:blip r:embed="rId3"/>
          <a:stretch>
            <a:fillRect/>
          </a:stretch>
        </p:blipFill>
        <p:spPr>
          <a:xfrm>
            <a:off x="1430272" y="447263"/>
            <a:ext cx="9331455" cy="5272272"/>
          </a:xfrm>
          <a:prstGeom prst="rect">
            <a:avLst/>
          </a:prstGeom>
        </p:spPr>
      </p:pic>
      <p:sp>
        <p:nvSpPr>
          <p:cNvPr id="8" name="TextBox 7">
            <a:extLst>
              <a:ext uri="{FF2B5EF4-FFF2-40B4-BE49-F238E27FC236}">
                <a16:creationId xmlns:a16="http://schemas.microsoft.com/office/drawing/2014/main" id="{79400529-554A-D008-1E85-D2A1B18ABCBB}"/>
              </a:ext>
            </a:extLst>
          </p:cNvPr>
          <p:cNvSpPr txBox="1"/>
          <p:nvPr/>
        </p:nvSpPr>
        <p:spPr>
          <a:xfrm>
            <a:off x="2637971" y="6086957"/>
            <a:ext cx="6916058" cy="461665"/>
          </a:xfrm>
          <a:prstGeom prst="rect">
            <a:avLst/>
          </a:prstGeom>
          <a:noFill/>
        </p:spPr>
        <p:txBody>
          <a:bodyPr wrap="square">
            <a:spAutoFit/>
          </a:bodyPr>
          <a:lstStyle/>
          <a:p>
            <a:r>
              <a:rPr lang="en-US" sz="2400" b="1" dirty="0">
                <a:hlinkClick r:id="rId4"/>
              </a:rPr>
              <a:t>https://www.youtube.com/watch?v=L5NYWQv0zuA</a:t>
            </a:r>
            <a:r>
              <a:rPr lang="en-US" sz="2400" b="1" dirty="0"/>
              <a:t> </a:t>
            </a:r>
          </a:p>
        </p:txBody>
      </p:sp>
    </p:spTree>
    <p:extLst>
      <p:ext uri="{BB962C8B-B14F-4D97-AF65-F5344CB8AC3E}">
        <p14:creationId xmlns:p14="http://schemas.microsoft.com/office/powerpoint/2010/main" val="148050976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h-11-Power Of Two Wings">
            <a:hlinkClick r:id="" action="ppaction://media"/>
            <a:extLst>
              <a:ext uri="{FF2B5EF4-FFF2-40B4-BE49-F238E27FC236}">
                <a16:creationId xmlns:a16="http://schemas.microsoft.com/office/drawing/2014/main" id="{30A48B35-AD36-08F1-284A-E9E4A6CC2B00}"/>
              </a:ext>
            </a:extLst>
          </p:cNvPr>
          <p:cNvPicPr>
            <a:picLocks noRot="1" noChangeAspect="1"/>
          </p:cNvPicPr>
          <p:nvPr>
            <a:videoFile r:link="rId1"/>
          </p:nvPr>
        </p:nvPicPr>
        <p:blipFill>
          <a:blip r:embed="rId3"/>
          <a:stretch>
            <a:fillRect/>
          </a:stretch>
        </p:blipFill>
        <p:spPr>
          <a:xfrm>
            <a:off x="1487713" y="548458"/>
            <a:ext cx="9216571" cy="5207363"/>
          </a:xfrm>
          <a:prstGeom prst="rect">
            <a:avLst/>
          </a:prstGeom>
        </p:spPr>
      </p:pic>
      <p:sp>
        <p:nvSpPr>
          <p:cNvPr id="4" name="TextBox 3">
            <a:extLst>
              <a:ext uri="{FF2B5EF4-FFF2-40B4-BE49-F238E27FC236}">
                <a16:creationId xmlns:a16="http://schemas.microsoft.com/office/drawing/2014/main" id="{C1E29972-FD14-4F54-75D9-67C2438DC377}"/>
              </a:ext>
            </a:extLst>
          </p:cNvPr>
          <p:cNvSpPr txBox="1"/>
          <p:nvPr/>
        </p:nvSpPr>
        <p:spPr>
          <a:xfrm>
            <a:off x="2830285" y="6021642"/>
            <a:ext cx="6531429" cy="461665"/>
          </a:xfrm>
          <a:prstGeom prst="rect">
            <a:avLst/>
          </a:prstGeom>
          <a:noFill/>
        </p:spPr>
        <p:txBody>
          <a:bodyPr wrap="square">
            <a:spAutoFit/>
          </a:bodyPr>
          <a:lstStyle/>
          <a:p>
            <a:r>
              <a:rPr lang="en-US" sz="2400" b="1" dirty="0">
                <a:hlinkClick r:id="rId4"/>
              </a:rPr>
              <a:t>https://www.youtube.com/watch?v=8Vrg_Kfyaao</a:t>
            </a:r>
            <a:r>
              <a:rPr lang="en-US" sz="2400" b="1" dirty="0"/>
              <a:t> </a:t>
            </a:r>
          </a:p>
        </p:txBody>
      </p:sp>
    </p:spTree>
    <p:extLst>
      <p:ext uri="{BB962C8B-B14F-4D97-AF65-F5344CB8AC3E}">
        <p14:creationId xmlns:p14="http://schemas.microsoft.com/office/powerpoint/2010/main" val="160522233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956</TotalTime>
  <Words>1121</Words>
  <Application>Microsoft Office PowerPoint</Application>
  <PresentationFormat>Widescreen</PresentationFormat>
  <Paragraphs>45</Paragraphs>
  <Slides>17</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Developing Human Potential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Human Potential</dc:title>
  <dc:creator>Bill Huitt</dc:creator>
  <cp:lastModifiedBy>Bill Huitt</cp:lastModifiedBy>
  <cp:revision>34</cp:revision>
  <dcterms:created xsi:type="dcterms:W3CDTF">2022-03-06T20:06:26Z</dcterms:created>
  <dcterms:modified xsi:type="dcterms:W3CDTF">2026-04-09T00:15:52Z</dcterms:modified>
</cp:coreProperties>
</file>