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9" r:id="rId5"/>
    <p:sldId id="258" r:id="rId6"/>
    <p:sldId id="264" r:id="rId7"/>
    <p:sldId id="262" r:id="rId8"/>
    <p:sldId id="260" r:id="rId9"/>
    <p:sldId id="261" r:id="rId10"/>
    <p:sldId id="265" r:id="rId11"/>
    <p:sldId id="263" r:id="rId12"/>
    <p:sldId id="269" r:id="rId13"/>
    <p:sldId id="266" r:id="rId14"/>
    <p:sldId id="268"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94660"/>
  </p:normalViewPr>
  <p:slideViewPr>
    <p:cSldViewPr snapToGrid="0">
      <p:cViewPr varScale="1">
        <p:scale>
          <a:sx n="94" d="100"/>
          <a:sy n="94" d="100"/>
        </p:scale>
        <p:origin x="477"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9FFCE-F564-2347-247C-E77F87AF38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72A7D4-336B-FE10-2706-311F1E9D1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9AFCD7-1181-2B9C-D128-E1F862C6A25B}"/>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FEE6EE01-5202-CBE3-C3A2-3F0B5F540E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A36E2-1B6E-4701-38B8-B6D5110C38ED}"/>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702811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18C3-B338-2732-3AED-06514E73F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B80296-B06D-C6BC-0C3E-2EC84F93C2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D47DD-783E-4178-8E5F-DF20912D5029}"/>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E360447A-06B7-9C1B-611C-159238EAF6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0D514-F43C-9192-557D-B39E80DDF85D}"/>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288287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DBF1-12FB-B69E-F91F-3CF00E505B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C4D0D6-CDD8-F3BB-FCED-BEB0902AF5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F0A578-9E7C-DCED-CE51-2D9566076A05}"/>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CDC5DDAF-5A9E-3303-F587-398B3148F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F585C-FDF3-02A6-AA9F-0D919157CF4D}"/>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314350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67A0D-B992-673C-62AD-5C1A33BFD5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EFA5B-84C1-5E89-5D8C-BA0B8E7AB5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DE0371-6043-711A-BA49-77129333F5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BA9341-23D3-8896-385C-C2DFFC823601}"/>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6" name="Footer Placeholder 5">
            <a:extLst>
              <a:ext uri="{FF2B5EF4-FFF2-40B4-BE49-F238E27FC236}">
                <a16:creationId xmlns:a16="http://schemas.microsoft.com/office/drawing/2014/main" id="{AE036513-3285-AD70-2667-0924C96C06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9F323-9F69-7C80-D3A3-82409C4070FA}"/>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216748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0D14-BA5C-6D1D-4235-6ABA7393B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8C9BA7-3191-3700-84AA-86632CE06A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E1CCDB-88CC-0E44-A342-93BB51954F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F6C54B-DE4C-AEC1-AC14-0DD541362C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793D98-A23E-7CC6-2C9A-90F25FAA6D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043E7A-EF9C-5D5D-5ED6-451609C7901E}"/>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8" name="Footer Placeholder 7">
            <a:extLst>
              <a:ext uri="{FF2B5EF4-FFF2-40B4-BE49-F238E27FC236}">
                <a16:creationId xmlns:a16="http://schemas.microsoft.com/office/drawing/2014/main" id="{68F082C8-7630-1952-A705-B824A7D1EF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60FEF-DCC9-E8CA-8B85-FD2A0983C828}"/>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204795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34BD-D9F8-7D7E-11AC-2A3E661B33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C50E3A-6D85-D808-5BD7-4DEEE7DE3A3E}"/>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4" name="Footer Placeholder 3">
            <a:extLst>
              <a:ext uri="{FF2B5EF4-FFF2-40B4-BE49-F238E27FC236}">
                <a16:creationId xmlns:a16="http://schemas.microsoft.com/office/drawing/2014/main" id="{2E140BBF-5E36-EFD0-E14D-13A150803C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07C6A9-2CED-5624-5270-71AB97468CCF}"/>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1713943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939946-B96A-04C3-F810-43EE0DBA10A7}"/>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3" name="Footer Placeholder 2">
            <a:extLst>
              <a:ext uri="{FF2B5EF4-FFF2-40B4-BE49-F238E27FC236}">
                <a16:creationId xmlns:a16="http://schemas.microsoft.com/office/drawing/2014/main" id="{1EAEDD23-5587-5BC4-C676-B39E3A2FB6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D60992-4404-078F-A62A-AFF648650A09}"/>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3522179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C4B6-4C80-DD26-35DE-3CB281F13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266183-F2BD-3B67-35D7-2E5D88105D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9B03C0-C5A1-767A-D71A-67F4BF206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7C259-1611-FC6A-6406-CA9680333CFE}"/>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6" name="Footer Placeholder 5">
            <a:extLst>
              <a:ext uri="{FF2B5EF4-FFF2-40B4-BE49-F238E27FC236}">
                <a16:creationId xmlns:a16="http://schemas.microsoft.com/office/drawing/2014/main" id="{AA087655-7C2E-0583-18D2-867D6D90B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AE85B5-B6CC-0CF8-D67C-B1F146728047}"/>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3798945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8F1-46A1-7D14-1E7F-BEB1F9D3FE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933599-89E8-387A-CC59-CBE9569660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02B858-AB1C-5BBC-2EC5-4CBE679E6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163C27-0EC5-9FE3-6657-CAA5C357E268}"/>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6" name="Footer Placeholder 5">
            <a:extLst>
              <a:ext uri="{FF2B5EF4-FFF2-40B4-BE49-F238E27FC236}">
                <a16:creationId xmlns:a16="http://schemas.microsoft.com/office/drawing/2014/main" id="{BFBFE704-9940-59C0-4A61-2A3A567D05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02311-C99B-D788-AFE5-523D1DF88B28}"/>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80237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91EFA-09A5-DBAE-2855-1D38764FDB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A0F3D2-AC3D-B9CB-93CF-A0E7A2C02C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0D746A-8CE3-1ED3-F667-2187229C1E92}"/>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FD2479E0-B7BC-8BA3-9FA6-2B3314BA7C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18C02-A126-8A4D-5DE2-675F1589FE29}"/>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3757698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A58964-77B1-6B1B-197E-3D9C8AB83E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B240FF-AEE9-7CDE-E00A-8998135F3B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C7B995-F1F1-D5EA-A49E-B8D8A4D7E65E}"/>
              </a:ext>
            </a:extLst>
          </p:cNvPr>
          <p:cNvSpPr>
            <a:spLocks noGrp="1"/>
          </p:cNvSpPr>
          <p:nvPr>
            <p:ph type="dt" sz="half" idx="10"/>
          </p:nvPr>
        </p:nvSpPr>
        <p:spPr/>
        <p:txBody>
          <a:body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219A74A9-2E49-7A1B-378F-8E7A6F08D0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15CB86-3512-35BF-B31B-9693FA465C39}"/>
              </a:ext>
            </a:extLst>
          </p:cNvPr>
          <p:cNvSpPr>
            <a:spLocks noGrp="1"/>
          </p:cNvSpPr>
          <p:nvPr>
            <p:ph type="sldNum" sz="quarter" idx="12"/>
          </p:nvPr>
        </p:nvSpPr>
        <p:spPr/>
        <p:txBody>
          <a:bodyPr/>
          <a:lstStyle/>
          <a:p>
            <a:fld id="{F3466F1D-5914-4557-AC83-7B41C9A34BB5}" type="slidenum">
              <a:rPr lang="en-US" smtClean="0"/>
              <a:t>‹#›</a:t>
            </a:fld>
            <a:endParaRPr lang="en-US"/>
          </a:p>
        </p:txBody>
      </p:sp>
    </p:spTree>
    <p:extLst>
      <p:ext uri="{BB962C8B-B14F-4D97-AF65-F5344CB8AC3E}">
        <p14:creationId xmlns:p14="http://schemas.microsoft.com/office/powerpoint/2010/main" val="3713623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789182-6CF0-CC76-B58C-973E3E7590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B979CC-AB44-952D-F639-F60653847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3D130D-AB17-2A6C-CFC3-3DA697C2C8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D6C54B-5075-4667-A96C-38F5D6AB3CD2}" type="datetimeFigureOut">
              <a:rPr lang="en-US" smtClean="0"/>
              <a:t>4/1/2026</a:t>
            </a:fld>
            <a:endParaRPr lang="en-US"/>
          </a:p>
        </p:txBody>
      </p:sp>
      <p:sp>
        <p:nvSpPr>
          <p:cNvPr id="5" name="Footer Placeholder 4">
            <a:extLst>
              <a:ext uri="{FF2B5EF4-FFF2-40B4-BE49-F238E27FC236}">
                <a16:creationId xmlns:a16="http://schemas.microsoft.com/office/drawing/2014/main" id="{30D6F2C8-AAFA-D69F-94B8-5987BA6DB5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45A6C8-BEB7-99E0-E5C6-E9E70A554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66F1D-5914-4557-AC83-7B41C9A34BB5}" type="slidenum">
              <a:rPr lang="en-US" smtClean="0"/>
              <a:t>‹#›</a:t>
            </a:fld>
            <a:endParaRPr lang="en-US"/>
          </a:p>
        </p:txBody>
      </p:sp>
    </p:spTree>
    <p:extLst>
      <p:ext uri="{BB962C8B-B14F-4D97-AF65-F5344CB8AC3E}">
        <p14:creationId xmlns:p14="http://schemas.microsoft.com/office/powerpoint/2010/main" val="2373917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n2lpGOGADRs?feature=oembed" TargetMode="External"/><Relationship Id="rId4" Type="http://schemas.openxmlformats.org/officeDocument/2006/relationships/hyperlink" Target="https://www.youtube.com/watch?v=n2lpGOGADR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wallpaperflare.com/a-white-dog-sitting-on-a-rock-formation-near-a-large-mountain-pond-long-coated-white-wolf-beside-body-of-water-during-daytime-wallpaper-zhltk"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policyoptions.irpp.org/magazines/november-2019/premiers-should-rally-behind-struggling-rural-canada/"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photo/nature-water-drops-of-water-liquid-40784/"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Tree" TargetMode="External"/><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hyperlink" Target="https://www.publicdomainpictures.net/view-image.php?image=151182&amp;picture=&amp;jazyk=FR"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hyperlink" Target="http://commons.wikimedia.org/wiki/File:StateLibQld_1_245736_Hanamenn_Hunt_and_family,_one_of_the_Samoan_families_living_in_Queensland.jpg" TargetMode="External"/><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hyperlink" Target="https://intercontinentalcry.org/indigenous-community-wins-land-rights-victory-in-guatemala-after-200-years-of-struggle/"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ideo" Target="https://www.youtube.com/embed/3rlR4e4VHnU?feature=oembed" TargetMode="External"/><Relationship Id="rId4" Type="http://schemas.openxmlformats.org/officeDocument/2006/relationships/hyperlink" Target="https://www.youtube.com/watch?v=3rlR4e4VHnU"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jx-9nJNuo1U" TargetMode="External"/><Relationship Id="rId2" Type="http://schemas.openxmlformats.org/officeDocument/2006/relationships/image" Target="../media/image1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4D07FB4-4121-C7EE-C475-F8DFE9DED0FB}"/>
              </a:ext>
            </a:extLst>
          </p:cNvPr>
          <p:cNvSpPr>
            <a:spLocks noGrp="1"/>
          </p:cNvSpPr>
          <p:nvPr>
            <p:ph type="subTitle" idx="1"/>
          </p:nvPr>
        </p:nvSpPr>
        <p:spPr>
          <a:xfrm>
            <a:off x="8881242" y="6066528"/>
            <a:ext cx="2392680" cy="444182"/>
          </a:xfrm>
        </p:spPr>
        <p:txBody>
          <a:bodyPr/>
          <a:lstStyle/>
          <a:p>
            <a:r>
              <a:rPr lang="en-US" b="1" dirty="0"/>
              <a:t>Tucker, GA</a:t>
            </a:r>
          </a:p>
        </p:txBody>
      </p:sp>
      <p:pic>
        <p:nvPicPr>
          <p:cNvPr id="4" name="Picture 3">
            <a:extLst>
              <a:ext uri="{FF2B5EF4-FFF2-40B4-BE49-F238E27FC236}">
                <a16:creationId xmlns:a16="http://schemas.microsoft.com/office/drawing/2014/main" id="{830AF6FD-AA89-B409-7F21-C1149908E7AD}"/>
              </a:ext>
            </a:extLst>
          </p:cNvPr>
          <p:cNvPicPr>
            <a:picLocks noChangeAspect="1"/>
          </p:cNvPicPr>
          <p:nvPr/>
        </p:nvPicPr>
        <p:blipFill>
          <a:blip r:embed="rId2"/>
          <a:stretch>
            <a:fillRect/>
          </a:stretch>
        </p:blipFill>
        <p:spPr>
          <a:xfrm>
            <a:off x="2909455" y="1939636"/>
            <a:ext cx="6225310" cy="4668982"/>
          </a:xfrm>
          <a:prstGeom prst="rect">
            <a:avLst/>
          </a:prstGeom>
        </p:spPr>
      </p:pic>
      <p:sp>
        <p:nvSpPr>
          <p:cNvPr id="7" name="Title 1">
            <a:extLst>
              <a:ext uri="{FF2B5EF4-FFF2-40B4-BE49-F238E27FC236}">
                <a16:creationId xmlns:a16="http://schemas.microsoft.com/office/drawing/2014/main" id="{4BE5113E-711B-1D5E-B62F-C6249D6AE260}"/>
              </a:ext>
            </a:extLst>
          </p:cNvPr>
          <p:cNvSpPr txBox="1">
            <a:spLocks/>
          </p:cNvSpPr>
          <p:nvPr/>
        </p:nvSpPr>
        <p:spPr>
          <a:xfrm>
            <a:off x="420254" y="865691"/>
            <a:ext cx="11351491" cy="79751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t>Ecology Of Human Development</a:t>
            </a:r>
          </a:p>
        </p:txBody>
      </p:sp>
    </p:spTree>
    <p:extLst>
      <p:ext uri="{BB962C8B-B14F-4D97-AF65-F5344CB8AC3E}">
        <p14:creationId xmlns:p14="http://schemas.microsoft.com/office/powerpoint/2010/main" val="803674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quot;Make Us Rich in Thee&quot; by Nica">
            <a:hlinkClick r:id="" action="ppaction://media"/>
            <a:extLst>
              <a:ext uri="{FF2B5EF4-FFF2-40B4-BE49-F238E27FC236}">
                <a16:creationId xmlns:a16="http://schemas.microsoft.com/office/drawing/2014/main" id="{BF67F4D8-031B-9BDA-9B49-69C32F96A6E9}"/>
              </a:ext>
            </a:extLst>
          </p:cNvPr>
          <p:cNvPicPr>
            <a:picLocks noRot="1" noChangeAspect="1"/>
          </p:cNvPicPr>
          <p:nvPr>
            <a:videoFile r:link="rId1"/>
          </p:nvPr>
        </p:nvPicPr>
        <p:blipFill>
          <a:blip r:embed="rId3"/>
          <a:stretch>
            <a:fillRect/>
          </a:stretch>
        </p:blipFill>
        <p:spPr>
          <a:xfrm>
            <a:off x="1164234" y="406887"/>
            <a:ext cx="9863532" cy="5572895"/>
          </a:xfrm>
          <a:prstGeom prst="rect">
            <a:avLst/>
          </a:prstGeom>
        </p:spPr>
      </p:pic>
      <p:sp>
        <p:nvSpPr>
          <p:cNvPr id="4" name="TextBox 3">
            <a:extLst>
              <a:ext uri="{FF2B5EF4-FFF2-40B4-BE49-F238E27FC236}">
                <a16:creationId xmlns:a16="http://schemas.microsoft.com/office/drawing/2014/main" id="{DEF516E8-5901-1582-6CFC-CC2316101A30}"/>
              </a:ext>
            </a:extLst>
          </p:cNvPr>
          <p:cNvSpPr txBox="1"/>
          <p:nvPr/>
        </p:nvSpPr>
        <p:spPr>
          <a:xfrm>
            <a:off x="2564212" y="6160722"/>
            <a:ext cx="7063575" cy="461665"/>
          </a:xfrm>
          <a:prstGeom prst="rect">
            <a:avLst/>
          </a:prstGeom>
          <a:noFill/>
        </p:spPr>
        <p:txBody>
          <a:bodyPr wrap="square">
            <a:spAutoFit/>
          </a:bodyPr>
          <a:lstStyle/>
          <a:p>
            <a:r>
              <a:rPr lang="en-US" sz="2400" b="1" dirty="0">
                <a:hlinkClick r:id="rId4"/>
              </a:rPr>
              <a:t>https://www.youtube.com/watch?v=n2lpGOGADRs</a:t>
            </a:r>
            <a:r>
              <a:rPr lang="en-US" sz="2400" b="1" dirty="0"/>
              <a:t> </a:t>
            </a:r>
          </a:p>
        </p:txBody>
      </p:sp>
    </p:spTree>
    <p:extLst>
      <p:ext uri="{BB962C8B-B14F-4D97-AF65-F5344CB8AC3E}">
        <p14:creationId xmlns:p14="http://schemas.microsoft.com/office/powerpoint/2010/main" val="39296349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CAE7BEC-CDCA-49AB-6F43-B66B7522574E}"/>
              </a:ext>
            </a:extLst>
          </p:cNvPr>
          <p:cNvPicPr>
            <a:picLocks noChangeAspect="1"/>
          </p:cNvPicPr>
          <p:nvPr/>
        </p:nvPicPr>
        <p:blipFill rotWithShape="1">
          <a:blip r:embed="rId2"/>
          <a:srcRect l="18904" r="5239"/>
          <a:stretch/>
        </p:blipFill>
        <p:spPr>
          <a:xfrm>
            <a:off x="1" y="10"/>
            <a:ext cx="6936390" cy="6857990"/>
          </a:xfrm>
          <a:prstGeom prst="rect">
            <a:avLst/>
          </a:prstGeom>
        </p:spPr>
      </p:pic>
      <p:sp>
        <p:nvSpPr>
          <p:cNvPr id="3" name="TextBox 2">
            <a:extLst>
              <a:ext uri="{FF2B5EF4-FFF2-40B4-BE49-F238E27FC236}">
                <a16:creationId xmlns:a16="http://schemas.microsoft.com/office/drawing/2014/main" id="{1CA470CB-FCCA-CF91-6889-C71E1FF869EC}"/>
              </a:ext>
            </a:extLst>
          </p:cNvPr>
          <p:cNvSpPr txBox="1"/>
          <p:nvPr/>
        </p:nvSpPr>
        <p:spPr>
          <a:xfrm>
            <a:off x="7651576" y="1024759"/>
            <a:ext cx="3822189" cy="4808482"/>
          </a:xfrm>
          <a:prstGeom prst="rect">
            <a:avLst/>
          </a:prstGeom>
        </p:spPr>
        <p:txBody>
          <a:bodyPr vert="horz" lIns="91440" tIns="45720" rIns="91440" bIns="45720" rtlCol="0">
            <a:normAutofit/>
          </a:bodyPr>
          <a:lstStyle/>
          <a:p>
            <a:r>
              <a:rPr lang="en-US" sz="2100" b="1" dirty="0"/>
              <a:t>It is obvious that all created things are connected one to another by a linkage complete and perfect, even, for example, as are the members of the human body. Note how all the members and component parts of the human body are connected one to another. In the same way, all the members of this endless universe are linked one to another. </a:t>
            </a:r>
          </a:p>
          <a:p>
            <a:pPr algn="r"/>
            <a:r>
              <a:rPr lang="en-US" sz="1700" b="1" dirty="0"/>
              <a:t>‘Abdu’l-Bahá</a:t>
            </a:r>
          </a:p>
          <a:p>
            <a:pPr algn="r"/>
            <a:r>
              <a:rPr lang="en-US" sz="1700" b="1" i="1" dirty="0"/>
              <a:t>Selections from the</a:t>
            </a:r>
          </a:p>
          <a:p>
            <a:pPr algn="r"/>
            <a:r>
              <a:rPr lang="en-US" sz="1700" b="1" i="1" dirty="0"/>
              <a:t>Writings of ‘Abdu’l-Bahá</a:t>
            </a:r>
            <a:r>
              <a:rPr lang="en-US" sz="1700" b="1" dirty="0"/>
              <a:t>, 21.6</a:t>
            </a:r>
          </a:p>
        </p:txBody>
      </p:sp>
    </p:spTree>
    <p:extLst>
      <p:ext uri="{BB962C8B-B14F-4D97-AF65-F5344CB8AC3E}">
        <p14:creationId xmlns:p14="http://schemas.microsoft.com/office/powerpoint/2010/main" val="3180423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C4CB0-2B08-9795-5A72-F91F1C8D61C2}"/>
              </a:ext>
            </a:extLst>
          </p:cNvPr>
          <p:cNvSpPr txBox="1"/>
          <p:nvPr/>
        </p:nvSpPr>
        <p:spPr>
          <a:xfrm>
            <a:off x="1056290" y="1300982"/>
            <a:ext cx="4114799" cy="3693319"/>
          </a:xfrm>
          <a:prstGeom prst="rect">
            <a:avLst/>
          </a:prstGeom>
          <a:noFill/>
        </p:spPr>
        <p:txBody>
          <a:bodyPr wrap="square">
            <a:spAutoFit/>
          </a:bodyPr>
          <a:lstStyle/>
          <a:p>
            <a:r>
              <a:rPr lang="en-US" sz="2200" b="1" dirty="0"/>
              <a:t>...whatever is in the heavens and whatever is on the earth is a direct evidence of the revelation within it of the attributes and names of God, inasmuch as within every atom are enshrined the signs that bear eloquent testimony to the revelation of that most great Light.</a:t>
            </a:r>
          </a:p>
          <a:p>
            <a:pPr algn="r"/>
            <a:r>
              <a:rPr lang="en-US" b="1" dirty="0"/>
              <a:t>Bahá’u’lláh</a:t>
            </a:r>
          </a:p>
          <a:p>
            <a:pPr algn="r"/>
            <a:r>
              <a:rPr lang="en-US" b="1" i="1" dirty="0"/>
              <a:t>The Kitáb-i-Íqán</a:t>
            </a:r>
            <a:r>
              <a:rPr lang="en-US" b="1" dirty="0"/>
              <a:t>, 107</a:t>
            </a:r>
          </a:p>
        </p:txBody>
      </p:sp>
      <p:pic>
        <p:nvPicPr>
          <p:cNvPr id="2" name="Picture 1">
            <a:extLst>
              <a:ext uri="{FF2B5EF4-FFF2-40B4-BE49-F238E27FC236}">
                <a16:creationId xmlns:a16="http://schemas.microsoft.com/office/drawing/2014/main" id="{8A7180A0-DC46-2146-BF4E-BB971B9D376A}"/>
              </a:ext>
            </a:extLst>
          </p:cNvPr>
          <p:cNvPicPr>
            <a:picLocks noChangeAspect="1"/>
          </p:cNvPicPr>
          <p:nvPr/>
        </p:nvPicPr>
        <p:blipFill>
          <a:blip r:embed="rId2"/>
          <a:stretch>
            <a:fillRect/>
          </a:stretch>
        </p:blipFill>
        <p:spPr>
          <a:xfrm>
            <a:off x="5630260" y="909266"/>
            <a:ext cx="5962650" cy="4476750"/>
          </a:xfrm>
          <a:prstGeom prst="rect">
            <a:avLst/>
          </a:prstGeom>
        </p:spPr>
      </p:pic>
    </p:spTree>
    <p:extLst>
      <p:ext uri="{BB962C8B-B14F-4D97-AF65-F5344CB8AC3E}">
        <p14:creationId xmlns:p14="http://schemas.microsoft.com/office/powerpoint/2010/main" val="30593511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dog lying on a rock near a body of water&#10;&#10;Description automatically generated">
            <a:extLst>
              <a:ext uri="{FF2B5EF4-FFF2-40B4-BE49-F238E27FC236}">
                <a16:creationId xmlns:a16="http://schemas.microsoft.com/office/drawing/2014/main" id="{2FD2FE94-E60F-F020-4854-4B55D95DC4A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90" r="509"/>
          <a:stretch/>
        </p:blipFill>
        <p:spPr>
          <a:xfrm>
            <a:off x="884698" y="877413"/>
            <a:ext cx="6406903" cy="5043096"/>
          </a:xfrm>
          <a:prstGeom prst="rect">
            <a:avLst/>
          </a:prstGeom>
        </p:spPr>
      </p:pic>
      <p:grpSp>
        <p:nvGrpSpPr>
          <p:cNvPr id="9" name="Group 8">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0" name="Rectangle 9">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29AB5595-8DD2-8576-B654-AB699A98444E}"/>
              </a:ext>
            </a:extLst>
          </p:cNvPr>
          <p:cNvSpPr txBox="1"/>
          <p:nvPr/>
        </p:nvSpPr>
        <p:spPr>
          <a:xfrm>
            <a:off x="7894518" y="1045679"/>
            <a:ext cx="3567013" cy="4766642"/>
          </a:xfrm>
          <a:prstGeom prst="rect">
            <a:avLst/>
          </a:prstGeom>
        </p:spPr>
        <p:txBody>
          <a:bodyPr vert="horz" lIns="91440" tIns="45720" rIns="91440" bIns="45720" rtlCol="0" anchor="t">
            <a:normAutofit lnSpcReduction="10000"/>
          </a:bodyPr>
          <a:lstStyle/>
          <a:p>
            <a:r>
              <a:rPr lang="en-US" sz="2200" b="1" dirty="0"/>
              <a:t>By nature is meant those inherent properties and necessary relations derived from the realities of things. And these realities of things, though in the utmost diversity, are yet intimately connected one with the other. For these diverse realities an all-unifying agency is needed that shall link them all one to the other.</a:t>
            </a:r>
          </a:p>
          <a:p>
            <a:pPr algn="r"/>
            <a:r>
              <a:rPr lang="en-US" sz="1700" b="1" dirty="0"/>
              <a:t>‘Abdu’l-Bahá</a:t>
            </a:r>
          </a:p>
          <a:p>
            <a:pPr algn="r"/>
            <a:r>
              <a:rPr lang="en-US" sz="1700" b="1" i="1" dirty="0"/>
              <a:t>Bahá’í World Faith </a:t>
            </a:r>
          </a:p>
          <a:p>
            <a:pPr algn="r"/>
            <a:r>
              <a:rPr lang="en-US" sz="1700" b="1" dirty="0"/>
              <a:t>(‘Abdu’l-Bahá section), 37.13</a:t>
            </a:r>
          </a:p>
        </p:txBody>
      </p:sp>
    </p:spTree>
    <p:extLst>
      <p:ext uri="{BB962C8B-B14F-4D97-AF65-F5344CB8AC3E}">
        <p14:creationId xmlns:p14="http://schemas.microsoft.com/office/powerpoint/2010/main" val="34964009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2AD006-AF8F-8DB9-7FB8-C4914B9D8C6C}"/>
              </a:ext>
            </a:extLst>
          </p:cNvPr>
          <p:cNvSpPr txBox="1"/>
          <p:nvPr/>
        </p:nvSpPr>
        <p:spPr>
          <a:xfrm>
            <a:off x="903888" y="766731"/>
            <a:ext cx="4251435" cy="5324535"/>
          </a:xfrm>
          <a:prstGeom prst="rect">
            <a:avLst/>
          </a:prstGeom>
          <a:noFill/>
        </p:spPr>
        <p:txBody>
          <a:bodyPr wrap="square">
            <a:spAutoFit/>
          </a:bodyPr>
          <a:lstStyle/>
          <a:p>
            <a:r>
              <a:rPr lang="en-US" sz="2200" b="1" dirty="0"/>
              <a:t>The whole earth is now in a state of pregnancy. The day is approaching when it will have yielded its noblest fruits, when from it will have sprung forth the loftiest trees, the most enchanting blossoms, the most heavenly blessings. Immeasurably exalted is the breeze that wafteth from the garment of thy Lord, the Glorified! For lo, it hath breathed its fragrance and made all things new! </a:t>
            </a:r>
          </a:p>
          <a:p>
            <a:pPr algn="r"/>
            <a:r>
              <a:rPr lang="en-US" b="1" dirty="0"/>
              <a:t>Bahá’u’lláh</a:t>
            </a:r>
          </a:p>
          <a:p>
            <a:pPr algn="r"/>
            <a:r>
              <a:rPr lang="en-US" b="1" dirty="0"/>
              <a:t>Quoted in Shoghi Effendi</a:t>
            </a:r>
          </a:p>
          <a:p>
            <a:pPr algn="r"/>
            <a:r>
              <a:rPr lang="en-US" b="1" i="1" dirty="0"/>
              <a:t>The Promised Day is Come</a:t>
            </a:r>
            <a:r>
              <a:rPr lang="en-US" b="1" dirty="0"/>
              <a:t>, 112</a:t>
            </a:r>
          </a:p>
        </p:txBody>
      </p:sp>
      <p:pic>
        <p:nvPicPr>
          <p:cNvPr id="9" name="Picture 8" descr="A pregnant person holding a planet earth&#10;&#10;Description automatically generated">
            <a:extLst>
              <a:ext uri="{FF2B5EF4-FFF2-40B4-BE49-F238E27FC236}">
                <a16:creationId xmlns:a16="http://schemas.microsoft.com/office/drawing/2014/main" id="{CB735122-5584-2181-A51A-6628087086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161" y="469570"/>
            <a:ext cx="5438951" cy="5918859"/>
          </a:xfrm>
          <a:prstGeom prst="rect">
            <a:avLst/>
          </a:prstGeom>
        </p:spPr>
      </p:pic>
    </p:spTree>
    <p:extLst>
      <p:ext uri="{BB962C8B-B14F-4D97-AF65-F5344CB8AC3E}">
        <p14:creationId xmlns:p14="http://schemas.microsoft.com/office/powerpoint/2010/main" val="383143523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oad leading to a village&#10;&#10;Description automatically generated">
            <a:extLst>
              <a:ext uri="{FF2B5EF4-FFF2-40B4-BE49-F238E27FC236}">
                <a16:creationId xmlns:a16="http://schemas.microsoft.com/office/drawing/2014/main" id="{4C5E2B3E-3DA0-014F-7526-B08C8AB6513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908" r="14713" b="1"/>
          <a:stretch/>
        </p:blipFill>
        <p:spPr>
          <a:xfrm>
            <a:off x="884698" y="877413"/>
            <a:ext cx="6406903" cy="5043096"/>
          </a:xfrm>
          <a:prstGeom prst="rect">
            <a:avLst/>
          </a:prstGeom>
        </p:spPr>
      </p:pic>
      <p:grpSp>
        <p:nvGrpSpPr>
          <p:cNvPr id="10" name="Group 9">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1" name="Rectangle 10">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6516DF57-7BC1-1C25-A5BE-753BAF032A0A}"/>
              </a:ext>
            </a:extLst>
          </p:cNvPr>
          <p:cNvSpPr txBox="1"/>
          <p:nvPr/>
        </p:nvSpPr>
        <p:spPr>
          <a:xfrm>
            <a:off x="7901887" y="1211577"/>
            <a:ext cx="3405415" cy="4374767"/>
          </a:xfrm>
          <a:prstGeom prst="rect">
            <a:avLst/>
          </a:prstGeom>
        </p:spPr>
        <p:txBody>
          <a:bodyPr vert="horz" lIns="91440" tIns="45720" rIns="91440" bIns="45720" rtlCol="0" anchor="t">
            <a:normAutofit/>
          </a:bodyPr>
          <a:lstStyle/>
          <a:p>
            <a:r>
              <a:rPr lang="en-US" sz="2200" b="1" dirty="0"/>
              <a:t>The world’s equilibrium hath been upset through the vibrating influence of this most great, this new World Order. Mankind’s ordered life hath been revolutionized through the agency of this unique, this wondrous System — the like of which mortal eyes have never witnessed.</a:t>
            </a:r>
          </a:p>
          <a:p>
            <a:pPr algn="r"/>
            <a:r>
              <a:rPr lang="en-US" b="1" dirty="0"/>
              <a:t>Bahá’u’lláh</a:t>
            </a:r>
          </a:p>
          <a:p>
            <a:pPr algn="r"/>
            <a:r>
              <a:rPr lang="en-US" b="1" i="1" dirty="0"/>
              <a:t>The Kitáb-i-Aqdas</a:t>
            </a:r>
            <a:r>
              <a:rPr lang="en-US" b="1" dirty="0"/>
              <a:t>, 181</a:t>
            </a:r>
          </a:p>
        </p:txBody>
      </p:sp>
    </p:spTree>
    <p:extLst>
      <p:ext uri="{BB962C8B-B14F-4D97-AF65-F5344CB8AC3E}">
        <p14:creationId xmlns:p14="http://schemas.microsoft.com/office/powerpoint/2010/main" val="27746719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40C9583-9B8C-04E2-4BF4-C8EDE08DB766}"/>
              </a:ext>
            </a:extLst>
          </p:cNvPr>
          <p:cNvSpPr txBox="1"/>
          <p:nvPr/>
        </p:nvSpPr>
        <p:spPr>
          <a:xfrm>
            <a:off x="1233609" y="1762900"/>
            <a:ext cx="3444534" cy="3591207"/>
          </a:xfrm>
          <a:prstGeom prst="rect">
            <a:avLst/>
          </a:prstGeom>
        </p:spPr>
        <p:txBody>
          <a:bodyPr vert="horz" lIns="91440" tIns="45720" rIns="91440" bIns="45720" rtlCol="0">
            <a:normAutofit/>
          </a:bodyPr>
          <a:lstStyle/>
          <a:p>
            <a:r>
              <a:rPr lang="en-US" sz="2200" b="1" dirty="0"/>
              <a:t>Far be it from us to despair at any time of the incalculable favors of God, for if it were His wish He could cause a mere atom to be transformed into a sun and a single drop into an ocean. </a:t>
            </a:r>
          </a:p>
          <a:p>
            <a:pPr algn="r"/>
            <a:r>
              <a:rPr lang="en-US" b="1" dirty="0"/>
              <a:t>Bahá’u’lláh</a:t>
            </a:r>
          </a:p>
          <a:p>
            <a:pPr algn="r"/>
            <a:r>
              <a:rPr lang="en-US" b="1" i="1" dirty="0"/>
              <a:t>Fountain of Wisdom</a:t>
            </a:r>
            <a:r>
              <a:rPr lang="en-US" b="1" dirty="0"/>
              <a:t>, 11.42</a:t>
            </a:r>
          </a:p>
        </p:txBody>
      </p:sp>
      <p:pic>
        <p:nvPicPr>
          <p:cNvPr id="4" name="Picture 3" descr="A close-up of a drop of water&#10;&#10;Description automatically generated">
            <a:extLst>
              <a:ext uri="{FF2B5EF4-FFF2-40B4-BE49-F238E27FC236}">
                <a16:creationId xmlns:a16="http://schemas.microsoft.com/office/drawing/2014/main" id="{31EB6FA6-039B-CEFC-116F-6F96D3DF7B8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436" r="11952"/>
          <a:stretch/>
        </p:blipFill>
        <p:spPr>
          <a:xfrm>
            <a:off x="5355644" y="215940"/>
            <a:ext cx="6129098" cy="6426119"/>
          </a:xfrm>
          <a:prstGeom prst="rect">
            <a:avLst/>
          </a:prstGeom>
        </p:spPr>
      </p:pic>
    </p:spTree>
    <p:extLst>
      <p:ext uri="{BB962C8B-B14F-4D97-AF65-F5344CB8AC3E}">
        <p14:creationId xmlns:p14="http://schemas.microsoft.com/office/powerpoint/2010/main" val="58028558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3DCB3F-CF52-B869-CC83-3F270C2752C1}"/>
              </a:ext>
            </a:extLst>
          </p:cNvPr>
          <p:cNvSpPr txBox="1"/>
          <p:nvPr/>
        </p:nvSpPr>
        <p:spPr>
          <a:xfrm>
            <a:off x="6262375" y="654926"/>
            <a:ext cx="4805527" cy="1323439"/>
          </a:xfrm>
          <a:prstGeom prst="rect">
            <a:avLst/>
          </a:prstGeom>
          <a:noFill/>
        </p:spPr>
        <p:txBody>
          <a:bodyPr wrap="square">
            <a:spAutoFit/>
          </a:bodyPr>
          <a:lstStyle/>
          <a:p>
            <a:r>
              <a:rPr lang="en-US" sz="2200" b="1" dirty="0"/>
              <a:t>Ye are all the leaves of one tree and the drops of one ocean.</a:t>
            </a:r>
          </a:p>
          <a:p>
            <a:pPr algn="r"/>
            <a:r>
              <a:rPr lang="en-US" b="1" dirty="0"/>
              <a:t>Bahá’u’lláh</a:t>
            </a:r>
          </a:p>
          <a:p>
            <a:pPr algn="r"/>
            <a:r>
              <a:rPr lang="en-US" b="1" i="1" dirty="0"/>
              <a:t>Fountain of Wisdom</a:t>
            </a:r>
            <a:r>
              <a:rPr lang="en-US" b="1" dirty="0"/>
              <a:t>, 3.24</a:t>
            </a:r>
          </a:p>
        </p:txBody>
      </p:sp>
      <p:pic>
        <p:nvPicPr>
          <p:cNvPr id="4" name="Picture 3" descr="A tree in a field&#10;&#10;Description automatically generated">
            <a:extLst>
              <a:ext uri="{FF2B5EF4-FFF2-40B4-BE49-F238E27FC236}">
                <a16:creationId xmlns:a16="http://schemas.microsoft.com/office/drawing/2014/main" id="{D8769F14-BA64-3718-84E8-9D1B875334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8160" y="380999"/>
            <a:ext cx="4572001" cy="6096001"/>
          </a:xfrm>
          <a:prstGeom prst="rect">
            <a:avLst/>
          </a:prstGeom>
        </p:spPr>
      </p:pic>
      <p:pic>
        <p:nvPicPr>
          <p:cNvPr id="7" name="Picture 6" descr="Waves crashing waves on rocks&#10;&#10;Description automatically generated">
            <a:extLst>
              <a:ext uri="{FF2B5EF4-FFF2-40B4-BE49-F238E27FC236}">
                <a16:creationId xmlns:a16="http://schemas.microsoft.com/office/drawing/2014/main" id="{CAF8D0EB-13C1-0D44-B026-38D7B690223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505797" y="2280997"/>
            <a:ext cx="6318685" cy="4196003"/>
          </a:xfrm>
          <a:prstGeom prst="rect">
            <a:avLst/>
          </a:prstGeom>
        </p:spPr>
      </p:pic>
    </p:spTree>
    <p:extLst>
      <p:ext uri="{BB962C8B-B14F-4D97-AF65-F5344CB8AC3E}">
        <p14:creationId xmlns:p14="http://schemas.microsoft.com/office/powerpoint/2010/main" val="18375983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DA0AF4-B5A4-C3EE-5A32-D4B5DC78258F}"/>
              </a:ext>
            </a:extLst>
          </p:cNvPr>
          <p:cNvSpPr txBox="1"/>
          <p:nvPr/>
        </p:nvSpPr>
        <p:spPr>
          <a:xfrm>
            <a:off x="839514" y="4548469"/>
            <a:ext cx="10512971" cy="2000548"/>
          </a:xfrm>
          <a:prstGeom prst="rect">
            <a:avLst/>
          </a:prstGeom>
          <a:noFill/>
        </p:spPr>
        <p:txBody>
          <a:bodyPr wrap="square">
            <a:spAutoFit/>
          </a:bodyPr>
          <a:lstStyle/>
          <a:p>
            <a:r>
              <a:rPr lang="en-US" sz="2200" b="1" dirty="0"/>
              <a:t>A family is a nation in miniature. Simply enlarge the circle of the household, and you have the nation. Enlarge the circle of nations, and you have all humanity. The conditions surrounding the family surround the nation. The happenings in the family are the happenings in the life of the nation. </a:t>
            </a:r>
          </a:p>
          <a:p>
            <a:pPr algn="r"/>
            <a:r>
              <a:rPr lang="en-US" b="1" dirty="0"/>
              <a:t>‘Abdu’l-Bahá</a:t>
            </a:r>
          </a:p>
          <a:p>
            <a:pPr algn="r"/>
            <a:r>
              <a:rPr lang="en-US" b="1" i="1" dirty="0"/>
              <a:t>The Promulgation of Universal Peace</a:t>
            </a:r>
            <a:r>
              <a:rPr lang="en-US" b="1" dirty="0"/>
              <a:t>, 58.2</a:t>
            </a:r>
          </a:p>
        </p:txBody>
      </p:sp>
      <p:pic>
        <p:nvPicPr>
          <p:cNvPr id="4" name="Picture 3" descr="A group of people posing for a photo&#10;&#10;Description automatically generated">
            <a:extLst>
              <a:ext uri="{FF2B5EF4-FFF2-40B4-BE49-F238E27FC236}">
                <a16:creationId xmlns:a16="http://schemas.microsoft.com/office/drawing/2014/main" id="{157F083B-EEE2-3491-45C6-5D326AD657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93400" y="204951"/>
            <a:ext cx="5761496" cy="3854441"/>
          </a:xfrm>
          <a:prstGeom prst="rect">
            <a:avLst/>
          </a:prstGeom>
        </p:spPr>
      </p:pic>
      <p:pic>
        <p:nvPicPr>
          <p:cNvPr id="7" name="Picture 6" descr="A group of people standing in a forest&#10;&#10;Description automatically generated">
            <a:extLst>
              <a:ext uri="{FF2B5EF4-FFF2-40B4-BE49-F238E27FC236}">
                <a16:creationId xmlns:a16="http://schemas.microsoft.com/office/drawing/2014/main" id="{99314372-87C7-3938-3F12-7B19CBF4D9C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5999" y="228599"/>
            <a:ext cx="5954895" cy="3854441"/>
          </a:xfrm>
          <a:prstGeom prst="rect">
            <a:avLst/>
          </a:prstGeom>
        </p:spPr>
      </p:pic>
    </p:spTree>
    <p:extLst>
      <p:ext uri="{BB962C8B-B14F-4D97-AF65-F5344CB8AC3E}">
        <p14:creationId xmlns:p14="http://schemas.microsoft.com/office/powerpoint/2010/main" val="202957825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0595B6-E6E6-BAB8-440D-33020A64CA2D}"/>
              </a:ext>
            </a:extLst>
          </p:cNvPr>
          <p:cNvSpPr txBox="1"/>
          <p:nvPr/>
        </p:nvSpPr>
        <p:spPr>
          <a:xfrm>
            <a:off x="7851227" y="1061106"/>
            <a:ext cx="3813942" cy="4847481"/>
          </a:xfrm>
          <a:prstGeom prst="rect">
            <a:avLst/>
          </a:prstGeom>
          <a:noFill/>
        </p:spPr>
        <p:txBody>
          <a:bodyPr wrap="square">
            <a:spAutoFit/>
          </a:bodyPr>
          <a:lstStyle/>
          <a:p>
            <a:r>
              <a:rPr lang="en-US" sz="2100" b="1" i="0" dirty="0">
                <a:solidFill>
                  <a:srgbClr val="030303"/>
                </a:solidFill>
                <a:effectLst/>
                <a:latin typeface="Calibri" panose="020F0502020204030204" pitchFamily="34" charset="0"/>
                <a:ea typeface="Calibri" panose="020F0502020204030204" pitchFamily="34" charset="0"/>
                <a:cs typeface="Calibri" panose="020F0502020204030204" pitchFamily="34" charset="0"/>
              </a:rPr>
              <a:t>That the divers communions of the earth, and the manifold systems of religious belief, should never be allowed to foster the feelings of animosity among men, is, in this Day, of the essence of the Faith of God and His Religion. These principles and laws, these firmly-established and mighty systems, have proceeded from one Source, and are rays of one Light. </a:t>
            </a:r>
          </a:p>
          <a:p>
            <a:pPr algn="r"/>
            <a:r>
              <a:rPr lang="en-US" b="1" i="0" dirty="0">
                <a:solidFill>
                  <a:srgbClr val="030303"/>
                </a:solidFill>
                <a:effectLst/>
                <a:latin typeface="Calibri" panose="020F0502020204030204" pitchFamily="34" charset="0"/>
                <a:ea typeface="Calibri" panose="020F0502020204030204" pitchFamily="34" charset="0"/>
                <a:cs typeface="Calibri" panose="020F0502020204030204" pitchFamily="34" charset="0"/>
              </a:rPr>
              <a:t>Bahá’u’lláh</a:t>
            </a:r>
          </a:p>
          <a:p>
            <a:pPr algn="r"/>
            <a:r>
              <a:rPr lang="en-US" b="1" i="1" dirty="0">
                <a:solidFill>
                  <a:srgbClr val="030303"/>
                </a:solidFill>
                <a:effectLst/>
                <a:latin typeface="Calibri" panose="020F0502020204030204" pitchFamily="34" charset="0"/>
                <a:ea typeface="Calibri" panose="020F0502020204030204" pitchFamily="34" charset="0"/>
                <a:cs typeface="Calibri" panose="020F0502020204030204" pitchFamily="34" charset="0"/>
              </a:rPr>
              <a:t>Epistle to the Son of the Wolf</a:t>
            </a:r>
            <a:r>
              <a:rPr lang="en-US" b="1" i="0" dirty="0">
                <a:solidFill>
                  <a:srgbClr val="030303"/>
                </a:solidFill>
                <a:effectLst/>
                <a:latin typeface="Calibri" panose="020F0502020204030204" pitchFamily="34" charset="0"/>
                <a:ea typeface="Calibri" panose="020F0502020204030204" pitchFamily="34" charset="0"/>
                <a:cs typeface="Calibri" panose="020F0502020204030204" pitchFamily="34" charset="0"/>
              </a:rPr>
              <a:t>, 17</a:t>
            </a:r>
          </a:p>
        </p:txBody>
      </p:sp>
      <p:pic>
        <p:nvPicPr>
          <p:cNvPr id="2" name="Picture 1">
            <a:extLst>
              <a:ext uri="{FF2B5EF4-FFF2-40B4-BE49-F238E27FC236}">
                <a16:creationId xmlns:a16="http://schemas.microsoft.com/office/drawing/2014/main" id="{8010CA90-F0BC-B4B6-65ED-06AB522FC3AE}"/>
              </a:ext>
            </a:extLst>
          </p:cNvPr>
          <p:cNvPicPr>
            <a:picLocks noChangeAspect="1"/>
          </p:cNvPicPr>
          <p:nvPr/>
        </p:nvPicPr>
        <p:blipFill>
          <a:blip r:embed="rId2"/>
          <a:stretch>
            <a:fillRect/>
          </a:stretch>
        </p:blipFill>
        <p:spPr>
          <a:xfrm>
            <a:off x="526831" y="1061106"/>
            <a:ext cx="7103680" cy="4735787"/>
          </a:xfrm>
          <a:prstGeom prst="rect">
            <a:avLst/>
          </a:prstGeom>
        </p:spPr>
      </p:pic>
    </p:spTree>
    <p:extLst>
      <p:ext uri="{BB962C8B-B14F-4D97-AF65-F5344CB8AC3E}">
        <p14:creationId xmlns:p14="http://schemas.microsoft.com/office/powerpoint/2010/main" val="2180780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398528-9605-A55F-757C-4F99BE4DE231}"/>
              </a:ext>
            </a:extLst>
          </p:cNvPr>
          <p:cNvSpPr txBox="1"/>
          <p:nvPr/>
        </p:nvSpPr>
        <p:spPr>
          <a:xfrm>
            <a:off x="477719" y="1336260"/>
            <a:ext cx="4660338" cy="4380385"/>
          </a:xfrm>
          <a:prstGeom prst="rect">
            <a:avLst/>
          </a:prstGeom>
        </p:spPr>
        <p:txBody>
          <a:bodyPr vert="horz" lIns="91440" tIns="45720" rIns="91440" bIns="45720" rtlCol="0">
            <a:noAutofit/>
          </a:bodyPr>
          <a:lstStyle/>
          <a:p>
            <a:r>
              <a:rPr lang="en-US" sz="2100" b="1" dirty="0"/>
              <a:t>We cannot segregate the human heart from the environment outside us and say that once one of these is reformed everything will be improved. Man is organic with the world. His inner life moulds the environment and is itself also deeply affected by it. The one acts upon the other and every abiding change in the life of man is the result of these mutual reactions.</a:t>
            </a:r>
          </a:p>
          <a:p>
            <a:pPr algn="r"/>
            <a:r>
              <a:rPr lang="en-US" b="1" dirty="0"/>
              <a:t>Letter written on behalf of </a:t>
            </a:r>
          </a:p>
          <a:p>
            <a:pPr algn="r"/>
            <a:r>
              <a:rPr lang="en-US" b="1" dirty="0"/>
              <a:t>Shoghi Effendi, </a:t>
            </a:r>
          </a:p>
          <a:p>
            <a:pPr algn="r"/>
            <a:r>
              <a:rPr lang="en-US" b="1" dirty="0"/>
              <a:t>To an individual believer, </a:t>
            </a:r>
          </a:p>
          <a:p>
            <a:pPr algn="r"/>
            <a:r>
              <a:rPr lang="en-US" b="1" dirty="0"/>
              <a:t>17 February 1933</a:t>
            </a:r>
          </a:p>
        </p:txBody>
      </p:sp>
      <p:pic>
        <p:nvPicPr>
          <p:cNvPr id="3" name="Picture 2">
            <a:extLst>
              <a:ext uri="{FF2B5EF4-FFF2-40B4-BE49-F238E27FC236}">
                <a16:creationId xmlns:a16="http://schemas.microsoft.com/office/drawing/2014/main" id="{D6AAD85F-34D0-DE7A-FEFB-C8068F7B4713}"/>
              </a:ext>
            </a:extLst>
          </p:cNvPr>
          <p:cNvPicPr>
            <a:picLocks noChangeAspect="1"/>
          </p:cNvPicPr>
          <p:nvPr/>
        </p:nvPicPr>
        <p:blipFill>
          <a:blip r:embed="rId2"/>
          <a:stretch>
            <a:fillRect/>
          </a:stretch>
        </p:blipFill>
        <p:spPr>
          <a:xfrm>
            <a:off x="5138057" y="-87086"/>
            <a:ext cx="3523793" cy="3005588"/>
          </a:xfrm>
          <a:prstGeom prst="rect">
            <a:avLst/>
          </a:prstGeom>
        </p:spPr>
      </p:pic>
      <p:pic>
        <p:nvPicPr>
          <p:cNvPr id="4" name="Picture 3">
            <a:extLst>
              <a:ext uri="{FF2B5EF4-FFF2-40B4-BE49-F238E27FC236}">
                <a16:creationId xmlns:a16="http://schemas.microsoft.com/office/drawing/2014/main" id="{70F9C5B9-24F8-FF11-7AB6-2E2D185936BC}"/>
              </a:ext>
            </a:extLst>
          </p:cNvPr>
          <p:cNvPicPr>
            <a:picLocks noChangeAspect="1"/>
          </p:cNvPicPr>
          <p:nvPr/>
        </p:nvPicPr>
        <p:blipFill>
          <a:blip r:embed="rId3"/>
          <a:stretch>
            <a:fillRect/>
          </a:stretch>
        </p:blipFill>
        <p:spPr>
          <a:xfrm>
            <a:off x="9936284" y="69804"/>
            <a:ext cx="2255716" cy="3554276"/>
          </a:xfrm>
          <a:prstGeom prst="rect">
            <a:avLst/>
          </a:prstGeom>
        </p:spPr>
      </p:pic>
      <p:pic>
        <p:nvPicPr>
          <p:cNvPr id="5" name="Picture 4">
            <a:extLst>
              <a:ext uri="{FF2B5EF4-FFF2-40B4-BE49-F238E27FC236}">
                <a16:creationId xmlns:a16="http://schemas.microsoft.com/office/drawing/2014/main" id="{A2F96DAE-75C9-C573-8C52-8B8E75AD38BF}"/>
              </a:ext>
            </a:extLst>
          </p:cNvPr>
          <p:cNvPicPr>
            <a:picLocks noChangeAspect="1"/>
          </p:cNvPicPr>
          <p:nvPr/>
        </p:nvPicPr>
        <p:blipFill>
          <a:blip r:embed="rId4"/>
          <a:stretch>
            <a:fillRect/>
          </a:stretch>
        </p:blipFill>
        <p:spPr>
          <a:xfrm>
            <a:off x="6846068" y="2493103"/>
            <a:ext cx="4029805" cy="3700593"/>
          </a:xfrm>
          <a:prstGeom prst="rect">
            <a:avLst/>
          </a:prstGeom>
        </p:spPr>
      </p:pic>
    </p:spTree>
    <p:extLst>
      <p:ext uri="{BB962C8B-B14F-4D97-AF65-F5344CB8AC3E}">
        <p14:creationId xmlns:p14="http://schemas.microsoft.com/office/powerpoint/2010/main" val="66724301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BDD9C-8297-579B-D574-85D5094C69A9}"/>
              </a:ext>
            </a:extLst>
          </p:cNvPr>
          <p:cNvSpPr txBox="1"/>
          <p:nvPr/>
        </p:nvSpPr>
        <p:spPr>
          <a:xfrm>
            <a:off x="509753" y="682093"/>
            <a:ext cx="4298731" cy="5493812"/>
          </a:xfrm>
          <a:prstGeom prst="rect">
            <a:avLst/>
          </a:prstGeom>
          <a:noFill/>
        </p:spPr>
        <p:txBody>
          <a:bodyPr wrap="square">
            <a:spAutoFit/>
          </a:bodyPr>
          <a:lstStyle/>
          <a:p>
            <a:r>
              <a:rPr lang="en-US" sz="2100" b="1" dirty="0"/>
              <a:t>Consider the body of man, and let the part be an indication of the whole. Consider how these diverse parts and members of the human body are closely connected and harmoniously united one with the other. Every part is the essential requisite of all other parts and has a function by itself. It is the mind that is the all-unifying agency that so uniteth all the component parts one with the other that each dischargeth its specific function in perfect order, and thereby co-operation and reaction are made possible. </a:t>
            </a:r>
          </a:p>
          <a:p>
            <a:pPr algn="r"/>
            <a:r>
              <a:rPr lang="en-US" sz="1700" b="1" dirty="0"/>
              <a:t>‘Abdu’l-Bahá</a:t>
            </a:r>
          </a:p>
          <a:p>
            <a:pPr algn="r"/>
            <a:r>
              <a:rPr lang="en-US" sz="1700" b="1" i="1" dirty="0"/>
              <a:t>Tablet to August Forel</a:t>
            </a:r>
            <a:r>
              <a:rPr lang="en-US" sz="1700" b="1" dirty="0"/>
              <a:t>, 24</a:t>
            </a:r>
          </a:p>
        </p:txBody>
      </p:sp>
      <p:pic>
        <p:nvPicPr>
          <p:cNvPr id="5" name="Picture 4">
            <a:extLst>
              <a:ext uri="{FF2B5EF4-FFF2-40B4-BE49-F238E27FC236}">
                <a16:creationId xmlns:a16="http://schemas.microsoft.com/office/drawing/2014/main" id="{94EA82E6-C5C3-6EB6-41C1-63ADCADF778B}"/>
              </a:ext>
            </a:extLst>
          </p:cNvPr>
          <p:cNvPicPr>
            <a:picLocks noChangeAspect="1"/>
          </p:cNvPicPr>
          <p:nvPr/>
        </p:nvPicPr>
        <p:blipFill>
          <a:blip r:embed="rId2"/>
          <a:stretch>
            <a:fillRect/>
          </a:stretch>
        </p:blipFill>
        <p:spPr>
          <a:xfrm>
            <a:off x="4981904" y="1301360"/>
            <a:ext cx="6894786" cy="4255279"/>
          </a:xfrm>
          <a:prstGeom prst="rect">
            <a:avLst/>
          </a:prstGeom>
        </p:spPr>
      </p:pic>
    </p:spTree>
    <p:extLst>
      <p:ext uri="{BB962C8B-B14F-4D97-AF65-F5344CB8AC3E}">
        <p14:creationId xmlns:p14="http://schemas.microsoft.com/office/powerpoint/2010/main" val="4208227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quot;Rely Upon God&quot; by Danny, Hoda, Jack &amp; Will">
            <a:hlinkClick r:id="" action="ppaction://media"/>
            <a:extLst>
              <a:ext uri="{FF2B5EF4-FFF2-40B4-BE49-F238E27FC236}">
                <a16:creationId xmlns:a16="http://schemas.microsoft.com/office/drawing/2014/main" id="{F5CB1D45-1B2A-F829-5B91-042E699B438E}"/>
              </a:ext>
            </a:extLst>
          </p:cNvPr>
          <p:cNvPicPr>
            <a:picLocks noRot="1" noChangeAspect="1"/>
          </p:cNvPicPr>
          <p:nvPr>
            <a:videoFile r:link="rId1"/>
          </p:nvPr>
        </p:nvPicPr>
        <p:blipFill>
          <a:blip r:embed="rId3"/>
          <a:stretch>
            <a:fillRect/>
          </a:stretch>
        </p:blipFill>
        <p:spPr>
          <a:xfrm>
            <a:off x="1259311" y="336705"/>
            <a:ext cx="9673378" cy="5465459"/>
          </a:xfrm>
          <a:prstGeom prst="rect">
            <a:avLst/>
          </a:prstGeom>
        </p:spPr>
      </p:pic>
      <p:sp>
        <p:nvSpPr>
          <p:cNvPr id="7" name="TextBox 6">
            <a:extLst>
              <a:ext uri="{FF2B5EF4-FFF2-40B4-BE49-F238E27FC236}">
                <a16:creationId xmlns:a16="http://schemas.microsoft.com/office/drawing/2014/main" id="{C733F3C7-D58E-D437-26A1-7E8D9CBB31DB}"/>
              </a:ext>
            </a:extLst>
          </p:cNvPr>
          <p:cNvSpPr txBox="1"/>
          <p:nvPr/>
        </p:nvSpPr>
        <p:spPr>
          <a:xfrm>
            <a:off x="2778285" y="6059630"/>
            <a:ext cx="6701214" cy="461665"/>
          </a:xfrm>
          <a:prstGeom prst="rect">
            <a:avLst/>
          </a:prstGeom>
          <a:noFill/>
        </p:spPr>
        <p:txBody>
          <a:bodyPr wrap="square">
            <a:spAutoFit/>
          </a:bodyPr>
          <a:lstStyle/>
          <a:p>
            <a:r>
              <a:rPr lang="en-US" sz="2400" b="1" dirty="0">
                <a:hlinkClick r:id="rId4"/>
              </a:rPr>
              <a:t>https://www.youtube.com/watch?v=3rlR4e4VHnU</a:t>
            </a:r>
            <a:r>
              <a:rPr lang="en-US" sz="2400" b="1" dirty="0"/>
              <a:t> </a:t>
            </a:r>
          </a:p>
        </p:txBody>
      </p:sp>
    </p:spTree>
    <p:extLst>
      <p:ext uri="{BB962C8B-B14F-4D97-AF65-F5344CB8AC3E}">
        <p14:creationId xmlns:p14="http://schemas.microsoft.com/office/powerpoint/2010/main" val="275334734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67EC00-3C18-C684-6D51-E431FA7E1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294" y="409068"/>
            <a:ext cx="9585412" cy="5391794"/>
          </a:xfrm>
          <a:prstGeom prst="rect">
            <a:avLst/>
          </a:prstGeom>
        </p:spPr>
      </p:pic>
      <p:sp>
        <p:nvSpPr>
          <p:cNvPr id="5" name="TextBox 4">
            <a:extLst>
              <a:ext uri="{FF2B5EF4-FFF2-40B4-BE49-F238E27FC236}">
                <a16:creationId xmlns:a16="http://schemas.microsoft.com/office/drawing/2014/main" id="{1C41FCB9-FF9B-DB1E-779B-5B05C5DE467A}"/>
              </a:ext>
            </a:extLst>
          </p:cNvPr>
          <p:cNvSpPr txBox="1"/>
          <p:nvPr/>
        </p:nvSpPr>
        <p:spPr>
          <a:xfrm>
            <a:off x="2758550" y="5987267"/>
            <a:ext cx="6674900" cy="461665"/>
          </a:xfrm>
          <a:prstGeom prst="rect">
            <a:avLst/>
          </a:prstGeom>
          <a:noFill/>
        </p:spPr>
        <p:txBody>
          <a:bodyPr wrap="square">
            <a:spAutoFit/>
          </a:bodyPr>
          <a:lstStyle/>
          <a:p>
            <a:r>
              <a:rPr lang="en-US" sz="2400" b="1" dirty="0">
                <a:hlinkClick r:id="rId3"/>
              </a:rPr>
              <a:t>https://www.youtube.com/watch?v=jx-9nJNuo1U</a:t>
            </a:r>
            <a:r>
              <a:rPr lang="en-US" sz="2400" b="1" dirty="0"/>
              <a:t> </a:t>
            </a:r>
          </a:p>
        </p:txBody>
      </p:sp>
    </p:spTree>
    <p:extLst>
      <p:ext uri="{BB962C8B-B14F-4D97-AF65-F5344CB8AC3E}">
        <p14:creationId xmlns:p14="http://schemas.microsoft.com/office/powerpoint/2010/main" val="198279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640</TotalTime>
  <Words>796</Words>
  <Application>Microsoft Office PowerPoint</Application>
  <PresentationFormat>Widescreen</PresentationFormat>
  <Paragraphs>43</Paragraphs>
  <Slides>15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 Paradigm</dc:title>
  <dc:creator>Bill Huitt</dc:creator>
  <cp:lastModifiedBy>Bill Huitt</cp:lastModifiedBy>
  <cp:revision>11</cp:revision>
  <dcterms:created xsi:type="dcterms:W3CDTF">2023-12-04T20:00:20Z</dcterms:created>
  <dcterms:modified xsi:type="dcterms:W3CDTF">2026-04-01T23:30:00Z</dcterms:modified>
</cp:coreProperties>
</file>