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4" r:id="rId4"/>
    <p:sldId id="280" r:id="rId5"/>
    <p:sldId id="286" r:id="rId6"/>
    <p:sldId id="266" r:id="rId7"/>
    <p:sldId id="279" r:id="rId8"/>
    <p:sldId id="267" r:id="rId9"/>
    <p:sldId id="285" r:id="rId10"/>
    <p:sldId id="283" r:id="rId11"/>
    <p:sldId id="278" r:id="rId12"/>
    <p:sldId id="268" r:id="rId13"/>
    <p:sldId id="274" r:id="rId14"/>
    <p:sldId id="277" r:id="rId15"/>
    <p:sldId id="270" r:id="rId16"/>
    <p:sldId id="272" r:id="rId17"/>
    <p:sldId id="28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6" autoAdjust="0"/>
    <p:restoredTop sz="94687" autoAdjust="0"/>
  </p:normalViewPr>
  <p:slideViewPr>
    <p:cSldViewPr snapToGrid="0">
      <p:cViewPr>
        <p:scale>
          <a:sx n="100" d="100"/>
          <a:sy n="100" d="100"/>
        </p:scale>
        <p:origin x="706" y="-21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3/11/2026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zfPzUZ_25yw?feature=oembed" TargetMode="External"/><Relationship Id="rId4" Type="http://schemas.openxmlformats.org/officeDocument/2006/relationships/hyperlink" Target="https://www.youtube.com/watch?v=zfPzUZ_25yw"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List_of_religions_and_spiritual_traditions"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piqsels.com/en/public-domain-photo-srsow"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eeklyprompts.com/2020/03/21/weekend-challenge-ladders/"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gratitude-nature-life-experience-1350037/" TargetMode="External"/><Relationship Id="rId7" Type="http://schemas.openxmlformats.org/officeDocument/2006/relationships/hyperlink" Target="https://www.flickr.com/photos/46886434@N04/33302433783" TargetMode="External"/><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hyperlink" Target="https://vmaker.tw/archives/48156"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pursuingveritas.com/2015/01/16/the-importance-of-narrative-in-the-axial-age/" TargetMode="External"/><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hyperlink" Target="https://www.isaaa.org/kc/cropbiotechupdate/article/default.asp?ID=20154" TargetMode="Externa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hyperlink" Target="https://courses.lumenlearning.com/waymaker-psychology/chapter/outcome-thinking-and-problem-solving/"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exels.com/video/a-group-of-people-in-a-business-meeting-6774772/" TargetMode="External"/><Relationship Id="rId7" Type="http://schemas.openxmlformats.org/officeDocument/2006/relationships/hyperlink" Target="https://www.pexels.com/photo/multiethnic-girls-writing-mathematical-equations-on-chalkboard-5200775/" TargetMode="Externa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hyperlink" Target="https://remakelearning.org/blog/2021/07/14/stem-pipeline-independent-learners/" TargetMode="Externa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yMJkxKtMpbM?feature=oembed" TargetMode="External"/><Relationship Id="rId4" Type="http://schemas.openxmlformats.org/officeDocument/2006/relationships/hyperlink" Target="https://www.youtube.com/watch?v=yMJkxKtMpb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yq_ynpblZdc" TargetMode="External"/><Relationship Id="rId2" Type="http://schemas.openxmlformats.org/officeDocument/2006/relationships/image" Target="../media/image2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Buddha figurine with a person sitting on the background holding a beaded necklace">
            <a:extLst>
              <a:ext uri="{FF2B5EF4-FFF2-40B4-BE49-F238E27FC236}">
                <a16:creationId xmlns:a16="http://schemas.microsoft.com/office/drawing/2014/main" id="{DE8A37B9-E14E-48F3-843C-7B61B759DAF4}"/>
              </a:ext>
            </a:extLst>
          </p:cNvPr>
          <p:cNvPicPr>
            <a:picLocks noChangeAspect="1"/>
          </p:cNvPicPr>
          <p:nvPr/>
        </p:nvPicPr>
        <p:blipFill rotWithShape="1">
          <a:blip r:embed="rId2">
            <a:extLst>
              <a:ext uri="{28A0092B-C50C-407E-A947-70E740481C1C}">
                <a14:useLocalDpi xmlns:a14="http://schemas.microsoft.com/office/drawing/2010/main" val="0"/>
              </a:ext>
            </a:extLst>
          </a:blip>
          <a:srcRect l="16532" r="16801"/>
          <a:stretch/>
        </p:blipFill>
        <p:spPr>
          <a:xfrm>
            <a:off x="20" y="10"/>
            <a:ext cx="6095980" cy="6857990"/>
          </a:xfrm>
          <a:prstGeom prst="rect">
            <a:avLst/>
          </a:prstGeom>
        </p:spPr>
      </p:pic>
      <p:pic>
        <p:nvPicPr>
          <p:cNvPr id="5" name="Picture 4" descr="Elementary student using a microscope in a science classroom">
            <a:extLst>
              <a:ext uri="{FF2B5EF4-FFF2-40B4-BE49-F238E27FC236}">
                <a16:creationId xmlns:a16="http://schemas.microsoft.com/office/drawing/2014/main" id="{78AD8DFA-C5CE-4311-BF8A-627423489AB7}"/>
              </a:ext>
            </a:extLst>
          </p:cNvPr>
          <p:cNvPicPr>
            <a:picLocks noChangeAspect="1"/>
          </p:cNvPicPr>
          <p:nvPr/>
        </p:nvPicPr>
        <p:blipFill rotWithShape="1">
          <a:blip r:embed="rId3">
            <a:extLst>
              <a:ext uri="{28A0092B-C50C-407E-A947-70E740481C1C}">
                <a14:useLocalDpi xmlns:a14="http://schemas.microsoft.com/office/drawing/2010/main" val="0"/>
              </a:ext>
            </a:extLst>
          </a:blip>
          <a:srcRect l="25910" r="14756" b="-1"/>
          <a:stretch/>
        </p:blipFill>
        <p:spPr>
          <a:xfrm>
            <a:off x="6096000" y="10"/>
            <a:ext cx="6096000" cy="6857990"/>
          </a:xfrm>
          <a:prstGeom prst="rect">
            <a:avLst/>
          </a:prstGeom>
        </p:spPr>
      </p:pic>
      <p:sp>
        <p:nvSpPr>
          <p:cNvPr id="14" name="Rectangle 13">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ame 15">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6993655" y="6237115"/>
            <a:ext cx="1209502" cy="393394"/>
          </a:xfrm>
          <a:noFill/>
        </p:spPr>
        <p:txBody>
          <a:bodyPr>
            <a:normAutofit/>
          </a:bodyPr>
          <a:lstStyle/>
          <a:p>
            <a:r>
              <a:rPr lang="en-US" sz="1800" b="1" dirty="0">
                <a:solidFill>
                  <a:srgbClr val="080808"/>
                </a:solidFill>
              </a:rPr>
              <a:t>Tucker, GA</a:t>
            </a:r>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4286858" y="2756140"/>
            <a:ext cx="3618284" cy="1345720"/>
          </a:xfrm>
          <a:noFill/>
        </p:spPr>
        <p:txBody>
          <a:bodyPr anchor="ctr">
            <a:noAutofit/>
          </a:bodyPr>
          <a:lstStyle/>
          <a:p>
            <a:r>
              <a:rPr lang="en-US" sz="4600" b="1" dirty="0">
                <a:solidFill>
                  <a:srgbClr val="080808"/>
                </a:solidFill>
                <a:latin typeface="Arial" panose="020B0604020202020204" pitchFamily="34" charset="0"/>
                <a:cs typeface="Arial" panose="020B0604020202020204" pitchFamily="34" charset="0"/>
              </a:rPr>
              <a:t>Science &amp; Religion</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li Youssefi - UNITE [Official Video] #virtualchoir #worldcollaboration">
            <a:hlinkClick r:id="" action="ppaction://media"/>
            <a:extLst>
              <a:ext uri="{FF2B5EF4-FFF2-40B4-BE49-F238E27FC236}">
                <a16:creationId xmlns:a16="http://schemas.microsoft.com/office/drawing/2014/main" id="{9073CA80-D5F7-480D-B0A1-1269EC5E8AF8}"/>
              </a:ext>
            </a:extLst>
          </p:cNvPr>
          <p:cNvPicPr>
            <a:picLocks noRot="1" noChangeAspect="1"/>
          </p:cNvPicPr>
          <p:nvPr>
            <a:videoFile r:link="rId1"/>
          </p:nvPr>
        </p:nvPicPr>
        <p:blipFill>
          <a:blip r:embed="rId3"/>
          <a:stretch>
            <a:fillRect/>
          </a:stretch>
        </p:blipFill>
        <p:spPr>
          <a:xfrm>
            <a:off x="1540133" y="319441"/>
            <a:ext cx="9111733" cy="5148129"/>
          </a:xfrm>
          <a:prstGeom prst="rect">
            <a:avLst/>
          </a:prstGeom>
        </p:spPr>
      </p:pic>
      <p:sp>
        <p:nvSpPr>
          <p:cNvPr id="4" name="TextBox 3">
            <a:extLst>
              <a:ext uri="{FF2B5EF4-FFF2-40B4-BE49-F238E27FC236}">
                <a16:creationId xmlns:a16="http://schemas.microsoft.com/office/drawing/2014/main" id="{5A7CBA3E-3D77-C443-A913-C6340C41F48F}"/>
              </a:ext>
            </a:extLst>
          </p:cNvPr>
          <p:cNvSpPr txBox="1"/>
          <p:nvPr/>
        </p:nvSpPr>
        <p:spPr>
          <a:xfrm>
            <a:off x="2751363" y="5802477"/>
            <a:ext cx="6689272" cy="461665"/>
          </a:xfrm>
          <a:prstGeom prst="rect">
            <a:avLst/>
          </a:prstGeom>
          <a:noFill/>
        </p:spPr>
        <p:txBody>
          <a:bodyPr wrap="square">
            <a:spAutoFit/>
          </a:bodyPr>
          <a:lstStyle/>
          <a:p>
            <a:r>
              <a:rPr lang="en-US" sz="2400" b="1" dirty="0">
                <a:hlinkClick r:id="rId4"/>
              </a:rPr>
              <a:t>https://www.youtube.com/watch?v=zfPzUZ_25yw</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image of a planet with symbols&#10;&#10;Description automatically generated">
            <a:extLst>
              <a:ext uri="{FF2B5EF4-FFF2-40B4-BE49-F238E27FC236}">
                <a16:creationId xmlns:a16="http://schemas.microsoft.com/office/drawing/2014/main" id="{F58BD255-26FE-D844-A0C9-7F90F756031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03" b="628"/>
          <a:stretch/>
        </p:blipFill>
        <p:spPr>
          <a:xfrm>
            <a:off x="1" y="10"/>
            <a:ext cx="6936390" cy="6857990"/>
          </a:xfrm>
          <a:prstGeom prst="rect">
            <a:avLst/>
          </a:prstGeom>
        </p:spPr>
      </p:pic>
      <p:sp>
        <p:nvSpPr>
          <p:cNvPr id="3" name="TextBox 2">
            <a:extLst>
              <a:ext uri="{FF2B5EF4-FFF2-40B4-BE49-F238E27FC236}">
                <a16:creationId xmlns:a16="http://schemas.microsoft.com/office/drawing/2014/main" id="{3DD86AD4-DA2C-4C69-CC4A-CA4EF01C6564}"/>
              </a:ext>
            </a:extLst>
          </p:cNvPr>
          <p:cNvSpPr txBox="1"/>
          <p:nvPr/>
        </p:nvSpPr>
        <p:spPr>
          <a:xfrm>
            <a:off x="7508701" y="1538568"/>
            <a:ext cx="4107940" cy="4081181"/>
          </a:xfrm>
          <a:prstGeom prst="rect">
            <a:avLst/>
          </a:prstGeom>
        </p:spPr>
        <p:txBody>
          <a:bodyPr vert="horz" lIns="91440" tIns="45720" rIns="91440" bIns="45720" rtlCol="0">
            <a:normAutofit/>
          </a:bodyPr>
          <a:lstStyle/>
          <a:p>
            <a:r>
              <a:rPr lang="en-US" sz="2600" b="1" dirty="0"/>
              <a:t>If religion is opposed to reason and science, faith is impossible; and when faith and confidence in the divine religion are not manifest in the heart, there can be no spiritual attainment.</a:t>
            </a:r>
          </a:p>
          <a:p>
            <a:pPr algn="r"/>
            <a:r>
              <a:rPr lang="en-US" sz="2000" b="1" dirty="0"/>
              <a:t>'Abdu'l-Bahá,</a:t>
            </a:r>
          </a:p>
          <a:p>
            <a:pPr algn="r"/>
            <a:r>
              <a:rPr lang="en-US" sz="2000" b="1" i="1" dirty="0"/>
              <a:t>Promulgation of Universal Peace</a:t>
            </a:r>
            <a:r>
              <a:rPr lang="en-US" sz="2000" b="1" dirty="0"/>
              <a:t>, </a:t>
            </a:r>
          </a:p>
          <a:p>
            <a:pPr algn="r"/>
            <a:r>
              <a:rPr lang="en-US" sz="2000" b="1" dirty="0"/>
              <a:t>p. 299</a:t>
            </a:r>
          </a:p>
        </p:txBody>
      </p:sp>
    </p:spTree>
    <p:extLst>
      <p:ext uri="{BB962C8B-B14F-4D97-AF65-F5344CB8AC3E}">
        <p14:creationId xmlns:p14="http://schemas.microsoft.com/office/powerpoint/2010/main" val="40767915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standing on a hill&#10;&#10;Description automatically generated">
            <a:extLst>
              <a:ext uri="{FF2B5EF4-FFF2-40B4-BE49-F238E27FC236}">
                <a16:creationId xmlns:a16="http://schemas.microsoft.com/office/drawing/2014/main" id="{D95B9117-5738-0419-7D3C-C4DBABCE1FC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2199" b="487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39D23893-981F-777B-C508-00D05742B539}"/>
              </a:ext>
            </a:extLst>
          </p:cNvPr>
          <p:cNvSpPr txBox="1"/>
          <p:nvPr/>
        </p:nvSpPr>
        <p:spPr>
          <a:xfrm>
            <a:off x="965202" y="3886200"/>
            <a:ext cx="10261595" cy="2590800"/>
          </a:xfrm>
          <a:prstGeom prst="rect">
            <a:avLst/>
          </a:prstGeom>
        </p:spPr>
        <p:txBody>
          <a:bodyPr vert="horz" lIns="91440" tIns="45720" rIns="91440" bIns="45720" rtlCol="0" anchor="ctr">
            <a:normAutofit/>
          </a:bodyPr>
          <a:lstStyle/>
          <a:p>
            <a:r>
              <a:rPr lang="en-US" sz="2400" b="1" dirty="0"/>
              <a:t>At the outset of every endeavour, it is incumbent to look to the end of it. Of all the arts and sciences, set the children to studying those which will result in advantage to man, will ensure his progress and elevate his rank. Thus the noisome odours of lawlessness will be dispelled, and thus through the high endeavours of the nation's leaders, all will live cradled, secure and in peace.</a:t>
            </a:r>
          </a:p>
          <a:p>
            <a:pPr algn="r"/>
            <a:r>
              <a:rPr lang="en-US" sz="2200" b="1" dirty="0"/>
              <a:t>Bahá'u'lláh,</a:t>
            </a:r>
          </a:p>
          <a:p>
            <a:pPr algn="r"/>
            <a:r>
              <a:rPr lang="en-US" sz="2200" b="1" i="1" dirty="0"/>
              <a:t>Tablets of Bahá’u’lláh</a:t>
            </a:r>
            <a:r>
              <a:rPr lang="en-US" sz="2200" b="1" dirty="0"/>
              <a:t>, pp. 168-169</a:t>
            </a:r>
          </a:p>
        </p:txBody>
      </p:sp>
    </p:spTree>
    <p:extLst>
      <p:ext uri="{BB962C8B-B14F-4D97-AF65-F5344CB8AC3E}">
        <p14:creationId xmlns:p14="http://schemas.microsoft.com/office/powerpoint/2010/main" val="410931627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6B96F71-9CF6-0609-C105-C1D624E07FDA}"/>
              </a:ext>
            </a:extLst>
          </p:cNvPr>
          <p:cNvSpPr txBox="1"/>
          <p:nvPr/>
        </p:nvSpPr>
        <p:spPr>
          <a:xfrm>
            <a:off x="1003323" y="1177565"/>
            <a:ext cx="5549763" cy="4502870"/>
          </a:xfrm>
          <a:prstGeom prst="rect">
            <a:avLst/>
          </a:prstGeom>
        </p:spPr>
        <p:txBody>
          <a:bodyPr vert="horz" lIns="91440" tIns="45720" rIns="91440" bIns="45720" rtlCol="0">
            <a:normAutofit/>
          </a:bodyPr>
          <a:lstStyle/>
          <a:p>
            <a:pPr marR="0">
              <a:spcBef>
                <a:spcPts val="0"/>
              </a:spcBef>
            </a:pPr>
            <a:r>
              <a:rPr lang="en-US" sz="2400" b="1" dirty="0">
                <a:effectLst/>
              </a:rPr>
              <a:t>The third Tajallí is concerning arts, crafts and sciences. Knowledge is as wings to man’s life, and a ladder for his ascent. Its acquisition is incumbent upon everyone. The knowledge of such sciences, however, should be acquired as can profit the peoples of the earth, and not those which begin with words and end with words. Great indeed is the claim of scientists and craftsmen on the peoples of the world.</a:t>
            </a:r>
          </a:p>
          <a:p>
            <a:pPr marR="0" algn="r">
              <a:spcBef>
                <a:spcPts val="0"/>
              </a:spcBef>
            </a:pPr>
            <a:r>
              <a:rPr lang="en-US" sz="2000" b="1" dirty="0">
                <a:effectLst/>
              </a:rPr>
              <a:t>Bahá’u’lláh,</a:t>
            </a:r>
          </a:p>
          <a:p>
            <a:pPr marR="0" algn="r">
              <a:spcBef>
                <a:spcPts val="0"/>
              </a:spcBef>
            </a:pPr>
            <a:r>
              <a:rPr lang="en-US" sz="2000" b="1" i="1" dirty="0">
                <a:effectLst/>
              </a:rPr>
              <a:t>Fountain of Wisdom</a:t>
            </a:r>
            <a:r>
              <a:rPr lang="en-US" sz="2000" b="1" dirty="0">
                <a:effectLst/>
              </a:rPr>
              <a:t>, 5.13</a:t>
            </a:r>
          </a:p>
        </p:txBody>
      </p:sp>
      <p:pic>
        <p:nvPicPr>
          <p:cNvPr id="4" name="Picture 3" descr="A cartoon of a child on a ladder&#10;&#10;Description automatically generated">
            <a:extLst>
              <a:ext uri="{FF2B5EF4-FFF2-40B4-BE49-F238E27FC236}">
                <a16:creationId xmlns:a16="http://schemas.microsoft.com/office/drawing/2014/main" id="{0AE25E26-CA1E-29AF-8D34-F1640A20C74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609" r="2" b="2"/>
          <a:stretch/>
        </p:blipFill>
        <p:spPr>
          <a:xfrm>
            <a:off x="7556409" y="557190"/>
            <a:ext cx="3995928" cy="5571896"/>
          </a:xfrm>
          <a:prstGeom prst="rect">
            <a:avLst/>
          </a:prstGeom>
          <a:effectLst/>
        </p:spPr>
      </p:pic>
    </p:spTree>
    <p:extLst>
      <p:ext uri="{BB962C8B-B14F-4D97-AF65-F5344CB8AC3E}">
        <p14:creationId xmlns:p14="http://schemas.microsoft.com/office/powerpoint/2010/main" val="1240166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 checking inventory">
            <a:extLst>
              <a:ext uri="{FF2B5EF4-FFF2-40B4-BE49-F238E27FC236}">
                <a16:creationId xmlns:a16="http://schemas.microsoft.com/office/drawing/2014/main" id="{4DFE1968-6DF7-43EC-BC70-CD4CA424B89F}"/>
              </a:ext>
            </a:extLst>
          </p:cNvPr>
          <p:cNvPicPr>
            <a:picLocks noChangeAspect="1"/>
          </p:cNvPicPr>
          <p:nvPr/>
        </p:nvPicPr>
        <p:blipFill rotWithShape="1">
          <a:blip r:embed="rId2">
            <a:extLst>
              <a:ext uri="{28A0092B-C50C-407E-A947-70E740481C1C}">
                <a14:useLocalDpi xmlns:a14="http://schemas.microsoft.com/office/drawing/2010/main" val="0"/>
              </a:ext>
            </a:extLst>
          </a:blip>
          <a:srcRect l="20891" r="11933"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C81163B5-701A-45B9-9DD6-5A905C70744D}"/>
              </a:ext>
            </a:extLst>
          </p:cNvPr>
          <p:cNvSpPr txBox="1"/>
          <p:nvPr/>
        </p:nvSpPr>
        <p:spPr>
          <a:xfrm>
            <a:off x="7271038" y="1270806"/>
            <a:ext cx="4140013" cy="4316385"/>
          </a:xfrm>
          <a:prstGeom prst="rect">
            <a:avLst/>
          </a:prstGeom>
        </p:spPr>
        <p:txBody>
          <a:bodyPr vert="horz" lIns="91440" tIns="45720" rIns="91440" bIns="45720" rtlCol="0">
            <a:normAutofit lnSpcReduction="10000"/>
          </a:bodyPr>
          <a:lstStyle/>
          <a:p>
            <a:pPr marR="0">
              <a:spcBef>
                <a:spcPts val="0"/>
              </a:spcBef>
            </a:pPr>
            <a:r>
              <a:rPr lang="en-US" sz="2400" b="1" dirty="0">
                <a:effectLst/>
                <a:latin typeface="Arial" panose="020B0604020202020204" pitchFamily="34" charset="0"/>
                <a:cs typeface="Arial" panose="020B0604020202020204" pitchFamily="34" charset="0"/>
              </a:rPr>
              <a:t>God has conferred upon and added to man a distinctive power--the faculty of intellectual investigation into the secrets of creation, the acquisition of higher knowledge--the greatest virtue of which is scientific enlightenment. </a:t>
            </a:r>
          </a:p>
          <a:p>
            <a:pPr marR="0" algn="r">
              <a:spcBef>
                <a:spcPts val="0"/>
              </a:spcBef>
              <a:tabLst>
                <a:tab pos="5943600" algn="r"/>
              </a:tabLst>
            </a:pPr>
            <a:r>
              <a:rPr lang="en-US" sz="2000" b="1" dirty="0">
                <a:effectLst/>
                <a:latin typeface="Arial" panose="020B0604020202020204" pitchFamily="34" charset="0"/>
                <a:cs typeface="Arial" panose="020B0604020202020204" pitchFamily="34" charset="0"/>
              </a:rPr>
              <a:t>‘Abdu’l-Bahá, </a:t>
            </a:r>
          </a:p>
          <a:p>
            <a:pPr marR="0" algn="r">
              <a:spcBef>
                <a:spcPts val="0"/>
              </a:spcBef>
            </a:pPr>
            <a:r>
              <a:rPr lang="en-US" sz="2000" b="1" i="1" dirty="0">
                <a:effectLst/>
                <a:latin typeface="Arial" panose="020B0604020202020204" pitchFamily="34" charset="0"/>
                <a:cs typeface="Arial" panose="020B0604020202020204" pitchFamily="34" charset="0"/>
              </a:rPr>
              <a:t>Promulgation of Universal Peace</a:t>
            </a:r>
            <a:r>
              <a:rPr lang="en-US" sz="2000" b="1" dirty="0">
                <a:effectLst/>
                <a:latin typeface="Arial" panose="020B0604020202020204" pitchFamily="34" charset="0"/>
                <a:cs typeface="Arial" panose="020B0604020202020204" pitchFamily="34" charset="0"/>
              </a:rPr>
              <a:t>, p. 31</a:t>
            </a:r>
          </a:p>
        </p:txBody>
      </p:sp>
    </p:spTree>
    <p:extLst>
      <p:ext uri="{BB962C8B-B14F-4D97-AF65-F5344CB8AC3E}">
        <p14:creationId xmlns:p14="http://schemas.microsoft.com/office/powerpoint/2010/main" val="343534444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25C83D5-6079-54BE-AEE2-1D0B0809DB50}"/>
              </a:ext>
            </a:extLst>
          </p:cNvPr>
          <p:cNvSpPr txBox="1"/>
          <p:nvPr/>
        </p:nvSpPr>
        <p:spPr>
          <a:xfrm>
            <a:off x="607353" y="372217"/>
            <a:ext cx="5057394" cy="6237140"/>
          </a:xfrm>
          <a:prstGeom prst="rect">
            <a:avLst/>
          </a:prstGeom>
        </p:spPr>
        <p:txBody>
          <a:bodyPr vert="horz" lIns="91440" tIns="45720" rIns="91440" bIns="45720" rtlCol="0">
            <a:normAutofit/>
          </a:bodyPr>
          <a:lstStyle/>
          <a:p>
            <a:r>
              <a:rPr lang="en-US" sz="2200" b="1" dirty="0"/>
              <a:t>It is from the bounty of God that man is selected for the highest degree; and the differences which exist between men in regard to spiritual progress and heavenly perfections are also due to the choice of the Compassionate One. For faith, which is life eternal, is the sign of bounty, and not the result of justice. The flame of the fire of love, in this world of earth and water, comes through the power of attraction and not by effort and striving. Nevertheless, by effort and perseverance, knowledge, science and other perfections can be acquired; but only the light of the Divine Beauty can transport and move the spirits through the force of attraction.</a:t>
            </a:r>
          </a:p>
          <a:p>
            <a:pPr algn="r"/>
            <a:r>
              <a:rPr lang="en-US" b="1" dirty="0"/>
              <a:t>'Abdu'l-Bahá,</a:t>
            </a:r>
          </a:p>
          <a:p>
            <a:pPr algn="r"/>
            <a:r>
              <a:rPr lang="en-US" b="1" i="1" dirty="0"/>
              <a:t>Some Answered Questions</a:t>
            </a:r>
            <a:r>
              <a:rPr lang="en-US" b="1" dirty="0"/>
              <a:t>, p. 130</a:t>
            </a:r>
          </a:p>
        </p:txBody>
      </p:sp>
      <p:pic>
        <p:nvPicPr>
          <p:cNvPr id="17" name="Picture 16" descr="A person with their arms up&#10;&#10;Description automatically generated">
            <a:extLst>
              <a:ext uri="{FF2B5EF4-FFF2-40B4-BE49-F238E27FC236}">
                <a16:creationId xmlns:a16="http://schemas.microsoft.com/office/drawing/2014/main" id="{2CDFD25A-4F51-DE79-F728-7639C2DF78D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917" b="-2"/>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34" name="Arc 3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1" name="Picture 10" descr="A person in a helmet using a computer in a field&#10;&#10;Description automatically generated">
            <a:extLst>
              <a:ext uri="{FF2B5EF4-FFF2-40B4-BE49-F238E27FC236}">
                <a16:creationId xmlns:a16="http://schemas.microsoft.com/office/drawing/2014/main" id="{023C153F-2657-202A-BEA7-C28C6741025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4079" r="7918" b="-2"/>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14" name="Picture 13" descr="A group of people sitting around a table&#10;&#10;Description automatically generated">
            <a:extLst>
              <a:ext uri="{FF2B5EF4-FFF2-40B4-BE49-F238E27FC236}">
                <a16:creationId xmlns:a16="http://schemas.microsoft.com/office/drawing/2014/main" id="{E0815E65-86E3-AE8B-C75E-F482834F8182}"/>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8606" r="18982" b="-3"/>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0826043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1AD4B8-2EB4-409C-81B2-4D3D677092B4}"/>
              </a:ext>
            </a:extLst>
          </p:cNvPr>
          <p:cNvSpPr txBox="1"/>
          <p:nvPr/>
        </p:nvSpPr>
        <p:spPr>
          <a:xfrm>
            <a:off x="345989" y="2872898"/>
            <a:ext cx="4621427" cy="3985101"/>
          </a:xfrm>
          <a:prstGeom prst="rect">
            <a:avLst/>
          </a:prstGeom>
        </p:spPr>
        <p:txBody>
          <a:bodyPr vert="horz" lIns="91440" tIns="45720" rIns="91440" bIns="45720" rtlCol="0">
            <a:normAutofit/>
          </a:bodyPr>
          <a:lstStyle/>
          <a:p>
            <a:pPr marR="0">
              <a:spcBef>
                <a:spcPts val="0"/>
              </a:spcBef>
              <a:tabLst>
                <a:tab pos="5943600" algn="r"/>
              </a:tabLst>
            </a:pPr>
            <a:r>
              <a:rPr lang="en-US" sz="2200" b="1" dirty="0">
                <a:effectLst/>
              </a:rPr>
              <a:t>A question or principle which is religious in its nature must be sanctioned by science. Science must declare it to be valid, and reason must confirm it in order that it may inspire confidence. If religious teaching, however, be at variance with science and reason, it is unquestionably superstition.</a:t>
            </a:r>
          </a:p>
          <a:p>
            <a:pPr marR="0" algn="r">
              <a:spcBef>
                <a:spcPts val="0"/>
              </a:spcBef>
              <a:tabLst>
                <a:tab pos="5943600" algn="r"/>
              </a:tabLst>
            </a:pPr>
            <a:r>
              <a:rPr lang="en-US" sz="1900" b="1" dirty="0">
                <a:effectLst/>
              </a:rPr>
              <a:t>‘Abdu’l-Bahá, </a:t>
            </a:r>
          </a:p>
          <a:p>
            <a:pPr marR="0" algn="r">
              <a:spcBef>
                <a:spcPts val="0"/>
              </a:spcBef>
              <a:tabLst>
                <a:tab pos="5943600" algn="r"/>
              </a:tabLst>
            </a:pPr>
            <a:r>
              <a:rPr lang="en-US" sz="1900" b="1" i="1" dirty="0">
                <a:effectLst/>
              </a:rPr>
              <a:t>Promulgation of Universal Peace</a:t>
            </a:r>
            <a:r>
              <a:rPr lang="en-US" sz="1900" b="1" dirty="0">
                <a:effectLst/>
              </a:rPr>
              <a:t>, p. 394</a:t>
            </a:r>
          </a:p>
        </p:txBody>
      </p:sp>
      <p:pic>
        <p:nvPicPr>
          <p:cNvPr id="7" name="Picture 6" descr="A black cat lying on a white surface&#10;&#10;Description automatically generated with medium confidence">
            <a:extLst>
              <a:ext uri="{FF2B5EF4-FFF2-40B4-BE49-F238E27FC236}">
                <a16:creationId xmlns:a16="http://schemas.microsoft.com/office/drawing/2014/main" id="{36B175C7-A97D-4946-AE02-D9AA0889BCB3}"/>
              </a:ext>
            </a:extLst>
          </p:cNvPr>
          <p:cNvPicPr>
            <a:picLocks noChangeAspect="1"/>
          </p:cNvPicPr>
          <p:nvPr/>
        </p:nvPicPr>
        <p:blipFill rotWithShape="1">
          <a:blip r:embed="rId2">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3295078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a:extLst>
              <a:ext uri="{FF2B5EF4-FFF2-40B4-BE49-F238E27FC236}">
                <a16:creationId xmlns:a16="http://schemas.microsoft.com/office/drawing/2014/main" id="{B5ABDEAA-B248-4182-B67C-A925338E7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008" y="252743"/>
            <a:ext cx="4739619" cy="304261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a:extLst>
              <a:ext uri="{FF2B5EF4-FFF2-40B4-BE49-F238E27FC236}">
                <a16:creationId xmlns:a16="http://schemas.microsoft.com/office/drawing/2014/main" id="{1F09E730-E339-2719-461F-B933F2CB16F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07102" y="539762"/>
            <a:ext cx="2571430" cy="2468573"/>
          </a:xfrm>
          <a:prstGeom prst="rect">
            <a:avLst/>
          </a:prstGeom>
        </p:spPr>
      </p:pic>
      <p:sp>
        <p:nvSpPr>
          <p:cNvPr id="23" name="Rectangle 22">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49" y="3548095"/>
            <a:ext cx="4739619" cy="304261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F10097F0-505C-F133-1C26-805A0E231B62}"/>
              </a:ext>
            </a:extLst>
          </p:cNvPr>
          <p:cNvSpPr txBox="1"/>
          <p:nvPr/>
        </p:nvSpPr>
        <p:spPr>
          <a:xfrm>
            <a:off x="6634271" y="1394250"/>
            <a:ext cx="4434721" cy="4432287"/>
          </a:xfrm>
          <a:prstGeom prst="rect">
            <a:avLst/>
          </a:prstGeom>
        </p:spPr>
        <p:txBody>
          <a:bodyPr vert="horz" lIns="91440" tIns="45720" rIns="91440" bIns="45720" rtlCol="0" anchor="t">
            <a:normAutofit/>
          </a:bodyPr>
          <a:lstStyle/>
          <a:p>
            <a:r>
              <a:rPr lang="en-US" sz="2400" b="1" dirty="0"/>
              <a:t>Religion must agree with science, so that science shall sustain religion and religion explain science. The two must be brought together, indissolubly, in reality. Down to the present day it has been customary for man to accept blindly what was called religion, even though it were not in accord with human reason.</a:t>
            </a:r>
          </a:p>
          <a:p>
            <a:pPr algn="r"/>
            <a:r>
              <a:rPr lang="en-US" sz="2000" b="1" dirty="0"/>
              <a:t>‘Abdu’l-Bahá,</a:t>
            </a:r>
          </a:p>
          <a:p>
            <a:pPr algn="r"/>
            <a:r>
              <a:rPr lang="en-US" sz="2000" b="1" i="1" dirty="0"/>
              <a:t>Divine Philosophy</a:t>
            </a:r>
            <a:r>
              <a:rPr lang="en-US" sz="2000" b="1" dirty="0"/>
              <a:t>, Sec b, Par. 14</a:t>
            </a:r>
          </a:p>
        </p:txBody>
      </p:sp>
      <p:pic>
        <p:nvPicPr>
          <p:cNvPr id="7" name="Picture 6" descr="A group of people in lab coats looking through a microscope&#10;&#10;Description automatically generated">
            <a:extLst>
              <a:ext uri="{FF2B5EF4-FFF2-40B4-BE49-F238E27FC236}">
                <a16:creationId xmlns:a16="http://schemas.microsoft.com/office/drawing/2014/main" id="{C25E0917-DDFF-4125-26E2-B0FF9680775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4351" y="3865140"/>
            <a:ext cx="4281815" cy="2408520"/>
          </a:xfrm>
          <a:prstGeom prst="rect">
            <a:avLst/>
          </a:prstGeom>
        </p:spPr>
      </p:pic>
      <p:cxnSp>
        <p:nvCxnSpPr>
          <p:cNvPr id="25" name="Straight Connector 2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0779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B1EBCFD-928C-CB55-C0B9-3219186C267F}"/>
              </a:ext>
            </a:extLst>
          </p:cNvPr>
          <p:cNvSpPr txBox="1"/>
          <p:nvPr/>
        </p:nvSpPr>
        <p:spPr>
          <a:xfrm>
            <a:off x="452142" y="2914888"/>
            <a:ext cx="4407419" cy="3662777"/>
          </a:xfrm>
          <a:prstGeom prst="rect">
            <a:avLst/>
          </a:prstGeom>
        </p:spPr>
        <p:txBody>
          <a:bodyPr vert="horz" lIns="91440" tIns="45720" rIns="91440" bIns="45720" rtlCol="0">
            <a:normAutofit lnSpcReduction="10000"/>
          </a:bodyPr>
          <a:lstStyle/>
          <a:p>
            <a:r>
              <a:rPr lang="en-US" sz="2400" b="1" dirty="0"/>
              <a:t>O people of Bahá! The source of crafts, sciences and arts is the power of reflection. Make ye every effort that out of this ideal mine there may gleam forth such pearls of wisdom and utterance as will promote the well-being and harmony of all the kindreds of the earth.</a:t>
            </a:r>
          </a:p>
          <a:p>
            <a:pPr algn="r"/>
            <a:r>
              <a:rPr lang="en-US" sz="2000" b="1" dirty="0"/>
              <a:t>Bahá'u'lláh,</a:t>
            </a:r>
          </a:p>
          <a:p>
            <a:pPr algn="r"/>
            <a:r>
              <a:rPr lang="en-US" sz="2000" b="1" i="1" dirty="0"/>
              <a:t>Tablets of Bahá’u’lláh</a:t>
            </a:r>
            <a:r>
              <a:rPr lang="en-US" sz="2000" b="1" dirty="0"/>
              <a:t>, p. 72</a:t>
            </a:r>
          </a:p>
        </p:txBody>
      </p:sp>
      <p:pic>
        <p:nvPicPr>
          <p:cNvPr id="5" name="Picture 4" descr="A silhouette of a person with his hand on his chin&#10;&#10;Description automatically generated">
            <a:extLst>
              <a:ext uri="{FF2B5EF4-FFF2-40B4-BE49-F238E27FC236}">
                <a16:creationId xmlns:a16="http://schemas.microsoft.com/office/drawing/2014/main" id="{F9DB531D-CE93-0C2A-358D-2C5D82536D0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934" r="1136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2118654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A9C26D-A7BE-66A8-E79E-A1EC97F5C716}"/>
              </a:ext>
            </a:extLst>
          </p:cNvPr>
          <p:cNvSpPr txBox="1"/>
          <p:nvPr/>
        </p:nvSpPr>
        <p:spPr>
          <a:xfrm>
            <a:off x="915145" y="738558"/>
            <a:ext cx="4933462" cy="5380883"/>
          </a:xfrm>
          <a:prstGeom prst="rect">
            <a:avLst/>
          </a:prstGeom>
        </p:spPr>
        <p:txBody>
          <a:bodyPr vert="horz" lIns="91440" tIns="45720" rIns="91440" bIns="45720" rtlCol="0">
            <a:normAutofit/>
          </a:bodyPr>
          <a:lstStyle/>
          <a:p>
            <a:r>
              <a:rPr lang="en-US" sz="2200" b="1" dirty="0"/>
              <a:t>Make every effort to acquire the advanced knowledge of the day, and strain every nerve to carry forward the divine civilization. Establish schools that are well organized, and promote the fundamentals of instruction in the various branches of knowledge through teachers who are pure and sanctified, distinguished for their high standards of conduct and general excellence, and strong in faith; scholars and educators with a thorough knowledge of sciences and arts.</a:t>
            </a:r>
          </a:p>
          <a:p>
            <a:pPr algn="r"/>
            <a:r>
              <a:rPr lang="en-US" b="1" dirty="0"/>
              <a:t>'Abdu'l-Bahá,</a:t>
            </a:r>
          </a:p>
          <a:p>
            <a:pPr algn="r"/>
            <a:r>
              <a:rPr lang="en-US" b="1" i="1" dirty="0"/>
              <a:t>Compilation of Compilations</a:t>
            </a:r>
            <a:r>
              <a:rPr lang="en-US" b="1" dirty="0"/>
              <a:t>, </a:t>
            </a:r>
          </a:p>
          <a:p>
            <a:pPr algn="r"/>
            <a:r>
              <a:rPr lang="en-US" b="1" dirty="0"/>
              <a:t>Vol I (The Arts), p. 6</a:t>
            </a:r>
          </a:p>
        </p:txBody>
      </p:sp>
      <p:pic>
        <p:nvPicPr>
          <p:cNvPr id="8" name="Picture 7" descr="A group of people around a table&#10;&#10;Description automatically generated">
            <a:extLst>
              <a:ext uri="{FF2B5EF4-FFF2-40B4-BE49-F238E27FC236}">
                <a16:creationId xmlns:a16="http://schemas.microsoft.com/office/drawing/2014/main" id="{A3632D23-2183-E1FD-9740-A161D3DDACA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388" r="21387" b="-2"/>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7" name="Arc 1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A group of kids in a lab&#10;&#10;Description automatically generated">
            <a:extLst>
              <a:ext uri="{FF2B5EF4-FFF2-40B4-BE49-F238E27FC236}">
                <a16:creationId xmlns:a16="http://schemas.microsoft.com/office/drawing/2014/main" id="{E69C03D1-786D-86D7-B376-0FA60CD4DB63}"/>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8399" r="13505" b="4"/>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10" name="Picture 9" descr="A person writing on a chalkboard&#10;&#10;Description automatically generated">
            <a:extLst>
              <a:ext uri="{FF2B5EF4-FFF2-40B4-BE49-F238E27FC236}">
                <a16:creationId xmlns:a16="http://schemas.microsoft.com/office/drawing/2014/main" id="{F398A204-B70B-03B3-7763-4FCD169EFF34}"/>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19" r="4698" b="4"/>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8803964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ky full of stars">
            <a:extLst>
              <a:ext uri="{FF2B5EF4-FFF2-40B4-BE49-F238E27FC236}">
                <a16:creationId xmlns:a16="http://schemas.microsoft.com/office/drawing/2014/main" id="{B005558D-31D7-496A-8314-DB2C3DECB169}"/>
              </a:ext>
            </a:extLst>
          </p:cNvPr>
          <p:cNvPicPr>
            <a:picLocks noChangeAspect="1"/>
          </p:cNvPicPr>
          <p:nvPr/>
        </p:nvPicPr>
        <p:blipFill rotWithShape="1">
          <a:blip r:embed="rId2">
            <a:extLst>
              <a:ext uri="{28A0092B-C50C-407E-A947-70E740481C1C}">
                <a14:useLocalDpi xmlns:a14="http://schemas.microsoft.com/office/drawing/2010/main" val="0"/>
              </a:ext>
            </a:extLst>
          </a:blip>
          <a:srcRect r="26283"/>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883A558F-EB8E-4EC0-B105-488AB0E57232}"/>
              </a:ext>
            </a:extLst>
          </p:cNvPr>
          <p:cNvSpPr txBox="1"/>
          <p:nvPr/>
        </p:nvSpPr>
        <p:spPr>
          <a:xfrm>
            <a:off x="7265773" y="2280599"/>
            <a:ext cx="4406720" cy="2563249"/>
          </a:xfrm>
          <a:prstGeom prst="rect">
            <a:avLst/>
          </a:prstGeom>
        </p:spPr>
        <p:txBody>
          <a:bodyPr vert="horz" lIns="91440" tIns="45720" rIns="91440" bIns="45720" rtlCol="0">
            <a:normAutofit/>
          </a:bodyPr>
          <a:lstStyle/>
          <a:p>
            <a:pPr marR="0">
              <a:spcBef>
                <a:spcPts val="0"/>
              </a:spcBef>
              <a:spcAft>
                <a:spcPts val="800"/>
              </a:spcAft>
              <a:tabLst>
                <a:tab pos="457200" algn="l"/>
                <a:tab pos="5943600" algn="r"/>
              </a:tabLst>
            </a:pPr>
            <a:r>
              <a:rPr lang="en-US" sz="2800" b="1" dirty="0">
                <a:effectLst/>
                <a:latin typeface="Arial" panose="020B0604020202020204" pitchFamily="34" charset="0"/>
                <a:cs typeface="Arial" panose="020B0604020202020204" pitchFamily="34" charset="0"/>
              </a:rPr>
              <a:t>The Bible shows the way to go to heaven, not the way the heavens go.</a:t>
            </a:r>
          </a:p>
          <a:p>
            <a:pPr marR="0" algn="r">
              <a:spcBef>
                <a:spcPts val="0"/>
              </a:spcBef>
              <a:spcAft>
                <a:spcPts val="0"/>
              </a:spcAft>
              <a:tabLst>
                <a:tab pos="457200" algn="l"/>
                <a:tab pos="5943600" algn="r"/>
              </a:tabLst>
            </a:pPr>
            <a:r>
              <a:rPr lang="en-US" sz="2000" b="1" dirty="0">
                <a:effectLst/>
                <a:latin typeface="Arial" panose="020B0604020202020204" pitchFamily="34" charset="0"/>
                <a:cs typeface="Arial" panose="020B0604020202020204" pitchFamily="34" charset="0"/>
              </a:rPr>
              <a:t>Scientist, Galileo Galilei, </a:t>
            </a:r>
          </a:p>
          <a:p>
            <a:pPr algn="r"/>
            <a:r>
              <a:rPr lang="en-US" sz="2000" b="1" i="1" dirty="0">
                <a:effectLst/>
                <a:latin typeface="Arial" panose="020B0604020202020204" pitchFamily="34" charset="0"/>
                <a:cs typeface="Arial" panose="020B0604020202020204" pitchFamily="34" charset="0"/>
              </a:rPr>
              <a:t>Letter to Dowager Grand Duchess, Christina </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74376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9AE483-160E-4613-B67F-65F2D57C1897}"/>
              </a:ext>
            </a:extLst>
          </p:cNvPr>
          <p:cNvSpPr txBox="1"/>
          <p:nvPr/>
        </p:nvSpPr>
        <p:spPr>
          <a:xfrm>
            <a:off x="112547" y="710597"/>
            <a:ext cx="4723095" cy="5436801"/>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100" b="1" dirty="0">
                <a:effectLst/>
                <a:latin typeface="Arial" panose="020B0604020202020204" pitchFamily="34" charset="0"/>
                <a:cs typeface="Arial" panose="020B0604020202020204" pitchFamily="34" charset="0"/>
              </a:rPr>
              <a:t>But science can only be created by those who are thoroughly imbued with the aspiration towards truth and understanding. This source of feeling, however, springs from the sphere of religion. To this there also belongs the faith in the possibility that the regulations valid for the world of existence are rational, that is, comprehensible to reason. I cannot conceive of a genuine scientist without that profound faith. The situation may be expressed by an image: Science without religion is lame, religion without science is blind.</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Scientist, Albert Einstein, </a:t>
            </a:r>
          </a:p>
          <a:p>
            <a:pPr algn="r">
              <a:lnSpc>
                <a:spcPct val="90000"/>
              </a:lnSpc>
            </a:pPr>
            <a:r>
              <a:rPr lang="en-US" b="1" i="1" dirty="0">
                <a:effectLst/>
                <a:latin typeface="Arial" panose="020B0604020202020204" pitchFamily="34" charset="0"/>
                <a:cs typeface="Arial" panose="020B0604020202020204" pitchFamily="34" charset="0"/>
              </a:rPr>
              <a:t>Out of My Later Years</a:t>
            </a:r>
            <a:r>
              <a:rPr lang="en-US" b="1" dirty="0">
                <a:effectLst/>
                <a:latin typeface="Arial" panose="020B0604020202020204" pitchFamily="34" charset="0"/>
                <a:cs typeface="Arial" panose="020B0604020202020204" pitchFamily="34" charset="0"/>
              </a:rPr>
              <a:t>, p. 26</a:t>
            </a:r>
            <a:endParaRPr lang="en-US" b="1" dirty="0">
              <a:latin typeface="Arial" panose="020B0604020202020204" pitchFamily="34" charset="0"/>
              <a:cs typeface="Arial" panose="020B0604020202020204" pitchFamily="34" charset="0"/>
            </a:endParaRPr>
          </a:p>
        </p:txBody>
      </p:sp>
      <p:pic>
        <p:nvPicPr>
          <p:cNvPr id="5" name="Picture 4" descr="A person with white hair&#10;&#10;Description automatically generated with low confidence">
            <a:extLst>
              <a:ext uri="{FF2B5EF4-FFF2-40B4-BE49-F238E27FC236}">
                <a16:creationId xmlns:a16="http://schemas.microsoft.com/office/drawing/2014/main" id="{804C65C9-E32C-4533-A0A4-9A53981405B2}"/>
              </a:ext>
            </a:extLst>
          </p:cNvPr>
          <p:cNvPicPr>
            <a:picLocks noChangeAspect="1"/>
          </p:cNvPicPr>
          <p:nvPr/>
        </p:nvPicPr>
        <p:blipFill rotWithShape="1">
          <a:blip r:embed="rId2">
            <a:extLst>
              <a:ext uri="{28A0092B-C50C-407E-A947-70E740481C1C}">
                <a14:useLocalDpi xmlns:a14="http://schemas.microsoft.com/office/drawing/2010/main" val="0"/>
              </a:ext>
            </a:extLst>
          </a:blip>
          <a:srcRect t="11747" b="17247"/>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42557491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a long beard&#10;&#10;Description automatically generated with low confidence">
            <a:extLst>
              <a:ext uri="{FF2B5EF4-FFF2-40B4-BE49-F238E27FC236}">
                <a16:creationId xmlns:a16="http://schemas.microsoft.com/office/drawing/2014/main" id="{8C82040A-6930-4783-BC8E-3EEECDDCE41D}"/>
              </a:ext>
            </a:extLst>
          </p:cNvPr>
          <p:cNvPicPr>
            <a:picLocks noChangeAspect="1"/>
          </p:cNvPicPr>
          <p:nvPr/>
        </p:nvPicPr>
        <p:blipFill rotWithShape="1">
          <a:blip r:embed="rId2">
            <a:extLst>
              <a:ext uri="{28A0092B-C50C-407E-A947-70E740481C1C}">
                <a14:useLocalDpi xmlns:a14="http://schemas.microsoft.com/office/drawing/2010/main" val="0"/>
              </a:ext>
            </a:extLst>
          </a:blip>
          <a:srcRect l="13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BA676C8-00F2-47CC-B09A-578DF9281415}"/>
              </a:ext>
            </a:extLst>
          </p:cNvPr>
          <p:cNvSpPr txBox="1"/>
          <p:nvPr/>
        </p:nvSpPr>
        <p:spPr>
          <a:xfrm>
            <a:off x="5297762" y="3015234"/>
            <a:ext cx="5423578" cy="2061558"/>
          </a:xfrm>
          <a:prstGeom prst="rect">
            <a:avLst/>
          </a:prstGeom>
        </p:spPr>
        <p:txBody>
          <a:bodyPr vert="horz" lIns="91440" tIns="45720" rIns="91440" bIns="45720" rtlCol="0">
            <a:normAutofit/>
          </a:bodyPr>
          <a:lstStyle/>
          <a:p>
            <a:r>
              <a:rPr lang="en-US" sz="2600" b="1" dirty="0">
                <a:latin typeface="Arial" panose="020B0604020202020204" pitchFamily="34" charset="0"/>
                <a:cs typeface="Arial" panose="020B0604020202020204" pitchFamily="34" charset="0"/>
              </a:rPr>
              <a:t>Religion reveals the meaning of life, and science only applies this meaning to the course of circumstances.</a:t>
            </a:r>
          </a:p>
          <a:p>
            <a:pPr algn="r"/>
            <a:r>
              <a:rPr lang="en-US" sz="2200" b="1" dirty="0">
                <a:latin typeface="Arial" panose="020B0604020202020204" pitchFamily="34" charset="0"/>
                <a:cs typeface="Arial" panose="020B0604020202020204" pitchFamily="34" charset="0"/>
              </a:rPr>
              <a:t>Leo Tolstoy, Russian Author</a:t>
            </a:r>
          </a:p>
        </p:txBody>
      </p:sp>
    </p:spTree>
    <p:extLst>
      <p:ext uri="{BB962C8B-B14F-4D97-AF65-F5344CB8AC3E}">
        <p14:creationId xmlns:p14="http://schemas.microsoft.com/office/powerpoint/2010/main" val="63956923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water, outdoor, person, nature&#10;&#10;Description automatically generated">
            <a:extLst>
              <a:ext uri="{FF2B5EF4-FFF2-40B4-BE49-F238E27FC236}">
                <a16:creationId xmlns:a16="http://schemas.microsoft.com/office/drawing/2014/main" id="{ACC3FB2D-62FE-480A-ACC5-9BC4EEC73E57}"/>
              </a:ext>
            </a:extLst>
          </p:cNvPr>
          <p:cNvPicPr>
            <a:picLocks noChangeAspect="1"/>
          </p:cNvPicPr>
          <p:nvPr/>
        </p:nvPicPr>
        <p:blipFill rotWithShape="1">
          <a:blip r:embed="rId2">
            <a:extLst>
              <a:ext uri="{28A0092B-C50C-407E-A947-70E740481C1C}">
                <a14:useLocalDpi xmlns:a14="http://schemas.microsoft.com/office/drawing/2010/main" val="0"/>
              </a:ext>
            </a:extLst>
          </a:blip>
          <a:srcRect r="6940" b="-1"/>
          <a:stretch/>
        </p:blipFill>
        <p:spPr>
          <a:xfrm>
            <a:off x="2522356"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FD9B492-7479-454A-9A89-50D5D7859517}"/>
              </a:ext>
            </a:extLst>
          </p:cNvPr>
          <p:cNvSpPr txBox="1"/>
          <p:nvPr/>
        </p:nvSpPr>
        <p:spPr>
          <a:xfrm>
            <a:off x="609737" y="645318"/>
            <a:ext cx="3822189" cy="5567363"/>
          </a:xfrm>
          <a:prstGeom prst="rect">
            <a:avLst/>
          </a:prstGeom>
        </p:spPr>
        <p:txBody>
          <a:bodyPr vert="horz" lIns="91440" tIns="45720" rIns="91440" bIns="45720" rtlCol="0">
            <a:normAutofit/>
          </a:bodyPr>
          <a:lstStyle/>
          <a:p>
            <a:pPr marR="0">
              <a:spcBef>
                <a:spcPts val="0"/>
              </a:spcBef>
              <a:spcAft>
                <a:spcPts val="800"/>
              </a:spcAft>
              <a:tabLst>
                <a:tab pos="5943600" algn="r"/>
              </a:tabLst>
            </a:pPr>
            <a:r>
              <a:rPr lang="en-US" sz="2200" b="1" dirty="0">
                <a:effectLst/>
              </a:rPr>
              <a:t>Science and religion find common ground in their search for universal truths. Universal truths cannot be compartmentalized. From this perspective, if a scientist genuinely searches for universal truths, he or she will be naturally led to religion, and correspondingly, a sincere member of a religious faith will be open to the results of scientific investigation.</a:t>
            </a:r>
          </a:p>
          <a:p>
            <a:pPr marR="0" algn="r">
              <a:spcBef>
                <a:spcPts val="0"/>
              </a:spcBef>
              <a:spcAft>
                <a:spcPts val="0"/>
              </a:spcAft>
              <a:tabLst>
                <a:tab pos="5943600" algn="r"/>
              </a:tabLst>
            </a:pPr>
            <a:r>
              <a:rPr lang="en-US" b="1" dirty="0">
                <a:effectLst/>
              </a:rPr>
              <a:t>Scientist, Anjam Khursheed, </a:t>
            </a:r>
          </a:p>
          <a:p>
            <a:pPr algn="r"/>
            <a:r>
              <a:rPr lang="en-US" b="1" i="1" dirty="0">
                <a:effectLst/>
              </a:rPr>
              <a:t>The Spiritual Foundations </a:t>
            </a:r>
          </a:p>
          <a:p>
            <a:pPr algn="r"/>
            <a:r>
              <a:rPr lang="en-US" b="1" i="1" dirty="0">
                <a:effectLst/>
              </a:rPr>
              <a:t>of Science</a:t>
            </a:r>
            <a:r>
              <a:rPr lang="en-US" b="1" dirty="0">
                <a:effectLst/>
              </a:rPr>
              <a:t>, p. 20</a:t>
            </a:r>
            <a:endParaRPr lang="en-US" b="1" dirty="0"/>
          </a:p>
        </p:txBody>
      </p:sp>
    </p:spTree>
    <p:extLst>
      <p:ext uri="{BB962C8B-B14F-4D97-AF65-F5344CB8AC3E}">
        <p14:creationId xmlns:p14="http://schemas.microsoft.com/office/powerpoint/2010/main" val="20327888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 Lord Raise Me Up - 7th Annual Devotional Choral Concert">
            <a:hlinkClick r:id="" action="ppaction://media"/>
            <a:extLst>
              <a:ext uri="{FF2B5EF4-FFF2-40B4-BE49-F238E27FC236}">
                <a16:creationId xmlns:a16="http://schemas.microsoft.com/office/drawing/2014/main" id="{5EE4E304-79DE-A79E-B0F2-D17A9AEADA41}"/>
              </a:ext>
            </a:extLst>
          </p:cNvPr>
          <p:cNvPicPr>
            <a:picLocks noRot="1" noChangeAspect="1"/>
          </p:cNvPicPr>
          <p:nvPr>
            <a:videoFile r:link="rId1"/>
          </p:nvPr>
        </p:nvPicPr>
        <p:blipFill>
          <a:blip r:embed="rId3"/>
          <a:stretch>
            <a:fillRect/>
          </a:stretch>
        </p:blipFill>
        <p:spPr>
          <a:xfrm>
            <a:off x="1371045" y="308147"/>
            <a:ext cx="9569652" cy="5406853"/>
          </a:xfrm>
          <a:prstGeom prst="rect">
            <a:avLst/>
          </a:prstGeom>
        </p:spPr>
      </p:pic>
      <p:sp>
        <p:nvSpPr>
          <p:cNvPr id="4" name="TextBox 3">
            <a:extLst>
              <a:ext uri="{FF2B5EF4-FFF2-40B4-BE49-F238E27FC236}">
                <a16:creationId xmlns:a16="http://schemas.microsoft.com/office/drawing/2014/main" id="{7A7C8392-6B2C-C660-AFB2-185777C39666}"/>
              </a:ext>
            </a:extLst>
          </p:cNvPr>
          <p:cNvSpPr txBox="1"/>
          <p:nvPr/>
        </p:nvSpPr>
        <p:spPr>
          <a:xfrm>
            <a:off x="2642506" y="5911334"/>
            <a:ext cx="7026729" cy="461665"/>
          </a:xfrm>
          <a:prstGeom prst="rect">
            <a:avLst/>
          </a:prstGeom>
          <a:noFill/>
        </p:spPr>
        <p:txBody>
          <a:bodyPr wrap="square">
            <a:spAutoFit/>
          </a:bodyPr>
          <a:lstStyle/>
          <a:p>
            <a:r>
              <a:rPr lang="en-US" sz="2400" b="1" dirty="0">
                <a:hlinkClick r:id="rId4"/>
              </a:rPr>
              <a:t>https://www.youtube.com/watch?v=yMJkxKtMpbM</a:t>
            </a:r>
            <a:r>
              <a:rPr lang="en-US" sz="2400" b="1" dirty="0"/>
              <a:t> </a:t>
            </a:r>
          </a:p>
        </p:txBody>
      </p:sp>
    </p:spTree>
    <p:extLst>
      <p:ext uri="{BB962C8B-B14F-4D97-AF65-F5344CB8AC3E}">
        <p14:creationId xmlns:p14="http://schemas.microsoft.com/office/powerpoint/2010/main" val="412250816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480417-4B1C-D93E-0EA2-0CACBABCB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471" y="228600"/>
            <a:ext cx="10542814" cy="5930333"/>
          </a:xfrm>
          <a:prstGeom prst="rect">
            <a:avLst/>
          </a:prstGeom>
        </p:spPr>
      </p:pic>
      <p:sp>
        <p:nvSpPr>
          <p:cNvPr id="5" name="TextBox 4">
            <a:extLst>
              <a:ext uri="{FF2B5EF4-FFF2-40B4-BE49-F238E27FC236}">
                <a16:creationId xmlns:a16="http://schemas.microsoft.com/office/drawing/2014/main" id="{E1181D8A-0745-B532-7110-9725F75B0BEA}"/>
              </a:ext>
            </a:extLst>
          </p:cNvPr>
          <p:cNvSpPr txBox="1"/>
          <p:nvPr/>
        </p:nvSpPr>
        <p:spPr>
          <a:xfrm>
            <a:off x="2786742" y="6227411"/>
            <a:ext cx="6618515" cy="461665"/>
          </a:xfrm>
          <a:prstGeom prst="rect">
            <a:avLst/>
          </a:prstGeom>
          <a:noFill/>
        </p:spPr>
        <p:txBody>
          <a:bodyPr wrap="square">
            <a:spAutoFit/>
          </a:bodyPr>
          <a:lstStyle/>
          <a:p>
            <a:r>
              <a:rPr lang="en-US" sz="2400" b="1" dirty="0">
                <a:hlinkClick r:id="rId3"/>
              </a:rPr>
              <a:t>https://www.youtube.com/watch?v=yq_ynpblZdc</a:t>
            </a:r>
            <a:r>
              <a:rPr lang="en-US" sz="2400" b="1" dirty="0"/>
              <a:t> </a:t>
            </a:r>
          </a:p>
        </p:txBody>
      </p:sp>
    </p:spTree>
    <p:extLst>
      <p:ext uri="{BB962C8B-B14F-4D97-AF65-F5344CB8AC3E}">
        <p14:creationId xmlns:p14="http://schemas.microsoft.com/office/powerpoint/2010/main" val="2307605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1998</TotalTime>
  <Words>991</Words>
  <Application>Microsoft Office PowerPoint</Application>
  <PresentationFormat>Widescreen</PresentationFormat>
  <Paragraphs>46</Paragraphs>
  <Slides>17</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Science &amp; Religion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28</cp:revision>
  <dcterms:created xsi:type="dcterms:W3CDTF">2022-03-07T03:26:47Z</dcterms:created>
  <dcterms:modified xsi:type="dcterms:W3CDTF">2026-03-11T22:59:52Z</dcterms:modified>
</cp:coreProperties>
</file>