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6" r:id="rId4"/>
    <p:sldId id="267" r:id="rId5"/>
    <p:sldId id="275" r:id="rId6"/>
    <p:sldId id="269" r:id="rId7"/>
    <p:sldId id="270" r:id="rId8"/>
    <p:sldId id="277" r:id="rId9"/>
    <p:sldId id="272" r:id="rId10"/>
    <p:sldId id="274" r:id="rId11"/>
    <p:sldId id="279" r:id="rId12"/>
    <p:sldId id="278" r:id="rId13"/>
    <p:sldId id="262" r:id="rId14"/>
    <p:sldId id="28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51" autoAdjust="0"/>
    <p:restoredTop sz="94660"/>
  </p:normalViewPr>
  <p:slideViewPr>
    <p:cSldViewPr snapToGrid="0">
      <p:cViewPr varScale="1">
        <p:scale>
          <a:sx n="87" d="100"/>
          <a:sy n="87" d="100"/>
        </p:scale>
        <p:origin x="1001" y="49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A089A-4DFC-4AAA-8C8D-32F63F77EB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60973AC-006E-49F5-AB60-EE7212DE35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A8E550-A958-4FE6-AD72-25B7617C97AE}"/>
              </a:ext>
            </a:extLst>
          </p:cNvPr>
          <p:cNvSpPr>
            <a:spLocks noGrp="1"/>
          </p:cNvSpPr>
          <p:nvPr>
            <p:ph type="dt" sz="half" idx="10"/>
          </p:nvPr>
        </p:nvSpPr>
        <p:spPr/>
        <p:txBody>
          <a:bodyPr/>
          <a:lstStyle/>
          <a:p>
            <a:fld id="{66B9D67D-A2BF-4944-84D1-198D0650AC2C}" type="datetimeFigureOut">
              <a:rPr lang="en-US" smtClean="0"/>
              <a:t>2/18/2026</a:t>
            </a:fld>
            <a:endParaRPr lang="en-US"/>
          </a:p>
        </p:txBody>
      </p:sp>
      <p:sp>
        <p:nvSpPr>
          <p:cNvPr id="5" name="Footer Placeholder 4">
            <a:extLst>
              <a:ext uri="{FF2B5EF4-FFF2-40B4-BE49-F238E27FC236}">
                <a16:creationId xmlns:a16="http://schemas.microsoft.com/office/drawing/2014/main" id="{1FA4F842-A02B-4C4F-863F-61B7C58B06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9D60B8-11D3-4CBE-BA12-C6E47DC8F9ED}"/>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2549499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E0D35-79E2-408D-83CD-2A8D794903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AFDAB0-8E95-491F-A940-636B0C9782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AF6591-40DB-4DBA-9E25-D9A4C631E52D}"/>
              </a:ext>
            </a:extLst>
          </p:cNvPr>
          <p:cNvSpPr>
            <a:spLocks noGrp="1"/>
          </p:cNvSpPr>
          <p:nvPr>
            <p:ph type="dt" sz="half" idx="10"/>
          </p:nvPr>
        </p:nvSpPr>
        <p:spPr/>
        <p:txBody>
          <a:bodyPr/>
          <a:lstStyle/>
          <a:p>
            <a:fld id="{66B9D67D-A2BF-4944-84D1-198D0650AC2C}" type="datetimeFigureOut">
              <a:rPr lang="en-US" smtClean="0"/>
              <a:t>2/18/2026</a:t>
            </a:fld>
            <a:endParaRPr lang="en-US"/>
          </a:p>
        </p:txBody>
      </p:sp>
      <p:sp>
        <p:nvSpPr>
          <p:cNvPr id="5" name="Footer Placeholder 4">
            <a:extLst>
              <a:ext uri="{FF2B5EF4-FFF2-40B4-BE49-F238E27FC236}">
                <a16:creationId xmlns:a16="http://schemas.microsoft.com/office/drawing/2014/main" id="{EF3F9ECB-C13B-4235-8FCA-220F370353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CFB6D6-160B-4815-B02B-C2DC83CB6DA4}"/>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3962755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E9997-45AF-47BD-BFED-CCC3CC7267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1B35D8D-BCE3-4C73-A4DF-A23CF5064E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4EC7B9-D695-43F6-94F0-E4BE52DF6FB2}"/>
              </a:ext>
            </a:extLst>
          </p:cNvPr>
          <p:cNvSpPr>
            <a:spLocks noGrp="1"/>
          </p:cNvSpPr>
          <p:nvPr>
            <p:ph type="dt" sz="half" idx="10"/>
          </p:nvPr>
        </p:nvSpPr>
        <p:spPr/>
        <p:txBody>
          <a:bodyPr/>
          <a:lstStyle/>
          <a:p>
            <a:fld id="{66B9D67D-A2BF-4944-84D1-198D0650AC2C}" type="datetimeFigureOut">
              <a:rPr lang="en-US" smtClean="0"/>
              <a:t>2/18/2026</a:t>
            </a:fld>
            <a:endParaRPr lang="en-US"/>
          </a:p>
        </p:txBody>
      </p:sp>
      <p:sp>
        <p:nvSpPr>
          <p:cNvPr id="5" name="Footer Placeholder 4">
            <a:extLst>
              <a:ext uri="{FF2B5EF4-FFF2-40B4-BE49-F238E27FC236}">
                <a16:creationId xmlns:a16="http://schemas.microsoft.com/office/drawing/2014/main" id="{E14D023E-9773-4654-B47A-15ED8F3BCF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02F511-3CF0-47E2-9E75-A04AFF54DB3E}"/>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165187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7723A-4F15-49EA-BB0F-8A1C56D57D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0D89A8-9741-4B35-88D2-814C1F938C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25E682-2BD1-4A4F-B4D8-307F4EB5BF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958955-2FD2-4029-A4CC-F38CBF0CF0E6}"/>
              </a:ext>
            </a:extLst>
          </p:cNvPr>
          <p:cNvSpPr>
            <a:spLocks noGrp="1"/>
          </p:cNvSpPr>
          <p:nvPr>
            <p:ph type="dt" sz="half" idx="10"/>
          </p:nvPr>
        </p:nvSpPr>
        <p:spPr/>
        <p:txBody>
          <a:bodyPr/>
          <a:lstStyle/>
          <a:p>
            <a:fld id="{66B9D67D-A2BF-4944-84D1-198D0650AC2C}" type="datetimeFigureOut">
              <a:rPr lang="en-US" smtClean="0"/>
              <a:t>2/18/2026</a:t>
            </a:fld>
            <a:endParaRPr lang="en-US"/>
          </a:p>
        </p:txBody>
      </p:sp>
      <p:sp>
        <p:nvSpPr>
          <p:cNvPr id="6" name="Footer Placeholder 5">
            <a:extLst>
              <a:ext uri="{FF2B5EF4-FFF2-40B4-BE49-F238E27FC236}">
                <a16:creationId xmlns:a16="http://schemas.microsoft.com/office/drawing/2014/main" id="{F03896C1-ADE1-4D99-8B1D-4F7A0EE137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3ACDEC-0308-43D0-A4EE-03044CC5D4DB}"/>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3057011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F1960-E8AE-4558-B7D2-471B4FD9F20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E60F8-D77E-4126-A673-E9844B5CFF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95E229-8A59-4653-BF4A-DF71978943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02C540-8F12-41C6-8221-D33105C300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15061C-D34D-4273-9B9E-50DE94BF2A1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D0964C-F24E-405D-9792-EC589FA7F886}"/>
              </a:ext>
            </a:extLst>
          </p:cNvPr>
          <p:cNvSpPr>
            <a:spLocks noGrp="1"/>
          </p:cNvSpPr>
          <p:nvPr>
            <p:ph type="dt" sz="half" idx="10"/>
          </p:nvPr>
        </p:nvSpPr>
        <p:spPr/>
        <p:txBody>
          <a:bodyPr/>
          <a:lstStyle/>
          <a:p>
            <a:fld id="{66B9D67D-A2BF-4944-84D1-198D0650AC2C}" type="datetimeFigureOut">
              <a:rPr lang="en-US" smtClean="0"/>
              <a:t>2/18/2026</a:t>
            </a:fld>
            <a:endParaRPr lang="en-US"/>
          </a:p>
        </p:txBody>
      </p:sp>
      <p:sp>
        <p:nvSpPr>
          <p:cNvPr id="8" name="Footer Placeholder 7">
            <a:extLst>
              <a:ext uri="{FF2B5EF4-FFF2-40B4-BE49-F238E27FC236}">
                <a16:creationId xmlns:a16="http://schemas.microsoft.com/office/drawing/2014/main" id="{C9C48122-134B-4A57-9556-1C3F3B50D38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21CE68F-B55C-4A9F-9245-E5C1A5170BE1}"/>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1461114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E29AA-0BF0-4138-92D0-384B2D3A2B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4A0057-9266-44C9-8EA0-5C8256338697}"/>
              </a:ext>
            </a:extLst>
          </p:cNvPr>
          <p:cNvSpPr>
            <a:spLocks noGrp="1"/>
          </p:cNvSpPr>
          <p:nvPr>
            <p:ph type="dt" sz="half" idx="10"/>
          </p:nvPr>
        </p:nvSpPr>
        <p:spPr/>
        <p:txBody>
          <a:bodyPr/>
          <a:lstStyle/>
          <a:p>
            <a:fld id="{66B9D67D-A2BF-4944-84D1-198D0650AC2C}" type="datetimeFigureOut">
              <a:rPr lang="en-US" smtClean="0"/>
              <a:t>2/18/2026</a:t>
            </a:fld>
            <a:endParaRPr lang="en-US"/>
          </a:p>
        </p:txBody>
      </p:sp>
      <p:sp>
        <p:nvSpPr>
          <p:cNvPr id="4" name="Footer Placeholder 3">
            <a:extLst>
              <a:ext uri="{FF2B5EF4-FFF2-40B4-BE49-F238E27FC236}">
                <a16:creationId xmlns:a16="http://schemas.microsoft.com/office/drawing/2014/main" id="{6D41B744-2BCA-47F7-9503-A70C9BBBCF2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FF9C6E-E5E7-4605-BD37-5931F8CFEEE0}"/>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1183626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3ADDD5-E707-4C83-81B2-D55EC4B719EE}"/>
              </a:ext>
            </a:extLst>
          </p:cNvPr>
          <p:cNvSpPr>
            <a:spLocks noGrp="1"/>
          </p:cNvSpPr>
          <p:nvPr>
            <p:ph type="dt" sz="half" idx="10"/>
          </p:nvPr>
        </p:nvSpPr>
        <p:spPr/>
        <p:txBody>
          <a:bodyPr/>
          <a:lstStyle/>
          <a:p>
            <a:fld id="{66B9D67D-A2BF-4944-84D1-198D0650AC2C}" type="datetimeFigureOut">
              <a:rPr lang="en-US" smtClean="0"/>
              <a:t>2/18/2026</a:t>
            </a:fld>
            <a:endParaRPr lang="en-US"/>
          </a:p>
        </p:txBody>
      </p:sp>
      <p:sp>
        <p:nvSpPr>
          <p:cNvPr id="3" name="Footer Placeholder 2">
            <a:extLst>
              <a:ext uri="{FF2B5EF4-FFF2-40B4-BE49-F238E27FC236}">
                <a16:creationId xmlns:a16="http://schemas.microsoft.com/office/drawing/2014/main" id="{953DC73F-F0C2-4550-9048-928D6665C86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7918A4-973E-45AE-8E7A-66A4C7AD068D}"/>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1246989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98165-A654-4003-A06D-0E549F83F3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0A833FC-14B5-43AC-8E1E-B1F67C1D4A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ECD13E-2EFE-4C3C-BB33-41DC92B049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35E7A3-69E2-436E-9441-09E83C5504B1}"/>
              </a:ext>
            </a:extLst>
          </p:cNvPr>
          <p:cNvSpPr>
            <a:spLocks noGrp="1"/>
          </p:cNvSpPr>
          <p:nvPr>
            <p:ph type="dt" sz="half" idx="10"/>
          </p:nvPr>
        </p:nvSpPr>
        <p:spPr/>
        <p:txBody>
          <a:bodyPr/>
          <a:lstStyle/>
          <a:p>
            <a:fld id="{66B9D67D-A2BF-4944-84D1-198D0650AC2C}" type="datetimeFigureOut">
              <a:rPr lang="en-US" smtClean="0"/>
              <a:t>2/18/2026</a:t>
            </a:fld>
            <a:endParaRPr lang="en-US"/>
          </a:p>
        </p:txBody>
      </p:sp>
      <p:sp>
        <p:nvSpPr>
          <p:cNvPr id="6" name="Footer Placeholder 5">
            <a:extLst>
              <a:ext uri="{FF2B5EF4-FFF2-40B4-BE49-F238E27FC236}">
                <a16:creationId xmlns:a16="http://schemas.microsoft.com/office/drawing/2014/main" id="{F16C2491-A0D3-4847-AE1A-567AED01FE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B9C580-6273-4B5C-A39A-D2E06DA880D3}"/>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1786463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5F4E1-9B33-4D96-A68B-9345B30D24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4F7FBD6-068B-46D7-840C-DED6CCEBC6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7C0D076-11DA-4B6C-A1A1-8CC5C88B34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1E56A1-9D86-43A5-A03C-B7AC38364D34}"/>
              </a:ext>
            </a:extLst>
          </p:cNvPr>
          <p:cNvSpPr>
            <a:spLocks noGrp="1"/>
          </p:cNvSpPr>
          <p:nvPr>
            <p:ph type="dt" sz="half" idx="10"/>
          </p:nvPr>
        </p:nvSpPr>
        <p:spPr/>
        <p:txBody>
          <a:bodyPr/>
          <a:lstStyle/>
          <a:p>
            <a:fld id="{66B9D67D-A2BF-4944-84D1-198D0650AC2C}" type="datetimeFigureOut">
              <a:rPr lang="en-US" smtClean="0"/>
              <a:t>2/18/2026</a:t>
            </a:fld>
            <a:endParaRPr lang="en-US"/>
          </a:p>
        </p:txBody>
      </p:sp>
      <p:sp>
        <p:nvSpPr>
          <p:cNvPr id="6" name="Footer Placeholder 5">
            <a:extLst>
              <a:ext uri="{FF2B5EF4-FFF2-40B4-BE49-F238E27FC236}">
                <a16:creationId xmlns:a16="http://schemas.microsoft.com/office/drawing/2014/main" id="{0AE77218-24FB-4985-97EF-23C0124B91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C12FAD-CE66-43EA-8DE0-D911B5B5C785}"/>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2436528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98AA9-EDBF-4756-B199-8750CA0AD9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3823F08-CE42-401A-A764-DD167A3A221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3DC9BC-1D2E-47EF-9476-22CECFEC0883}"/>
              </a:ext>
            </a:extLst>
          </p:cNvPr>
          <p:cNvSpPr>
            <a:spLocks noGrp="1"/>
          </p:cNvSpPr>
          <p:nvPr>
            <p:ph type="dt" sz="half" idx="10"/>
          </p:nvPr>
        </p:nvSpPr>
        <p:spPr/>
        <p:txBody>
          <a:bodyPr/>
          <a:lstStyle/>
          <a:p>
            <a:fld id="{66B9D67D-A2BF-4944-84D1-198D0650AC2C}" type="datetimeFigureOut">
              <a:rPr lang="en-US" smtClean="0"/>
              <a:t>2/18/2026</a:t>
            </a:fld>
            <a:endParaRPr lang="en-US"/>
          </a:p>
        </p:txBody>
      </p:sp>
      <p:sp>
        <p:nvSpPr>
          <p:cNvPr id="5" name="Footer Placeholder 4">
            <a:extLst>
              <a:ext uri="{FF2B5EF4-FFF2-40B4-BE49-F238E27FC236}">
                <a16:creationId xmlns:a16="http://schemas.microsoft.com/office/drawing/2014/main" id="{EDEAE18D-0E20-4BB9-BB01-8D75544AF5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5419BC-4397-4009-BD0B-030497EFB90B}"/>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3149048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23B82B-88E6-44C5-BCB2-5870F91DBF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60340-D848-4C27-957E-501380C0F6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559610-8FB3-4E24-9C56-286EC4FB8438}"/>
              </a:ext>
            </a:extLst>
          </p:cNvPr>
          <p:cNvSpPr>
            <a:spLocks noGrp="1"/>
          </p:cNvSpPr>
          <p:nvPr>
            <p:ph type="dt" sz="half" idx="10"/>
          </p:nvPr>
        </p:nvSpPr>
        <p:spPr/>
        <p:txBody>
          <a:bodyPr/>
          <a:lstStyle/>
          <a:p>
            <a:fld id="{66B9D67D-A2BF-4944-84D1-198D0650AC2C}" type="datetimeFigureOut">
              <a:rPr lang="en-US" smtClean="0"/>
              <a:t>2/18/2026</a:t>
            </a:fld>
            <a:endParaRPr lang="en-US"/>
          </a:p>
        </p:txBody>
      </p:sp>
      <p:sp>
        <p:nvSpPr>
          <p:cNvPr id="5" name="Footer Placeholder 4">
            <a:extLst>
              <a:ext uri="{FF2B5EF4-FFF2-40B4-BE49-F238E27FC236}">
                <a16:creationId xmlns:a16="http://schemas.microsoft.com/office/drawing/2014/main" id="{3DAA8316-A7AA-4630-85B6-70FD115009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5C7B6F-5D30-42AF-9A80-9DBDE0F0035A}"/>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2815816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4CEEF8-4FC5-4FFC-88D6-65DAB8928F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E6BEC99-85E9-41FB-9A50-15AC80FE2A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FACD8B-E42D-415D-B25E-05AE463EC9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B9D67D-A2BF-4944-84D1-198D0650AC2C}" type="datetimeFigureOut">
              <a:rPr lang="en-US" smtClean="0"/>
              <a:t>2/18/2026</a:t>
            </a:fld>
            <a:endParaRPr lang="en-US"/>
          </a:p>
        </p:txBody>
      </p:sp>
      <p:sp>
        <p:nvSpPr>
          <p:cNvPr id="5" name="Footer Placeholder 4">
            <a:extLst>
              <a:ext uri="{FF2B5EF4-FFF2-40B4-BE49-F238E27FC236}">
                <a16:creationId xmlns:a16="http://schemas.microsoft.com/office/drawing/2014/main" id="{E40813FA-7284-4CED-96F3-80684DEB66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2061D4A-3783-4360-BB02-9C2861CEF6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8839D0-80CD-4296-91D0-7705697703AF}" type="slidenum">
              <a:rPr lang="en-US" smtClean="0"/>
              <a:t>‹#›</a:t>
            </a:fld>
            <a:endParaRPr lang="en-US"/>
          </a:p>
        </p:txBody>
      </p:sp>
    </p:spTree>
    <p:extLst>
      <p:ext uri="{BB962C8B-B14F-4D97-AF65-F5344CB8AC3E}">
        <p14:creationId xmlns:p14="http://schemas.microsoft.com/office/powerpoint/2010/main" val="1684633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nS1RBSrOGng?feature=oembed" TargetMode="External"/><Relationship Id="rId4" Type="http://schemas.openxmlformats.org/officeDocument/2006/relationships/hyperlink" Target="https://www.youtube.com/watch?v=nS1RBSrOGng"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coaching-educativo.blogspot.com/2013/11/"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hyperlink" Target="https://courses.lumenlearning.com/alamo-sociology/chapter/reading-world-religions/" TargetMode="Externa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satisfyingretirement.blogspot.com/2021/01/stolen-from-me-and-some-youngsters-by.html" TargetMode="External"/><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hyperlink" Target="https://ijrcenter.org/2014/09/23/first-world-conference-on-indigenous-peoples-held-this-week-at-un-headquarters-in-new-york-city/" TargetMode="External"/><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sanosansar.org/2013/10/learn-about-human-rights/"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video" Target="https://www.youtube.com/embed/VMl2m1M7nLg?feature=oembed" TargetMode="External"/><Relationship Id="rId4" Type="http://schemas.openxmlformats.org/officeDocument/2006/relationships/hyperlink" Target="https://www.youtube.com/watch?v=VMl2m1M7nLg"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zSAj5A55fR8" TargetMode="External"/><Relationship Id="rId2" Type="http://schemas.openxmlformats.org/officeDocument/2006/relationships/image" Target="../media/image1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C39359-2F2E-4FD0-9B26-56B96231D86F}"/>
              </a:ext>
            </a:extLst>
          </p:cNvPr>
          <p:cNvSpPr txBox="1"/>
          <p:nvPr/>
        </p:nvSpPr>
        <p:spPr>
          <a:xfrm>
            <a:off x="2903269" y="265450"/>
            <a:ext cx="7105249" cy="954107"/>
          </a:xfrm>
          <a:prstGeom prst="rect">
            <a:avLst/>
          </a:prstGeom>
          <a:noFill/>
        </p:spPr>
        <p:txBody>
          <a:bodyPr wrap="square" rtlCol="0">
            <a:spAutoFit/>
          </a:bodyPr>
          <a:lstStyle/>
          <a:p>
            <a:r>
              <a:rPr lang="en-US" sz="5600" dirty="0">
                <a:latin typeface="Arial" panose="020B0604020202020204" pitchFamily="34" charset="0"/>
                <a:cs typeface="Arial" panose="020B0604020202020204" pitchFamily="34" charset="0"/>
              </a:rPr>
              <a:t>Oneness of Humanity</a:t>
            </a:r>
          </a:p>
        </p:txBody>
      </p:sp>
      <p:sp>
        <p:nvSpPr>
          <p:cNvPr id="5" name="TextBox 4">
            <a:extLst>
              <a:ext uri="{FF2B5EF4-FFF2-40B4-BE49-F238E27FC236}">
                <a16:creationId xmlns:a16="http://schemas.microsoft.com/office/drawing/2014/main" id="{8DBE6A2F-70E3-4842-BD17-312F93AC553E}"/>
              </a:ext>
            </a:extLst>
          </p:cNvPr>
          <p:cNvSpPr txBox="1"/>
          <p:nvPr/>
        </p:nvSpPr>
        <p:spPr>
          <a:xfrm>
            <a:off x="928537" y="5761917"/>
            <a:ext cx="1816768" cy="46166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Tucker, GA</a:t>
            </a:r>
          </a:p>
        </p:txBody>
      </p:sp>
      <p:pic>
        <p:nvPicPr>
          <p:cNvPr id="10" name="Picture 9">
            <a:extLst>
              <a:ext uri="{FF2B5EF4-FFF2-40B4-BE49-F238E27FC236}">
                <a16:creationId xmlns:a16="http://schemas.microsoft.com/office/drawing/2014/main" id="{3792F54F-A7D7-4110-0E7C-CFCCFA6F49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5094" y="1384611"/>
            <a:ext cx="5981601" cy="4406294"/>
          </a:xfrm>
          <a:prstGeom prst="rect">
            <a:avLst/>
          </a:prstGeom>
        </p:spPr>
      </p:pic>
    </p:spTree>
    <p:extLst>
      <p:ext uri="{BB962C8B-B14F-4D97-AF65-F5344CB8AC3E}">
        <p14:creationId xmlns:p14="http://schemas.microsoft.com/office/powerpoint/2010/main" val="32726595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One Tree - Ali Youssefi [Official Video]">
            <a:hlinkClick r:id="" action="ppaction://media"/>
            <a:extLst>
              <a:ext uri="{FF2B5EF4-FFF2-40B4-BE49-F238E27FC236}">
                <a16:creationId xmlns:a16="http://schemas.microsoft.com/office/drawing/2014/main" id="{20E98C0E-79C7-469F-93FE-8CF8849F4C72}"/>
              </a:ext>
            </a:extLst>
          </p:cNvPr>
          <p:cNvPicPr>
            <a:picLocks noRot="1" noChangeAspect="1"/>
          </p:cNvPicPr>
          <p:nvPr>
            <a:videoFile r:link="rId1"/>
          </p:nvPr>
        </p:nvPicPr>
        <p:blipFill>
          <a:blip r:embed="rId3"/>
          <a:stretch>
            <a:fillRect/>
          </a:stretch>
        </p:blipFill>
        <p:spPr>
          <a:xfrm>
            <a:off x="1045084" y="314827"/>
            <a:ext cx="10101830" cy="5707534"/>
          </a:xfrm>
          <a:prstGeom prst="rect">
            <a:avLst/>
          </a:prstGeom>
        </p:spPr>
      </p:pic>
      <p:sp>
        <p:nvSpPr>
          <p:cNvPr id="7" name="TextBox 6">
            <a:extLst>
              <a:ext uri="{FF2B5EF4-FFF2-40B4-BE49-F238E27FC236}">
                <a16:creationId xmlns:a16="http://schemas.microsoft.com/office/drawing/2014/main" id="{5E6AD393-D0D4-73E0-E09D-C0B32452F694}"/>
              </a:ext>
            </a:extLst>
          </p:cNvPr>
          <p:cNvSpPr txBox="1"/>
          <p:nvPr/>
        </p:nvSpPr>
        <p:spPr>
          <a:xfrm>
            <a:off x="2656822" y="6150401"/>
            <a:ext cx="6878355" cy="461665"/>
          </a:xfrm>
          <a:prstGeom prst="rect">
            <a:avLst/>
          </a:prstGeom>
          <a:noFill/>
        </p:spPr>
        <p:txBody>
          <a:bodyPr wrap="square">
            <a:spAutoFit/>
          </a:bodyPr>
          <a:lstStyle/>
          <a:p>
            <a:r>
              <a:rPr lang="en-US" sz="2400" b="1" dirty="0">
                <a:hlinkClick r:id="rId4"/>
              </a:rPr>
              <a:t>https://www.youtube.com/watch?v=nS1RBSrOGng</a:t>
            </a:r>
            <a:r>
              <a:rPr lang="en-US" sz="2400" b="1" dirty="0"/>
              <a:t> </a:t>
            </a:r>
          </a:p>
        </p:txBody>
      </p:sp>
    </p:spTree>
    <p:extLst>
      <p:ext uri="{BB962C8B-B14F-4D97-AF65-F5344CB8AC3E}">
        <p14:creationId xmlns:p14="http://schemas.microsoft.com/office/powerpoint/2010/main" val="309858082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large group of people posing for a photo&#10;&#10;Description automatically generated">
            <a:extLst>
              <a:ext uri="{FF2B5EF4-FFF2-40B4-BE49-F238E27FC236}">
                <a16:creationId xmlns:a16="http://schemas.microsoft.com/office/drawing/2014/main" id="{B57264AC-DEBB-8476-23B0-C02BDFC0870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8007" b="24989"/>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F4B61830-F2B7-9034-F189-68552E0D60A4}"/>
              </a:ext>
            </a:extLst>
          </p:cNvPr>
          <p:cNvSpPr>
            <a:spLocks noGrp="1"/>
          </p:cNvSpPr>
          <p:nvPr>
            <p:ph idx="1"/>
          </p:nvPr>
        </p:nvSpPr>
        <p:spPr>
          <a:xfrm>
            <a:off x="381323" y="4074467"/>
            <a:ext cx="11164111" cy="2647950"/>
          </a:xfrm>
        </p:spPr>
        <p:txBody>
          <a:bodyPr anchor="ctr">
            <a:normAutofit/>
          </a:bodyPr>
          <a:lstStyle/>
          <a:p>
            <a:pPr marL="0" indent="0">
              <a:spcBef>
                <a:spcPts val="0"/>
              </a:spcBef>
              <a:buNone/>
            </a:pPr>
            <a:r>
              <a:rPr lang="en-US" sz="1900" b="1" dirty="0">
                <a:latin typeface="Arial" panose="020B0604020202020204" pitchFamily="34" charset="0"/>
                <a:cs typeface="Arial" panose="020B0604020202020204" pitchFamily="34" charset="0"/>
              </a:rPr>
              <a:t>O CHILDREN OF MEN! Know ye not why We created you all from the same dust? That no one should exalt himself over the other. Ponder at all times in your hearts how ye were created. Since We have created you all from one same substance it is incumbent on you to be even as one soul, to walk with the same feet, eat with the same mouth and dwell in the same land, that from your inmost being, by your deeds and actions, the signs of oneness and the essence of detachment may be made manifest. Such is My counsel to you, O concourse of light! Heed ye this counsel that ye may obtain the fruit of holiness from the tree of wondrous glory.</a:t>
            </a:r>
          </a:p>
          <a:p>
            <a:pPr marL="0" indent="0" algn="r">
              <a:spcBef>
                <a:spcPts val="0"/>
              </a:spcBef>
              <a:buNone/>
            </a:pPr>
            <a:r>
              <a:rPr lang="en-US" sz="1700" b="1" dirty="0">
                <a:latin typeface="Arial" panose="020B0604020202020204" pitchFamily="34" charset="0"/>
                <a:cs typeface="Arial" panose="020B0604020202020204" pitchFamily="34" charset="0"/>
              </a:rPr>
              <a:t>Bahá'u'lláh</a:t>
            </a:r>
          </a:p>
          <a:p>
            <a:pPr marL="0" indent="0" algn="r">
              <a:spcBef>
                <a:spcPts val="0"/>
              </a:spcBef>
              <a:buNone/>
            </a:pPr>
            <a:r>
              <a:rPr lang="en-US" sz="1700" b="1" i="1" dirty="0">
                <a:latin typeface="Arial" panose="020B0604020202020204" pitchFamily="34" charset="0"/>
                <a:cs typeface="Arial" panose="020B0604020202020204" pitchFamily="34" charset="0"/>
              </a:rPr>
              <a:t>Hidden Words</a:t>
            </a:r>
            <a:r>
              <a:rPr lang="en-US" sz="1700" b="1" dirty="0">
                <a:latin typeface="Arial" panose="020B0604020202020204" pitchFamily="34" charset="0"/>
                <a:cs typeface="Arial" panose="020B0604020202020204" pitchFamily="34" charset="0"/>
              </a:rPr>
              <a:t>, Arabic #68</a:t>
            </a:r>
          </a:p>
        </p:txBody>
      </p:sp>
    </p:spTree>
    <p:extLst>
      <p:ext uri="{BB962C8B-B14F-4D97-AF65-F5344CB8AC3E}">
        <p14:creationId xmlns:p14="http://schemas.microsoft.com/office/powerpoint/2010/main" val="16118245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557A916-FDD1-44A1-A7A1-70009FD6B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sky, outdoor, snow, person&#10;&#10;Description automatically generated">
            <a:extLst>
              <a:ext uri="{FF2B5EF4-FFF2-40B4-BE49-F238E27FC236}">
                <a16:creationId xmlns:a16="http://schemas.microsoft.com/office/drawing/2014/main" id="{1FCA4417-EA3C-4F83-AC58-493EDD287E42}"/>
              </a:ext>
            </a:extLst>
          </p:cNvPr>
          <p:cNvPicPr>
            <a:picLocks noChangeAspect="1"/>
          </p:cNvPicPr>
          <p:nvPr/>
        </p:nvPicPr>
        <p:blipFill rotWithShape="1">
          <a:blip r:embed="rId2">
            <a:extLst>
              <a:ext uri="{28A0092B-C50C-407E-A947-70E740481C1C}">
                <a14:useLocalDpi xmlns:a14="http://schemas.microsoft.com/office/drawing/2010/main" val="0"/>
              </a:ext>
            </a:extLst>
          </a:blip>
          <a:srcRect l="11978" r="2968" b="4"/>
          <a:stretch/>
        </p:blipFill>
        <p:spPr>
          <a:xfrm>
            <a:off x="4948619" y="2993249"/>
            <a:ext cx="2294762" cy="2009922"/>
          </a:xfrm>
          <a:custGeom>
            <a:avLst/>
            <a:gdLst/>
            <a:ahLst/>
            <a:cxnLst/>
            <a:rect l="l" t="t" r="r" b="b"/>
            <a:pathLst>
              <a:path w="2298408" h="2013116">
                <a:moveTo>
                  <a:pt x="655742" y="0"/>
                </a:moveTo>
                <a:cubicBezTo>
                  <a:pt x="1644875" y="0"/>
                  <a:pt x="1644875" y="0"/>
                  <a:pt x="1644875" y="0"/>
                </a:cubicBezTo>
                <a:cubicBezTo>
                  <a:pt x="1694920" y="0"/>
                  <a:pt x="1759685" y="34910"/>
                  <a:pt x="1786179" y="78547"/>
                </a:cubicBezTo>
                <a:cubicBezTo>
                  <a:pt x="2280745" y="925103"/>
                  <a:pt x="2280745" y="925103"/>
                  <a:pt x="2280745" y="925103"/>
                </a:cubicBezTo>
                <a:cubicBezTo>
                  <a:pt x="2304296" y="971649"/>
                  <a:pt x="2304296" y="1041468"/>
                  <a:pt x="2280745" y="1088014"/>
                </a:cubicBezTo>
                <a:cubicBezTo>
                  <a:pt x="1786179" y="1934570"/>
                  <a:pt x="1786179" y="1934570"/>
                  <a:pt x="1786179" y="1934570"/>
                </a:cubicBezTo>
                <a:cubicBezTo>
                  <a:pt x="1759685" y="1978207"/>
                  <a:pt x="1694920" y="2013116"/>
                  <a:pt x="1644875" y="2013116"/>
                </a:cubicBezTo>
                <a:lnTo>
                  <a:pt x="655742" y="2013116"/>
                </a:lnTo>
                <a:cubicBezTo>
                  <a:pt x="602753" y="2013116"/>
                  <a:pt x="537989" y="1978207"/>
                  <a:pt x="514438" y="1934570"/>
                </a:cubicBezTo>
                <a:cubicBezTo>
                  <a:pt x="19872" y="1088014"/>
                  <a:pt x="19872" y="1088014"/>
                  <a:pt x="19872" y="1088014"/>
                </a:cubicBezTo>
                <a:cubicBezTo>
                  <a:pt x="-6623" y="1041468"/>
                  <a:pt x="-6623" y="971649"/>
                  <a:pt x="19872" y="925103"/>
                </a:cubicBezTo>
                <a:cubicBezTo>
                  <a:pt x="514438" y="78547"/>
                  <a:pt x="514438" y="78547"/>
                  <a:pt x="514438" y="78547"/>
                </a:cubicBezTo>
                <a:cubicBezTo>
                  <a:pt x="537989" y="34910"/>
                  <a:pt x="602753" y="0"/>
                  <a:pt x="655742" y="0"/>
                </a:cubicBezTo>
                <a:close/>
              </a:path>
            </a:pathLst>
          </a:custGeom>
        </p:spPr>
      </p:pic>
      <p:pic>
        <p:nvPicPr>
          <p:cNvPr id="6" name="Picture 5" descr="A group of people walking on a grassy hill&#10;&#10;Description automatically generated with low confidence">
            <a:extLst>
              <a:ext uri="{FF2B5EF4-FFF2-40B4-BE49-F238E27FC236}">
                <a16:creationId xmlns:a16="http://schemas.microsoft.com/office/drawing/2014/main" id="{B8D92405-2737-460D-AE62-55AAEF372F42}"/>
              </a:ext>
            </a:extLst>
          </p:cNvPr>
          <p:cNvPicPr>
            <a:picLocks noChangeAspect="1"/>
          </p:cNvPicPr>
          <p:nvPr/>
        </p:nvPicPr>
        <p:blipFill rotWithShape="1">
          <a:blip r:embed="rId3">
            <a:extLst>
              <a:ext uri="{28A0092B-C50C-407E-A947-70E740481C1C}">
                <a14:useLocalDpi xmlns:a14="http://schemas.microsoft.com/office/drawing/2010/main" val="0"/>
              </a:ext>
            </a:extLst>
          </a:blip>
          <a:srcRect t="13923" r="-1" b="28248"/>
          <a:stretch/>
        </p:blipFill>
        <p:spPr>
          <a:xfrm>
            <a:off x="190129" y="268285"/>
            <a:ext cx="6770047" cy="2456679"/>
          </a:xfrm>
          <a:custGeom>
            <a:avLst/>
            <a:gdLst/>
            <a:ahLst/>
            <a:cxnLst/>
            <a:rect l="l" t="t" r="r" b="b"/>
            <a:pathLst>
              <a:path w="6770067" h="2456679">
                <a:moveTo>
                  <a:pt x="6770067" y="603033"/>
                </a:moveTo>
                <a:lnTo>
                  <a:pt x="6770067" y="617220"/>
                </a:lnTo>
                <a:lnTo>
                  <a:pt x="6768113" y="610127"/>
                </a:lnTo>
                <a:close/>
                <a:moveTo>
                  <a:pt x="0" y="0"/>
                </a:moveTo>
                <a:lnTo>
                  <a:pt x="6588505" y="0"/>
                </a:lnTo>
                <a:lnTo>
                  <a:pt x="6460879" y="219780"/>
                </a:lnTo>
                <a:cubicBezTo>
                  <a:pt x="5374128" y="2091240"/>
                  <a:pt x="5374128" y="2091240"/>
                  <a:pt x="5374128" y="2091240"/>
                </a:cubicBezTo>
                <a:cubicBezTo>
                  <a:pt x="5251862" y="2317464"/>
                  <a:pt x="5007334" y="2456679"/>
                  <a:pt x="4754071" y="2456679"/>
                </a:cubicBezTo>
                <a:cubicBezTo>
                  <a:pt x="710608" y="2456679"/>
                  <a:pt x="710608" y="2456679"/>
                  <a:pt x="710608" y="2456679"/>
                </a:cubicBezTo>
                <a:cubicBezTo>
                  <a:pt x="448613" y="2456679"/>
                  <a:pt x="212817" y="2317464"/>
                  <a:pt x="81819" y="2091240"/>
                </a:cubicBezTo>
                <a:lnTo>
                  <a:pt x="0" y="1949732"/>
                </a:lnTo>
                <a:close/>
              </a:path>
            </a:pathLst>
          </a:custGeom>
        </p:spPr>
      </p:pic>
      <p:pic>
        <p:nvPicPr>
          <p:cNvPr id="12" name="Picture 11" descr="A group of people painting&#10;&#10;Description automatically generated with medium confidence">
            <a:extLst>
              <a:ext uri="{FF2B5EF4-FFF2-40B4-BE49-F238E27FC236}">
                <a16:creationId xmlns:a16="http://schemas.microsoft.com/office/drawing/2014/main" id="{84AFC833-6DCA-4495-A9AC-F77742396B0C}"/>
              </a:ext>
            </a:extLst>
          </p:cNvPr>
          <p:cNvPicPr>
            <a:picLocks noChangeAspect="1"/>
          </p:cNvPicPr>
          <p:nvPr/>
        </p:nvPicPr>
        <p:blipFill rotWithShape="1">
          <a:blip r:embed="rId4">
            <a:extLst>
              <a:ext uri="{28A0092B-C50C-407E-A947-70E740481C1C}">
                <a14:useLocalDpi xmlns:a14="http://schemas.microsoft.com/office/drawing/2010/main" val="0"/>
              </a:ext>
            </a:extLst>
          </a:blip>
          <a:srcRect l="8138" r="1191"/>
          <a:stretch/>
        </p:blipFill>
        <p:spPr>
          <a:xfrm>
            <a:off x="442660" y="3189802"/>
            <a:ext cx="5213240" cy="2946706"/>
          </a:xfrm>
          <a:custGeom>
            <a:avLst/>
            <a:gdLst/>
            <a:ahLst/>
            <a:cxnLst/>
            <a:rect l="l" t="t" r="r" b="b"/>
            <a:pathLst>
              <a:path w="7498473" h="4238389">
                <a:moveTo>
                  <a:pt x="6770067" y="1839459"/>
                </a:moveTo>
                <a:lnTo>
                  <a:pt x="6770067" y="1853646"/>
                </a:lnTo>
                <a:lnTo>
                  <a:pt x="6768113" y="1846552"/>
                </a:lnTo>
                <a:close/>
                <a:moveTo>
                  <a:pt x="710608" y="0"/>
                </a:moveTo>
                <a:cubicBezTo>
                  <a:pt x="710608" y="0"/>
                  <a:pt x="710608" y="0"/>
                  <a:pt x="4754071" y="0"/>
                </a:cubicBezTo>
                <a:cubicBezTo>
                  <a:pt x="5007334" y="0"/>
                  <a:pt x="5251862" y="139215"/>
                  <a:pt x="5374128" y="365439"/>
                </a:cubicBezTo>
                <a:cubicBezTo>
                  <a:pt x="5374128" y="365439"/>
                  <a:pt x="5374128" y="365439"/>
                  <a:pt x="7400224" y="3854515"/>
                </a:cubicBezTo>
                <a:cubicBezTo>
                  <a:pt x="7465723" y="3963277"/>
                  <a:pt x="7498473" y="4087266"/>
                  <a:pt x="7498473" y="4211255"/>
                </a:cubicBezTo>
                <a:lnTo>
                  <a:pt x="7494852" y="4238389"/>
                </a:lnTo>
                <a:lnTo>
                  <a:pt x="0" y="4238389"/>
                </a:lnTo>
                <a:lnTo>
                  <a:pt x="0" y="506947"/>
                </a:lnTo>
                <a:lnTo>
                  <a:pt x="81819" y="365439"/>
                </a:lnTo>
                <a:cubicBezTo>
                  <a:pt x="212817" y="139215"/>
                  <a:pt x="448613" y="0"/>
                  <a:pt x="710608" y="0"/>
                </a:cubicBezTo>
                <a:close/>
              </a:path>
            </a:pathLst>
          </a:custGeom>
        </p:spPr>
      </p:pic>
      <p:sp>
        <p:nvSpPr>
          <p:cNvPr id="2" name="TextBox 1">
            <a:extLst>
              <a:ext uri="{FF2B5EF4-FFF2-40B4-BE49-F238E27FC236}">
                <a16:creationId xmlns:a16="http://schemas.microsoft.com/office/drawing/2014/main" id="{F29DD20D-5095-42E8-8E64-AD7A0E5F2C3B}"/>
              </a:ext>
            </a:extLst>
          </p:cNvPr>
          <p:cNvSpPr txBox="1"/>
          <p:nvPr/>
        </p:nvSpPr>
        <p:spPr>
          <a:xfrm>
            <a:off x="7428386" y="551928"/>
            <a:ext cx="4295403" cy="5754143"/>
          </a:xfrm>
          <a:prstGeom prst="rect">
            <a:avLst/>
          </a:prstGeom>
        </p:spPr>
        <p:txBody>
          <a:bodyPr vert="horz" lIns="91440" tIns="45720" rIns="91440" bIns="45720" rtlCol="0">
            <a:noAutofit/>
          </a:bodyPr>
          <a:lstStyle/>
          <a:p>
            <a:pPr marR="0">
              <a:spcBef>
                <a:spcPts val="0"/>
              </a:spcBef>
            </a:pPr>
            <a:r>
              <a:rPr lang="en-US" sz="2100" b="1" dirty="0">
                <a:effectLst/>
                <a:latin typeface="Arial" panose="020B0604020202020204" pitchFamily="34" charset="0"/>
                <a:cs typeface="Arial" panose="020B0604020202020204" pitchFamily="34" charset="0"/>
              </a:rPr>
              <a:t>The first teaching of Bahá'u'lláh is the investigation of reality. Man must seek reality himself, forsaking imitations and adherence to mere hereditary forms. As the nations of the world are following imitations in lieu of truth and as imitations are many and various, differences of belief have been productive of strife and warfare. So long as these imitations remain, the oneness of the world of humanity is impossible.</a:t>
            </a:r>
          </a:p>
          <a:p>
            <a:pPr marR="0" algn="r">
              <a:spcBef>
                <a:spcPts val="0"/>
              </a:spcBef>
            </a:pPr>
            <a:r>
              <a:rPr lang="en-US" b="1" dirty="0">
                <a:effectLst/>
                <a:latin typeface="Arial" panose="020B0604020202020204" pitchFamily="34" charset="0"/>
                <a:cs typeface="Arial" panose="020B0604020202020204" pitchFamily="34" charset="0"/>
              </a:rPr>
              <a:t>'Abdu'l-Bahá</a:t>
            </a:r>
          </a:p>
          <a:p>
            <a:pPr marR="0" algn="r">
              <a:spcBef>
                <a:spcPts val="0"/>
              </a:spcBef>
            </a:pPr>
            <a:r>
              <a:rPr lang="en-US" b="1" i="1" dirty="0">
                <a:effectLst/>
                <a:latin typeface="Arial" panose="020B0604020202020204" pitchFamily="34" charset="0"/>
                <a:cs typeface="Arial" panose="020B0604020202020204" pitchFamily="34" charset="0"/>
              </a:rPr>
              <a:t>Promulgation of Universal Peace</a:t>
            </a:r>
            <a:r>
              <a:rPr lang="en-US" b="1" dirty="0">
                <a:effectLst/>
                <a:latin typeface="Arial" panose="020B0604020202020204" pitchFamily="34" charset="0"/>
                <a:cs typeface="Arial" panose="020B0604020202020204" pitchFamily="34" charset="0"/>
              </a:rPr>
              <a:t>, </a:t>
            </a:r>
          </a:p>
          <a:p>
            <a:pPr marR="0" algn="r">
              <a:spcBef>
                <a:spcPts val="0"/>
              </a:spcBef>
            </a:pPr>
            <a:r>
              <a:rPr lang="en-US" b="1" dirty="0">
                <a:effectLst/>
                <a:latin typeface="Arial" panose="020B0604020202020204" pitchFamily="34" charset="0"/>
                <a:cs typeface="Arial" panose="020B0604020202020204" pitchFamily="34" charset="0"/>
              </a:rPr>
              <a:t>p. 180</a:t>
            </a:r>
          </a:p>
        </p:txBody>
      </p:sp>
    </p:spTree>
    <p:extLst>
      <p:ext uri="{BB962C8B-B14F-4D97-AF65-F5344CB8AC3E}">
        <p14:creationId xmlns:p14="http://schemas.microsoft.com/office/powerpoint/2010/main" val="312491443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lanet with symbols around it&#10;&#10;Description automatically generated">
            <a:extLst>
              <a:ext uri="{FF2B5EF4-FFF2-40B4-BE49-F238E27FC236}">
                <a16:creationId xmlns:a16="http://schemas.microsoft.com/office/drawing/2014/main" id="{A57EF0B0-FCD6-2B54-CF5E-3715D1BEF0D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009" r="-2" b="249"/>
          <a:stretch/>
        </p:blipFill>
        <p:spPr>
          <a:xfrm>
            <a:off x="1" y="10"/>
            <a:ext cx="6936390" cy="6857990"/>
          </a:xfrm>
          <a:prstGeom prst="rect">
            <a:avLst/>
          </a:prstGeom>
        </p:spPr>
      </p:pic>
      <p:sp>
        <p:nvSpPr>
          <p:cNvPr id="5" name="TextBox 4">
            <a:extLst>
              <a:ext uri="{FF2B5EF4-FFF2-40B4-BE49-F238E27FC236}">
                <a16:creationId xmlns:a16="http://schemas.microsoft.com/office/drawing/2014/main" id="{34524AFF-6DD1-5005-0D21-E060880D3903}"/>
              </a:ext>
            </a:extLst>
          </p:cNvPr>
          <p:cNvSpPr txBox="1"/>
          <p:nvPr/>
        </p:nvSpPr>
        <p:spPr>
          <a:xfrm>
            <a:off x="7359344" y="533670"/>
            <a:ext cx="4565693" cy="5790660"/>
          </a:xfrm>
          <a:prstGeom prst="rect">
            <a:avLst/>
          </a:prstGeom>
        </p:spPr>
        <p:txBody>
          <a:bodyPr vert="horz" lIns="91440" tIns="45720" rIns="91440" bIns="45720" rtlCol="0">
            <a:noAutofit/>
          </a:bodyPr>
          <a:lstStyle/>
          <a:p>
            <a:r>
              <a:rPr lang="en-US" sz="2100" b="1" dirty="0">
                <a:latin typeface="Arial" panose="020B0604020202020204" pitchFamily="34" charset="0"/>
                <a:cs typeface="Arial" panose="020B0604020202020204" pitchFamily="34" charset="0"/>
              </a:rPr>
              <a:t>The real bond of integrity is religious in character, for religion indicates the oneness of the world of humanity. Religion serves the world of morality. Religion purifies the hearts. Religion impels men to achieve praiseworthy deeds. Religion becomes the cause of love in human hearts, for religion is a divine foundation, the foundation ever conducive to life. The teachings of God are the source of illumination to the people of the world. Religion is ever constructive, not destructive.</a:t>
            </a:r>
          </a:p>
          <a:p>
            <a:pPr algn="r"/>
            <a:r>
              <a:rPr lang="en-US" b="1" dirty="0">
                <a:latin typeface="Arial" panose="020B0604020202020204" pitchFamily="34" charset="0"/>
                <a:cs typeface="Arial" panose="020B0604020202020204" pitchFamily="34" charset="0"/>
              </a:rPr>
              <a:t>'Abdu'l-Bahá</a:t>
            </a:r>
          </a:p>
          <a:p>
            <a:pPr algn="r"/>
            <a:r>
              <a:rPr lang="en-US" b="1" i="1" dirty="0">
                <a:latin typeface="Arial" panose="020B0604020202020204" pitchFamily="34" charset="0"/>
                <a:cs typeface="Arial" panose="020B0604020202020204" pitchFamily="34" charset="0"/>
              </a:rPr>
              <a:t>Promulgation of Universal Peace</a:t>
            </a:r>
            <a:r>
              <a:rPr lang="en-US" b="1" dirty="0">
                <a:latin typeface="Arial" panose="020B0604020202020204" pitchFamily="34" charset="0"/>
                <a:cs typeface="Arial" panose="020B0604020202020204" pitchFamily="34" charset="0"/>
              </a:rPr>
              <a:t>, </a:t>
            </a:r>
          </a:p>
          <a:p>
            <a:pPr algn="r"/>
            <a:r>
              <a:rPr lang="en-US" b="1" dirty="0">
                <a:latin typeface="Arial" panose="020B0604020202020204" pitchFamily="34" charset="0"/>
                <a:cs typeface="Arial" panose="020B0604020202020204" pitchFamily="34" charset="0"/>
              </a:rPr>
              <a:t>p. 344</a:t>
            </a:r>
          </a:p>
        </p:txBody>
      </p:sp>
    </p:spTree>
    <p:extLst>
      <p:ext uri="{BB962C8B-B14F-4D97-AF65-F5344CB8AC3E}">
        <p14:creationId xmlns:p14="http://schemas.microsoft.com/office/powerpoint/2010/main" val="10469830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D3E2270-84A8-42BB-8A74-AEA696BA6F0C}"/>
              </a:ext>
            </a:extLst>
          </p:cNvPr>
          <p:cNvSpPr txBox="1"/>
          <p:nvPr/>
        </p:nvSpPr>
        <p:spPr>
          <a:xfrm>
            <a:off x="418138" y="2899532"/>
            <a:ext cx="5030425" cy="3958468"/>
          </a:xfrm>
          <a:prstGeom prst="rect">
            <a:avLst/>
          </a:prstGeom>
        </p:spPr>
        <p:txBody>
          <a:bodyPr vert="horz" lIns="91440" tIns="45720" rIns="91440" bIns="45720" rtlCol="0">
            <a:normAutofit fontScale="92500" lnSpcReduction="10000"/>
          </a:bodyPr>
          <a:lstStyle/>
          <a:p>
            <a:pPr marR="0">
              <a:lnSpc>
                <a:spcPct val="90000"/>
              </a:lnSpc>
              <a:spcBef>
                <a:spcPts val="0"/>
              </a:spcBef>
              <a:spcAft>
                <a:spcPts val="800"/>
              </a:spcAft>
            </a:pPr>
            <a:r>
              <a:rPr lang="en-US" sz="2500" b="1" dirty="0">
                <a:effectLst/>
                <a:latin typeface="Arial" panose="020B0604020202020204" pitchFamily="34" charset="0"/>
                <a:cs typeface="Arial" panose="020B0604020202020204" pitchFamily="34" charset="0"/>
              </a:rPr>
              <a:t>The time has come when all mankind shall be united, when all races shall be loyal to one fatherland, all religions become one religion, and racial and religious bias pass away. It is a day in which the oneness of humankind shall uplift its standard and international peace, like the true morning, flood the world with its light.</a:t>
            </a:r>
          </a:p>
          <a:p>
            <a:pPr marR="0" algn="r">
              <a:lnSpc>
                <a:spcPct val="90000"/>
              </a:lnSpc>
              <a:spcBef>
                <a:spcPts val="0"/>
              </a:spcBef>
              <a:spcAft>
                <a:spcPts val="800"/>
              </a:spcAft>
            </a:pPr>
            <a:r>
              <a:rPr lang="en-US" sz="2100" b="1" dirty="0">
                <a:effectLst/>
                <a:latin typeface="Arial" panose="020B0604020202020204" pitchFamily="34" charset="0"/>
                <a:cs typeface="Arial" panose="020B0604020202020204" pitchFamily="34" charset="0"/>
              </a:rPr>
              <a:t>‘Abdu'l-Bahá</a:t>
            </a:r>
          </a:p>
          <a:p>
            <a:pPr marR="0" algn="r">
              <a:lnSpc>
                <a:spcPct val="90000"/>
              </a:lnSpc>
              <a:spcBef>
                <a:spcPts val="0"/>
              </a:spcBef>
              <a:spcAft>
                <a:spcPts val="800"/>
              </a:spcAft>
            </a:pPr>
            <a:r>
              <a:rPr lang="en-US" sz="2100" b="1" i="1" dirty="0">
                <a:effectLst/>
                <a:latin typeface="Arial" panose="020B0604020202020204" pitchFamily="34" charset="0"/>
                <a:cs typeface="Arial" panose="020B0604020202020204" pitchFamily="34" charset="0"/>
              </a:rPr>
              <a:t>Promulgation of Universal Peace</a:t>
            </a:r>
            <a:r>
              <a:rPr lang="en-US" sz="2100" b="1" dirty="0">
                <a:effectLst/>
                <a:latin typeface="Arial" panose="020B0604020202020204" pitchFamily="34" charset="0"/>
                <a:cs typeface="Arial" panose="020B0604020202020204" pitchFamily="34" charset="0"/>
              </a:rPr>
              <a:t>, p. 153</a:t>
            </a:r>
          </a:p>
        </p:txBody>
      </p:sp>
      <p:pic>
        <p:nvPicPr>
          <p:cNvPr id="4" name="Picture 3" descr="Diagram&#10;&#10;Description automatically generated">
            <a:extLst>
              <a:ext uri="{FF2B5EF4-FFF2-40B4-BE49-F238E27FC236}">
                <a16:creationId xmlns:a16="http://schemas.microsoft.com/office/drawing/2014/main" id="{331CB195-7446-4789-9135-0A051DDC611B}"/>
              </a:ext>
            </a:extLst>
          </p:cNvPr>
          <p:cNvPicPr>
            <a:picLocks noChangeAspect="1"/>
          </p:cNvPicPr>
          <p:nvPr/>
        </p:nvPicPr>
        <p:blipFill rotWithShape="1">
          <a:blip r:embed="rId2">
            <a:extLst>
              <a:ext uri="{28A0092B-C50C-407E-A947-70E740481C1C}">
                <a14:useLocalDpi xmlns:a14="http://schemas.microsoft.com/office/drawing/2010/main" val="0"/>
              </a:ext>
            </a:extLst>
          </a:blip>
          <a:srcRect r="2" b="155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10597957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ollage of a person&#10;&#10;Description automatically generated with low confidence">
            <a:extLst>
              <a:ext uri="{FF2B5EF4-FFF2-40B4-BE49-F238E27FC236}">
                <a16:creationId xmlns:a16="http://schemas.microsoft.com/office/drawing/2014/main" id="{412179B8-EB02-4DBC-A73D-65FCDC785FEC}"/>
              </a:ext>
            </a:extLst>
          </p:cNvPr>
          <p:cNvPicPr>
            <a:picLocks noChangeAspect="1"/>
          </p:cNvPicPr>
          <p:nvPr/>
        </p:nvPicPr>
        <p:blipFill rotWithShape="1">
          <a:blip r:embed="rId2">
            <a:extLst>
              <a:ext uri="{28A0092B-C50C-407E-A947-70E740481C1C}">
                <a14:useLocalDpi xmlns:a14="http://schemas.microsoft.com/office/drawing/2010/main" val="0"/>
              </a:ext>
            </a:extLst>
          </a:blip>
          <a:srcRect l="3300" r="2583" b="-1"/>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8878BC62-F70D-44EF-93BA-F0B30EC7B909}"/>
              </a:ext>
            </a:extLst>
          </p:cNvPr>
          <p:cNvSpPr txBox="1"/>
          <p:nvPr/>
        </p:nvSpPr>
        <p:spPr>
          <a:xfrm>
            <a:off x="8317887" y="369586"/>
            <a:ext cx="3752642" cy="5879866"/>
          </a:xfrm>
          <a:prstGeom prst="rect">
            <a:avLst/>
          </a:prstGeom>
        </p:spPr>
        <p:txBody>
          <a:bodyPr vert="horz" lIns="91440" tIns="45720" rIns="91440" bIns="45720" rtlCol="0">
            <a:noAutofit/>
          </a:bodyPr>
          <a:lstStyle/>
          <a:p>
            <a:pPr marR="0">
              <a:spcBef>
                <a:spcPts val="0"/>
              </a:spcBef>
            </a:pPr>
            <a:r>
              <a:rPr lang="en-US" sz="2100" b="1" dirty="0">
                <a:effectLst/>
                <a:latin typeface="Arial" panose="020B0604020202020204" pitchFamily="34" charset="0"/>
                <a:cs typeface="Arial" panose="020B0604020202020204" pitchFamily="34" charset="0"/>
              </a:rPr>
              <a:t>The first principle of Bahá'u'lláh is independent investigation of truth, that is, all the nations of the world have to investigate after truth independently and turn their eyes from the moribund blind imitations of the past ages entirely. Truth is one when it is independently investigated, it does not accept division. Therefore the independent investigation of truth will lead to the oneness of the world of humanity.</a:t>
            </a:r>
          </a:p>
          <a:p>
            <a:pPr marR="0" algn="r">
              <a:spcBef>
                <a:spcPts val="0"/>
              </a:spcBef>
            </a:pPr>
            <a:r>
              <a:rPr lang="en-US" b="1" dirty="0">
                <a:effectLst/>
                <a:latin typeface="Arial" panose="020B0604020202020204" pitchFamily="34" charset="0"/>
                <a:cs typeface="Arial" panose="020B0604020202020204" pitchFamily="34" charset="0"/>
              </a:rPr>
              <a:t>'Abdu'l-Bahá</a:t>
            </a:r>
          </a:p>
          <a:p>
            <a:pPr marR="0" algn="r">
              <a:spcBef>
                <a:spcPts val="0"/>
              </a:spcBef>
            </a:pPr>
            <a:r>
              <a:rPr lang="en-US" b="1" i="1" dirty="0">
                <a:effectLst/>
                <a:latin typeface="Arial" panose="020B0604020202020204" pitchFamily="34" charset="0"/>
                <a:cs typeface="Arial" panose="020B0604020202020204" pitchFamily="34" charset="0"/>
              </a:rPr>
              <a:t>Japan Will Turn Ablaze</a:t>
            </a:r>
            <a:r>
              <a:rPr lang="en-US" b="1" dirty="0">
                <a:effectLst/>
                <a:latin typeface="Arial" panose="020B0604020202020204" pitchFamily="34" charset="0"/>
                <a:cs typeface="Arial" panose="020B0604020202020204" pitchFamily="34" charset="0"/>
              </a:rPr>
              <a:t>, p. 35</a:t>
            </a:r>
          </a:p>
        </p:txBody>
      </p:sp>
    </p:spTree>
    <p:extLst>
      <p:ext uri="{BB962C8B-B14F-4D97-AF65-F5344CB8AC3E}">
        <p14:creationId xmlns:p14="http://schemas.microsoft.com/office/powerpoint/2010/main" val="31109868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4">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group of children sitting at a table&#10;&#10;Description automatically generated">
            <a:extLst>
              <a:ext uri="{FF2B5EF4-FFF2-40B4-BE49-F238E27FC236}">
                <a16:creationId xmlns:a16="http://schemas.microsoft.com/office/drawing/2014/main" id="{FB3C9DE2-C5DC-877E-0649-596EC84F3EA1}"/>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2950" r="-1" b="19872"/>
          <a:stretch/>
        </p:blipFill>
        <p:spPr>
          <a:xfrm>
            <a:off x="-1" y="10"/>
            <a:ext cx="12228129" cy="4666928"/>
          </a:xfrm>
          <a:prstGeom prst="rect">
            <a:avLst/>
          </a:prstGeom>
        </p:spPr>
      </p:pic>
      <p:grpSp>
        <p:nvGrpSpPr>
          <p:cNvPr id="23" name="Group 16">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18" name="Freeform: Shape 17">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21" name="Freeform: Shape 20">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5" name="TextBox 4">
            <a:extLst>
              <a:ext uri="{FF2B5EF4-FFF2-40B4-BE49-F238E27FC236}">
                <a16:creationId xmlns:a16="http://schemas.microsoft.com/office/drawing/2014/main" id="{19F8C871-F1E1-8E1D-9182-A81739E7EF6D}"/>
              </a:ext>
            </a:extLst>
          </p:cNvPr>
          <p:cNvSpPr txBox="1"/>
          <p:nvPr/>
        </p:nvSpPr>
        <p:spPr>
          <a:xfrm>
            <a:off x="810574" y="4389297"/>
            <a:ext cx="10570545" cy="2160156"/>
          </a:xfrm>
          <a:prstGeom prst="rect">
            <a:avLst/>
          </a:prstGeom>
        </p:spPr>
        <p:txBody>
          <a:bodyPr vert="horz" lIns="91440" tIns="45720" rIns="91440" bIns="45720" rtlCol="0" anchor="ctr">
            <a:noAutofit/>
          </a:bodyPr>
          <a:lstStyle/>
          <a:p>
            <a:r>
              <a:rPr lang="en-US" sz="2200" b="1" dirty="0">
                <a:latin typeface="Arial" panose="020B0604020202020204" pitchFamily="34" charset="0"/>
                <a:cs typeface="Arial" panose="020B0604020202020204" pitchFamily="34" charset="0"/>
              </a:rPr>
              <a:t>Then it is evident that excellence does not depend upon color. Character is the true criterion of humanity. Anyone who possesses a good character, who has faith in God and is firm, whose actions are good, whose speech is good--that one is accepted at the threshold of God no matter what color he may be.</a:t>
            </a:r>
          </a:p>
          <a:p>
            <a:pPr algn="r"/>
            <a:r>
              <a:rPr lang="en-US" b="1" dirty="0">
                <a:latin typeface="Arial" panose="020B0604020202020204" pitchFamily="34" charset="0"/>
                <a:cs typeface="Arial" panose="020B0604020202020204" pitchFamily="34" charset="0"/>
              </a:rPr>
              <a:t>'Abdu'l-Bahá</a:t>
            </a:r>
          </a:p>
          <a:p>
            <a:pPr algn="r"/>
            <a:r>
              <a:rPr lang="en-US" b="1" i="1" dirty="0">
                <a:latin typeface="Arial" panose="020B0604020202020204" pitchFamily="34" charset="0"/>
                <a:cs typeface="Arial" panose="020B0604020202020204" pitchFamily="34" charset="0"/>
              </a:rPr>
              <a:t>Promulgation of Universal Peace</a:t>
            </a:r>
            <a:r>
              <a:rPr lang="en-US" b="1" dirty="0">
                <a:latin typeface="Arial" panose="020B0604020202020204" pitchFamily="34" charset="0"/>
                <a:cs typeface="Arial" panose="020B0604020202020204" pitchFamily="34" charset="0"/>
              </a:rPr>
              <a:t>, pp. 427-428</a:t>
            </a:r>
          </a:p>
        </p:txBody>
      </p:sp>
    </p:spTree>
    <p:extLst>
      <p:ext uri="{BB962C8B-B14F-4D97-AF65-F5344CB8AC3E}">
        <p14:creationId xmlns:p14="http://schemas.microsoft.com/office/powerpoint/2010/main" val="187980746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Worm's-eye view of a large tree">
            <a:extLst>
              <a:ext uri="{FF2B5EF4-FFF2-40B4-BE49-F238E27FC236}">
                <a16:creationId xmlns:a16="http://schemas.microsoft.com/office/drawing/2014/main" id="{1494F456-BC6E-4AA4-8C23-9C76E8F5D8D6}"/>
              </a:ext>
            </a:extLst>
          </p:cNvPr>
          <p:cNvPicPr>
            <a:picLocks noChangeAspect="1"/>
          </p:cNvPicPr>
          <p:nvPr/>
        </p:nvPicPr>
        <p:blipFill rotWithShape="1">
          <a:blip r:embed="rId2">
            <a:extLst>
              <a:ext uri="{28A0092B-C50C-407E-A947-70E740481C1C}">
                <a14:useLocalDpi xmlns:a14="http://schemas.microsoft.com/office/drawing/2010/main" val="0"/>
              </a:ext>
            </a:extLst>
          </a:blip>
          <a:srcRect r="15469" b="-1"/>
          <a:stretch/>
        </p:blipFill>
        <p:spPr>
          <a:xfrm>
            <a:off x="20" y="431"/>
            <a:ext cx="8115280" cy="6408311"/>
          </a:xfrm>
          <a:prstGeom prst="rect">
            <a:avLst/>
          </a:prstGeom>
        </p:spPr>
      </p:pic>
      <p:sp>
        <p:nvSpPr>
          <p:cNvPr id="2" name="TextBox 1">
            <a:extLst>
              <a:ext uri="{FF2B5EF4-FFF2-40B4-BE49-F238E27FC236}">
                <a16:creationId xmlns:a16="http://schemas.microsoft.com/office/drawing/2014/main" id="{165B6914-8F26-49FB-BFE4-E35DE81B8C23}"/>
              </a:ext>
            </a:extLst>
          </p:cNvPr>
          <p:cNvSpPr txBox="1"/>
          <p:nvPr/>
        </p:nvSpPr>
        <p:spPr>
          <a:xfrm>
            <a:off x="8614934" y="844836"/>
            <a:ext cx="3077428" cy="4237967"/>
          </a:xfrm>
          <a:prstGeom prst="rect">
            <a:avLst/>
          </a:prstGeom>
        </p:spPr>
        <p:txBody>
          <a:bodyPr vert="horz" lIns="91440" tIns="45720" rIns="91440" bIns="45720" rtlCol="0">
            <a:noAutofit/>
          </a:bodyPr>
          <a:lstStyle/>
          <a:p>
            <a:pPr marR="0">
              <a:lnSpc>
                <a:spcPct val="90000"/>
              </a:lnSpc>
              <a:spcBef>
                <a:spcPts val="0"/>
              </a:spcBef>
              <a:spcAft>
                <a:spcPts val="800"/>
              </a:spcAft>
            </a:pPr>
            <a:r>
              <a:rPr lang="en-US" sz="2400" b="1" dirty="0">
                <a:effectLst/>
                <a:latin typeface="Arial" panose="020B0604020202020204" pitchFamily="34" charset="0"/>
                <a:cs typeface="Arial" panose="020B0604020202020204" pitchFamily="34" charset="0"/>
              </a:rPr>
              <a:t>Ye are the fruits of one tree, and the leaves of one branch. Deal ye one with another with the utmost love and harmony, with friendliness and fellowship.</a:t>
            </a:r>
          </a:p>
          <a:p>
            <a:pPr marR="0" algn="r">
              <a:lnSpc>
                <a:spcPct val="90000"/>
              </a:lnSpc>
              <a:spcBef>
                <a:spcPts val="0"/>
              </a:spcBef>
              <a:spcAft>
                <a:spcPts val="0"/>
              </a:spcAft>
            </a:pPr>
            <a:r>
              <a:rPr lang="en-US" sz="2000" b="1" dirty="0">
                <a:effectLst/>
                <a:latin typeface="Arial" panose="020B0604020202020204" pitchFamily="34" charset="0"/>
                <a:cs typeface="Arial" panose="020B0604020202020204" pitchFamily="34" charset="0"/>
              </a:rPr>
              <a:t>Bahá’u’lláh</a:t>
            </a:r>
          </a:p>
          <a:p>
            <a:pPr marR="0" algn="r">
              <a:lnSpc>
                <a:spcPct val="90000"/>
              </a:lnSpc>
              <a:spcBef>
                <a:spcPts val="0"/>
              </a:spcBef>
              <a:spcAft>
                <a:spcPts val="0"/>
              </a:spcAft>
            </a:pPr>
            <a:r>
              <a:rPr lang="en-US" sz="2000" b="1" i="1" dirty="0">
                <a:effectLst/>
                <a:latin typeface="Arial" panose="020B0604020202020204" pitchFamily="34" charset="0"/>
                <a:cs typeface="Arial" panose="020B0604020202020204" pitchFamily="34" charset="0"/>
              </a:rPr>
              <a:t>Epistle to the </a:t>
            </a:r>
          </a:p>
          <a:p>
            <a:pPr marR="0" algn="r">
              <a:lnSpc>
                <a:spcPct val="90000"/>
              </a:lnSpc>
              <a:spcBef>
                <a:spcPts val="0"/>
              </a:spcBef>
              <a:spcAft>
                <a:spcPts val="0"/>
              </a:spcAft>
            </a:pPr>
            <a:r>
              <a:rPr lang="en-US" sz="2000" b="1" i="1" dirty="0">
                <a:effectLst/>
                <a:latin typeface="Arial" panose="020B0604020202020204" pitchFamily="34" charset="0"/>
                <a:cs typeface="Arial" panose="020B0604020202020204" pitchFamily="34" charset="0"/>
              </a:rPr>
              <a:t>Son of the Wolf</a:t>
            </a:r>
            <a:r>
              <a:rPr lang="en-US" sz="2000" b="1" dirty="0">
                <a:effectLst/>
                <a:latin typeface="Arial" panose="020B0604020202020204" pitchFamily="34" charset="0"/>
                <a:cs typeface="Arial" panose="020B0604020202020204" pitchFamily="34" charset="0"/>
              </a:rPr>
              <a:t>, p. 14</a:t>
            </a:r>
          </a:p>
        </p:txBody>
      </p:sp>
      <p:sp>
        <p:nvSpPr>
          <p:cNvPr id="11"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41692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597549B-271F-43E1-89E2-EFEA457C2AF5}"/>
              </a:ext>
            </a:extLst>
          </p:cNvPr>
          <p:cNvSpPr txBox="1"/>
          <p:nvPr/>
        </p:nvSpPr>
        <p:spPr>
          <a:xfrm>
            <a:off x="735666" y="722557"/>
            <a:ext cx="4405601" cy="5412885"/>
          </a:xfrm>
          <a:prstGeom prst="rect">
            <a:avLst/>
          </a:prstGeom>
        </p:spPr>
        <p:txBody>
          <a:bodyPr vert="horz" lIns="91440" tIns="45720" rIns="91440" bIns="45720" rtlCol="0">
            <a:noAutofit/>
          </a:bodyPr>
          <a:lstStyle/>
          <a:p>
            <a:pPr marR="0">
              <a:lnSpc>
                <a:spcPct val="90000"/>
              </a:lnSpc>
              <a:spcBef>
                <a:spcPts val="0"/>
              </a:spcBef>
              <a:spcAft>
                <a:spcPts val="800"/>
              </a:spcAft>
              <a:tabLst>
                <a:tab pos="5943600" algn="r"/>
              </a:tabLst>
            </a:pPr>
            <a:r>
              <a:rPr lang="en-US" sz="2200" b="1" dirty="0">
                <a:effectLst/>
                <a:latin typeface="Arial" panose="020B0604020202020204" pitchFamily="34" charset="0"/>
                <a:cs typeface="Arial" panose="020B0604020202020204" pitchFamily="34" charset="0"/>
              </a:rPr>
              <a:t>Therefore, we must exercise extreme patience, sympathy and love toward all mankind, considering no soul as rejected. If we look upon a soul as rejected, we have disobeyed the teachings of God. God is loving to all. Shall we be unjust or unkind to anyone? Is this allowable in the sight of God? God provides for all. Is it befitting for us to prevent the flow of His merciful provisions for mankind?</a:t>
            </a:r>
          </a:p>
          <a:p>
            <a:pPr marR="0" algn="r">
              <a:lnSpc>
                <a:spcPct val="90000"/>
              </a:lnSpc>
              <a:spcBef>
                <a:spcPts val="0"/>
              </a:spcBef>
              <a:spcAft>
                <a:spcPts val="0"/>
              </a:spcAft>
              <a:tabLst>
                <a:tab pos="5943600" algn="r"/>
              </a:tabLst>
            </a:pPr>
            <a:r>
              <a:rPr lang="en-US" b="1" dirty="0">
                <a:effectLst/>
                <a:latin typeface="Arial" panose="020B0604020202020204" pitchFamily="34" charset="0"/>
                <a:cs typeface="Arial" panose="020B0604020202020204" pitchFamily="34" charset="0"/>
              </a:rPr>
              <a:t>‘Abdu’l-Bahá</a:t>
            </a:r>
          </a:p>
          <a:p>
            <a:pPr marR="0" algn="r">
              <a:lnSpc>
                <a:spcPct val="90000"/>
              </a:lnSpc>
              <a:spcBef>
                <a:spcPts val="0"/>
              </a:spcBef>
              <a:spcAft>
                <a:spcPts val="0"/>
              </a:spcAft>
              <a:tabLst>
                <a:tab pos="5943600" algn="r"/>
              </a:tabLst>
            </a:pPr>
            <a:r>
              <a:rPr lang="en-US" b="1" i="1" dirty="0">
                <a:effectLst/>
                <a:latin typeface="Arial" panose="020B0604020202020204" pitchFamily="34" charset="0"/>
                <a:cs typeface="Arial" panose="020B0604020202020204" pitchFamily="34" charset="0"/>
              </a:rPr>
              <a:t>Promulgation of Universal Peace</a:t>
            </a:r>
            <a:r>
              <a:rPr lang="en-US" b="1" dirty="0">
                <a:effectLst/>
                <a:latin typeface="Arial" panose="020B0604020202020204" pitchFamily="34" charset="0"/>
                <a:cs typeface="Arial" panose="020B0604020202020204" pitchFamily="34" charset="0"/>
              </a:rPr>
              <a:t>, </a:t>
            </a:r>
          </a:p>
          <a:p>
            <a:pPr marR="0" algn="r">
              <a:lnSpc>
                <a:spcPct val="90000"/>
              </a:lnSpc>
              <a:spcBef>
                <a:spcPts val="0"/>
              </a:spcBef>
              <a:spcAft>
                <a:spcPts val="0"/>
              </a:spcAft>
              <a:tabLst>
                <a:tab pos="5943600" algn="r"/>
              </a:tabLst>
            </a:pPr>
            <a:r>
              <a:rPr lang="en-US" b="1" dirty="0">
                <a:effectLst/>
                <a:latin typeface="Arial" panose="020B0604020202020204" pitchFamily="34" charset="0"/>
                <a:cs typeface="Arial" panose="020B0604020202020204" pitchFamily="34" charset="0"/>
              </a:rPr>
              <a:t>pp. 286-287</a:t>
            </a:r>
          </a:p>
        </p:txBody>
      </p:sp>
      <p:pic>
        <p:nvPicPr>
          <p:cNvPr id="6" name="Picture 5" descr="A picture containing person&#10;&#10;Description automatically generated">
            <a:extLst>
              <a:ext uri="{FF2B5EF4-FFF2-40B4-BE49-F238E27FC236}">
                <a16:creationId xmlns:a16="http://schemas.microsoft.com/office/drawing/2014/main" id="{3A1DF175-4693-4928-B6F6-090BF1E2867A}"/>
              </a:ext>
            </a:extLst>
          </p:cNvPr>
          <p:cNvPicPr>
            <a:picLocks noChangeAspect="1"/>
          </p:cNvPicPr>
          <p:nvPr/>
        </p:nvPicPr>
        <p:blipFill rotWithShape="1">
          <a:blip r:embed="rId2">
            <a:extLst>
              <a:ext uri="{28A0092B-C50C-407E-A947-70E740481C1C}">
                <a14:useLocalDpi xmlns:a14="http://schemas.microsoft.com/office/drawing/2010/main" val="0"/>
              </a:ext>
            </a:extLst>
          </a:blip>
          <a:srcRect l="5169" r="18436" b="3"/>
          <a:stretch/>
        </p:blipFill>
        <p:spPr>
          <a:xfrm>
            <a:off x="8270924" y="3578744"/>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p:spPr>
      </p:pic>
      <p:pic>
        <p:nvPicPr>
          <p:cNvPr id="4" name="Picture 3" descr="A group of people looking at a computer&#10;&#10;Description automatically generated with medium confidence">
            <a:extLst>
              <a:ext uri="{FF2B5EF4-FFF2-40B4-BE49-F238E27FC236}">
                <a16:creationId xmlns:a16="http://schemas.microsoft.com/office/drawing/2014/main" id="{42562ECA-6FBF-43B7-A1B1-15EB48B392D7}"/>
              </a:ext>
            </a:extLst>
          </p:cNvPr>
          <p:cNvPicPr>
            <a:picLocks noChangeAspect="1"/>
          </p:cNvPicPr>
          <p:nvPr/>
        </p:nvPicPr>
        <p:blipFill rotWithShape="1">
          <a:blip r:embed="rId3">
            <a:extLst>
              <a:ext uri="{28A0092B-C50C-407E-A947-70E740481C1C}">
                <a14:useLocalDpi xmlns:a14="http://schemas.microsoft.com/office/drawing/2010/main" val="0"/>
              </a:ext>
            </a:extLst>
          </a:blip>
          <a:srcRect l="5764" r="28080" b="3"/>
          <a:stretch/>
        </p:blipFill>
        <p:spPr>
          <a:xfrm>
            <a:off x="5398276" y="2404704"/>
            <a:ext cx="3458367"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pic>
        <p:nvPicPr>
          <p:cNvPr id="8" name="Picture 7" descr="A picture containing text, wall, person, indoor&#10;&#10;Description automatically generated">
            <a:extLst>
              <a:ext uri="{FF2B5EF4-FFF2-40B4-BE49-F238E27FC236}">
                <a16:creationId xmlns:a16="http://schemas.microsoft.com/office/drawing/2014/main" id="{AED0D653-4011-41D1-B82D-35F5AE506363}"/>
              </a:ext>
            </a:extLst>
          </p:cNvPr>
          <p:cNvPicPr>
            <a:picLocks noChangeAspect="1"/>
          </p:cNvPicPr>
          <p:nvPr/>
        </p:nvPicPr>
        <p:blipFill rotWithShape="1">
          <a:blip r:embed="rId4">
            <a:extLst>
              <a:ext uri="{28A0092B-C50C-407E-A947-70E740481C1C}">
                <a14:useLocalDpi xmlns:a14="http://schemas.microsoft.com/office/drawing/2010/main" val="0"/>
              </a:ext>
            </a:extLst>
          </a:blip>
          <a:srcRect l="5550" r="12214" b="-2"/>
          <a:stretch/>
        </p:blipFill>
        <p:spPr>
          <a:xfrm>
            <a:off x="7523370" y="102715"/>
            <a:ext cx="4579876"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p:spPr>
      </p:pic>
    </p:spTree>
    <p:extLst>
      <p:ext uri="{BB962C8B-B14F-4D97-AF65-F5344CB8AC3E}">
        <p14:creationId xmlns:p14="http://schemas.microsoft.com/office/powerpoint/2010/main" val="7466821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group of people posing for a photo&#10;&#10;Description automatically generated">
            <a:extLst>
              <a:ext uri="{FF2B5EF4-FFF2-40B4-BE49-F238E27FC236}">
                <a16:creationId xmlns:a16="http://schemas.microsoft.com/office/drawing/2014/main" id="{21305EF2-88FB-543D-A2AD-C146658CDC1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2598" b="31807"/>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extBox 2">
            <a:extLst>
              <a:ext uri="{FF2B5EF4-FFF2-40B4-BE49-F238E27FC236}">
                <a16:creationId xmlns:a16="http://schemas.microsoft.com/office/drawing/2014/main" id="{FBD07ED2-AAC9-BF43-C57C-C4CBA2C8D275}"/>
              </a:ext>
            </a:extLst>
          </p:cNvPr>
          <p:cNvSpPr txBox="1"/>
          <p:nvPr/>
        </p:nvSpPr>
        <p:spPr>
          <a:xfrm>
            <a:off x="401495" y="3752860"/>
            <a:ext cx="11389009" cy="3105140"/>
          </a:xfrm>
          <a:prstGeom prst="rect">
            <a:avLst/>
          </a:prstGeom>
        </p:spPr>
        <p:txBody>
          <a:bodyPr vert="horz" lIns="91440" tIns="45720" rIns="91440" bIns="45720" rtlCol="0" anchor="ctr">
            <a:noAutofit/>
          </a:bodyPr>
          <a:lstStyle/>
          <a:p>
            <a:r>
              <a:rPr lang="en-US" sz="2000" b="1" dirty="0">
                <a:latin typeface="Arial" panose="020B0604020202020204" pitchFamily="34" charset="0"/>
                <a:cs typeface="Arial" panose="020B0604020202020204" pitchFamily="34" charset="0"/>
              </a:rPr>
              <a:t>The holy Manifestations of God were sent down to make visible the oneness of humanity. For this did They endure unnumbered ills and tribulations, that a community from amongst mankind’s divergent peoples could gather within the shadow of the Word of God and live as one, and could, with delight and grace, demonstrate on earth the unity of humankind. Therefore must the desire of the friends be this, to bring together and unify all peoples, that all may receive a generous drink of this pure wine from this cup that is “tempered at the camphor fountain.” Let them make the differing populations to be as one and induce the hostile and murderous kindreds of the earth to love one another instead. </a:t>
            </a:r>
          </a:p>
          <a:p>
            <a:pPr algn="r"/>
            <a:r>
              <a:rPr lang="en-US" sz="1700" b="1" dirty="0">
                <a:latin typeface="Arial" panose="020B0604020202020204" pitchFamily="34" charset="0"/>
                <a:cs typeface="Arial" panose="020B0604020202020204" pitchFamily="34" charset="0"/>
              </a:rPr>
              <a:t>‘Abdu’l-Bahá</a:t>
            </a:r>
          </a:p>
          <a:p>
            <a:pPr algn="r"/>
            <a:r>
              <a:rPr lang="en-US" sz="1700" b="1" i="1" dirty="0">
                <a:latin typeface="Arial" panose="020B0604020202020204" pitchFamily="34" charset="0"/>
                <a:cs typeface="Arial" panose="020B0604020202020204" pitchFamily="34" charset="0"/>
              </a:rPr>
              <a:t>Selections from the Writings of ‘Abdu’l-Bahá</a:t>
            </a:r>
            <a:r>
              <a:rPr lang="en-US" sz="1700" b="1" dirty="0">
                <a:latin typeface="Arial" panose="020B0604020202020204" pitchFamily="34" charset="0"/>
                <a:cs typeface="Arial" panose="020B0604020202020204" pitchFamily="34" charset="0"/>
              </a:rPr>
              <a:t>, p. 221</a:t>
            </a:r>
          </a:p>
        </p:txBody>
      </p:sp>
    </p:spTree>
    <p:extLst>
      <p:ext uri="{BB962C8B-B14F-4D97-AF65-F5344CB8AC3E}">
        <p14:creationId xmlns:p14="http://schemas.microsoft.com/office/powerpoint/2010/main" val="16708445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group of cartoon figurines around a planet&#10;&#10;Description automatically generated">
            <a:extLst>
              <a:ext uri="{FF2B5EF4-FFF2-40B4-BE49-F238E27FC236}">
                <a16:creationId xmlns:a16="http://schemas.microsoft.com/office/drawing/2014/main" id="{7D4C23CE-1EA4-D9DD-D0EC-D84A18A382E5}"/>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1976" r="21220" b="-2"/>
          <a:stretch/>
        </p:blipFill>
        <p:spPr>
          <a:xfrm>
            <a:off x="-9886" y="10"/>
            <a:ext cx="7572605" cy="6857990"/>
          </a:xfrm>
          <a:prstGeom prst="rect">
            <a:avLst/>
          </a:prstGeom>
        </p:spPr>
      </p:pic>
      <p:cxnSp>
        <p:nvCxnSpPr>
          <p:cNvPr id="10" name="Straight Connector 9">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0218444-D858-F2B4-653C-D1D005515061}"/>
              </a:ext>
            </a:extLst>
          </p:cNvPr>
          <p:cNvSpPr txBox="1"/>
          <p:nvPr/>
        </p:nvSpPr>
        <p:spPr>
          <a:xfrm>
            <a:off x="7725104" y="1150889"/>
            <a:ext cx="4376507" cy="5744952"/>
          </a:xfrm>
          <a:prstGeom prst="rect">
            <a:avLst/>
          </a:prstGeom>
        </p:spPr>
        <p:txBody>
          <a:bodyPr vert="horz" lIns="91440" tIns="45720" rIns="91440" bIns="45720" rtlCol="0">
            <a:noAutofit/>
          </a:bodyPr>
          <a:lstStyle/>
          <a:p>
            <a:r>
              <a:rPr lang="en-US" b="1" dirty="0">
                <a:latin typeface="Arial" panose="020B0604020202020204" pitchFamily="34" charset="0"/>
                <a:cs typeface="Arial" panose="020B0604020202020204" pitchFamily="34" charset="0"/>
              </a:rPr>
              <a:t>…we must not make distinctions between individual members of the human family. We must not consider any soul as barren or deprived. Our duty lies in educating souls so that the Sun of the bestowals of God shall become resplendent in them, and this is possible through the power of the oneness of humanity. The more love is expressed among mankind and the stronger the power of unity, the greater will be this reflection and revelation, for the greatest bestowal of God is love. Love is the source of all the bestowals of God. Until love takes possession of the heart, no other divine bounty can be revealed in it.</a:t>
            </a:r>
          </a:p>
          <a:p>
            <a:pPr algn="r"/>
            <a:r>
              <a:rPr lang="en-US" sz="1600" b="1" dirty="0">
                <a:latin typeface="Arial" panose="020B0604020202020204" pitchFamily="34" charset="0"/>
                <a:cs typeface="Arial" panose="020B0604020202020204" pitchFamily="34" charset="0"/>
              </a:rPr>
              <a:t> ‘Abdu’l-Bahá </a:t>
            </a:r>
          </a:p>
          <a:p>
            <a:pPr algn="r"/>
            <a:r>
              <a:rPr lang="en-US" sz="1600" b="1" i="1" dirty="0">
                <a:latin typeface="Arial" panose="020B0604020202020204" pitchFamily="34" charset="0"/>
                <a:cs typeface="Arial" panose="020B0604020202020204" pitchFamily="34" charset="0"/>
              </a:rPr>
              <a:t>The Promulgation of Universal Peace</a:t>
            </a:r>
            <a:r>
              <a:rPr lang="en-US" sz="1600" b="1" dirty="0">
                <a:latin typeface="Arial" panose="020B0604020202020204" pitchFamily="34" charset="0"/>
                <a:cs typeface="Arial" panose="020B0604020202020204" pitchFamily="34" charset="0"/>
              </a:rPr>
              <a:t>, p. 15</a:t>
            </a:r>
          </a:p>
        </p:txBody>
      </p:sp>
    </p:spTree>
    <p:extLst>
      <p:ext uri="{BB962C8B-B14F-4D97-AF65-F5344CB8AC3E}">
        <p14:creationId xmlns:p14="http://schemas.microsoft.com/office/powerpoint/2010/main" val="393208002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Baha'i Song - Let All Associate (by New Creation)">
            <a:hlinkClick r:id="" action="ppaction://media"/>
            <a:extLst>
              <a:ext uri="{FF2B5EF4-FFF2-40B4-BE49-F238E27FC236}">
                <a16:creationId xmlns:a16="http://schemas.microsoft.com/office/drawing/2014/main" id="{839F9335-CF45-4E6D-8C6D-D3C04958BC63}"/>
              </a:ext>
            </a:extLst>
          </p:cNvPr>
          <p:cNvPicPr>
            <a:picLocks noRot="1" noChangeAspect="1"/>
          </p:cNvPicPr>
          <p:nvPr>
            <a:videoFile r:link="rId1"/>
          </p:nvPr>
        </p:nvPicPr>
        <p:blipFill>
          <a:blip r:embed="rId3"/>
          <a:stretch>
            <a:fillRect/>
          </a:stretch>
        </p:blipFill>
        <p:spPr>
          <a:xfrm>
            <a:off x="1018664" y="258367"/>
            <a:ext cx="10154672" cy="5737390"/>
          </a:xfrm>
          <a:prstGeom prst="rect">
            <a:avLst/>
          </a:prstGeom>
        </p:spPr>
      </p:pic>
      <p:sp>
        <p:nvSpPr>
          <p:cNvPr id="4" name="TextBox 3">
            <a:extLst>
              <a:ext uri="{FF2B5EF4-FFF2-40B4-BE49-F238E27FC236}">
                <a16:creationId xmlns:a16="http://schemas.microsoft.com/office/drawing/2014/main" id="{37A97479-71D4-CC5E-39F0-CB5D80A9EE56}"/>
              </a:ext>
            </a:extLst>
          </p:cNvPr>
          <p:cNvSpPr txBox="1"/>
          <p:nvPr/>
        </p:nvSpPr>
        <p:spPr>
          <a:xfrm>
            <a:off x="2593815" y="6206267"/>
            <a:ext cx="7004370" cy="461665"/>
          </a:xfrm>
          <a:prstGeom prst="rect">
            <a:avLst/>
          </a:prstGeom>
          <a:noFill/>
        </p:spPr>
        <p:txBody>
          <a:bodyPr wrap="square">
            <a:spAutoFit/>
          </a:bodyPr>
          <a:lstStyle/>
          <a:p>
            <a:r>
              <a:rPr lang="en-US" sz="2400" b="1" dirty="0">
                <a:hlinkClick r:id="rId4"/>
              </a:rPr>
              <a:t>https://www.youtube.com/watch?v=VMl2m1M7nLg</a:t>
            </a:r>
            <a:r>
              <a:rPr lang="en-US" sz="2400" b="1" dirty="0"/>
              <a:t> </a:t>
            </a:r>
          </a:p>
        </p:txBody>
      </p:sp>
    </p:spTree>
    <p:extLst>
      <p:ext uri="{BB962C8B-B14F-4D97-AF65-F5344CB8AC3E}">
        <p14:creationId xmlns:p14="http://schemas.microsoft.com/office/powerpoint/2010/main" val="24349534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8713DB-EBBF-C30F-30A4-F40BC898EE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1545" y="180495"/>
            <a:ext cx="10268909" cy="5776261"/>
          </a:xfrm>
          <a:prstGeom prst="rect">
            <a:avLst/>
          </a:prstGeom>
        </p:spPr>
      </p:pic>
      <p:sp>
        <p:nvSpPr>
          <p:cNvPr id="6" name="TextBox 5">
            <a:extLst>
              <a:ext uri="{FF2B5EF4-FFF2-40B4-BE49-F238E27FC236}">
                <a16:creationId xmlns:a16="http://schemas.microsoft.com/office/drawing/2014/main" id="{1408E204-26BD-8E3E-A6FC-E8F9E92E65B3}"/>
              </a:ext>
            </a:extLst>
          </p:cNvPr>
          <p:cNvSpPr txBox="1"/>
          <p:nvPr/>
        </p:nvSpPr>
        <p:spPr>
          <a:xfrm>
            <a:off x="2722093" y="6166797"/>
            <a:ext cx="6747811" cy="461665"/>
          </a:xfrm>
          <a:prstGeom prst="rect">
            <a:avLst/>
          </a:prstGeom>
          <a:noFill/>
        </p:spPr>
        <p:txBody>
          <a:bodyPr wrap="square">
            <a:spAutoFit/>
          </a:bodyPr>
          <a:lstStyle/>
          <a:p>
            <a:r>
              <a:rPr lang="en-US" sz="2400" b="1" dirty="0">
                <a:hlinkClick r:id="rId3"/>
              </a:rPr>
              <a:t>https://www.youtube.com/watch?v=zSAj5A55fR8</a:t>
            </a:r>
            <a:r>
              <a:rPr lang="en-US" sz="2400" b="1" dirty="0"/>
              <a:t> </a:t>
            </a:r>
          </a:p>
        </p:txBody>
      </p:sp>
    </p:spTree>
    <p:extLst>
      <p:ext uri="{BB962C8B-B14F-4D97-AF65-F5344CB8AC3E}">
        <p14:creationId xmlns:p14="http://schemas.microsoft.com/office/powerpoint/2010/main" val="36377087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702</TotalTime>
  <Words>1016</Words>
  <Application>Microsoft Office PowerPoint</Application>
  <PresentationFormat>Widescreen</PresentationFormat>
  <Paragraphs>39</Paragraphs>
  <Slides>14</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Huitt</dc:creator>
  <cp:lastModifiedBy>Huitt, Bill</cp:lastModifiedBy>
  <cp:revision>29</cp:revision>
  <dcterms:created xsi:type="dcterms:W3CDTF">2022-03-03T02:27:38Z</dcterms:created>
  <dcterms:modified xsi:type="dcterms:W3CDTF">2026-02-19T00:34:46Z</dcterms:modified>
</cp:coreProperties>
</file>