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68" r:id="rId5"/>
    <p:sldId id="267" r:id="rId6"/>
    <p:sldId id="257" r:id="rId7"/>
    <p:sldId id="261" r:id="rId8"/>
    <p:sldId id="262" r:id="rId9"/>
    <p:sldId id="263" r:id="rId10"/>
    <p:sldId id="269" r:id="rId11"/>
    <p:sldId id="270" r:id="rId12"/>
    <p:sldId id="271" r:id="rId13"/>
    <p:sldId id="2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72" d="100"/>
          <a:sy n="72" d="100"/>
        </p:scale>
        <p:origin x="840" y="4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1A43-6CD7-906F-DE2C-A4B421ADB5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5D00EB-076B-F570-1441-B44EC20A27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E23263-D011-381E-7AFB-44DDD5DD7FE8}"/>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5" name="Footer Placeholder 4">
            <a:extLst>
              <a:ext uri="{FF2B5EF4-FFF2-40B4-BE49-F238E27FC236}">
                <a16:creationId xmlns:a16="http://schemas.microsoft.com/office/drawing/2014/main" id="{6D87BB61-DB6E-59EB-810E-D87F74231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8453E1-644F-62F0-EF81-D3DF6A18CE5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495641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4AAF-1EC0-770A-C673-793F291EF6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17ECC5-3C0B-5B6B-9C75-5CEDFB7687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4B998-002E-E35E-4411-37264DCA5838}"/>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5" name="Footer Placeholder 4">
            <a:extLst>
              <a:ext uri="{FF2B5EF4-FFF2-40B4-BE49-F238E27FC236}">
                <a16:creationId xmlns:a16="http://schemas.microsoft.com/office/drawing/2014/main" id="{1D59B17A-9761-82EC-26A4-935B09A6D9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22468C-AA22-CC9E-7113-F301EF3F081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388361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64793-7775-B984-4D2A-860726ABB0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B242A2-DD73-BAB8-1DDE-A897D1205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39AD5E-8ACF-FA8B-923A-F54C6E3ECB1D}"/>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5" name="Footer Placeholder 4">
            <a:extLst>
              <a:ext uri="{FF2B5EF4-FFF2-40B4-BE49-F238E27FC236}">
                <a16:creationId xmlns:a16="http://schemas.microsoft.com/office/drawing/2014/main" id="{FAD3B814-E6E3-6DA7-5316-1A7771FCAF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CE7352-6222-420F-8BC9-D31B27E7316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05146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97B9-5650-5B08-36D1-2CF28A3099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811ADC-BAE2-1CE6-6CC4-97F72EB17C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41C9AA-BAE8-6EC1-2DE1-A91E1DE3EE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838CFB-DE47-5ACB-91BD-3FA0E94B1D6D}"/>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6" name="Footer Placeholder 5">
            <a:extLst>
              <a:ext uri="{FF2B5EF4-FFF2-40B4-BE49-F238E27FC236}">
                <a16:creationId xmlns:a16="http://schemas.microsoft.com/office/drawing/2014/main" id="{22A64059-FD29-C17C-3B1E-1074533FDF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364747-D107-3329-9471-0A18BF25F00F}"/>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3511754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4A2A4-4517-F13D-C23C-4805F14753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523030-8E87-2B49-D4DA-1EEE5B5EEB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93E8F4-EEE4-D01C-CAD5-A76CDA34EA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F290F8-101C-E353-97F5-FBAA73BF48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2D25D5-C956-7809-15A9-27D7DDCD55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824840-C6DC-67EF-3721-FB03BC3E66D2}"/>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8" name="Footer Placeholder 7">
            <a:extLst>
              <a:ext uri="{FF2B5EF4-FFF2-40B4-BE49-F238E27FC236}">
                <a16:creationId xmlns:a16="http://schemas.microsoft.com/office/drawing/2014/main" id="{99DF90C5-F39D-80E2-117F-21CD897D12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2F91F4-57FE-24FD-1D40-5EB0F3C83256}"/>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42942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82DF-3259-E343-5AE2-458209CEE3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8B203C-947A-918E-1D06-871316E0B43E}"/>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4" name="Footer Placeholder 3">
            <a:extLst>
              <a:ext uri="{FF2B5EF4-FFF2-40B4-BE49-F238E27FC236}">
                <a16:creationId xmlns:a16="http://schemas.microsoft.com/office/drawing/2014/main" id="{812FDAE7-E9DD-753B-3E2C-B3FA14AAF9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595E88-A8B9-E0F1-5DC1-E6ACC33A7D6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1824924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3773EC-FFFB-714F-4C0B-6E8723D0B444}"/>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3" name="Footer Placeholder 2">
            <a:extLst>
              <a:ext uri="{FF2B5EF4-FFF2-40B4-BE49-F238E27FC236}">
                <a16:creationId xmlns:a16="http://schemas.microsoft.com/office/drawing/2014/main" id="{CB7749C4-6676-C713-2B86-8BA2D46CC9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44B7D9-0660-8C31-90C8-0123E39B6EF4}"/>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854201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06AC-1B11-4F41-9767-E6029650C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5280BB-B15F-47AF-5355-A164F01205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FFD023-D002-B3CC-DF16-A5CE517C4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7297F9-67D4-0205-1B41-5EA4D31DDF26}"/>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6" name="Footer Placeholder 5">
            <a:extLst>
              <a:ext uri="{FF2B5EF4-FFF2-40B4-BE49-F238E27FC236}">
                <a16:creationId xmlns:a16="http://schemas.microsoft.com/office/drawing/2014/main" id="{FF64BAE4-CE82-7F49-0D67-2F0CBEBEA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B3AD3-D66E-8F1F-7BE6-FC469563F35A}"/>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64095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08970-CB64-8B2F-F04A-8E27881BFA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8EE2CA-AF5B-6F9C-42B6-42B63116C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71CF1E-CB4E-288C-7BD6-38098EA9F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8EC34-3FCF-9C01-FEC5-9C65163E9123}"/>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6" name="Footer Placeholder 5">
            <a:extLst>
              <a:ext uri="{FF2B5EF4-FFF2-40B4-BE49-F238E27FC236}">
                <a16:creationId xmlns:a16="http://schemas.microsoft.com/office/drawing/2014/main" id="{045E2B89-5C58-23E4-5417-8E8CA9DCF5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A219A-48C8-1018-F371-5F9EE5336323}"/>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730289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AAD52-EAE2-56D0-9BA7-4896932EB3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498AA-6628-77C4-EEDF-42AA0F5D44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773993-EA56-D9EC-EF8E-B0A0A4634B90}"/>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5" name="Footer Placeholder 4">
            <a:extLst>
              <a:ext uri="{FF2B5EF4-FFF2-40B4-BE49-F238E27FC236}">
                <a16:creationId xmlns:a16="http://schemas.microsoft.com/office/drawing/2014/main" id="{B88AC907-8EA7-9DCA-1C70-B4B19B99C9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17583-DA93-B8D4-3BF8-FD4705792C56}"/>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42435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DC2DE9-3406-C62C-C278-D20488D798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B47A66-FD78-EFF2-6028-326EF70216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F7649-C330-5F72-EE1C-55A512FD9829}"/>
              </a:ext>
            </a:extLst>
          </p:cNvPr>
          <p:cNvSpPr>
            <a:spLocks noGrp="1"/>
          </p:cNvSpPr>
          <p:nvPr>
            <p:ph type="dt" sz="half" idx="10"/>
          </p:nvPr>
        </p:nvSpPr>
        <p:spPr/>
        <p:txBody>
          <a:bodyPr/>
          <a:lstStyle/>
          <a:p>
            <a:fld id="{8F4C1337-6EFC-4A56-96EA-FD6274DFB279}" type="datetimeFigureOut">
              <a:rPr lang="en-US" smtClean="0"/>
              <a:t>2/11/2026</a:t>
            </a:fld>
            <a:endParaRPr lang="en-US"/>
          </a:p>
        </p:txBody>
      </p:sp>
      <p:sp>
        <p:nvSpPr>
          <p:cNvPr id="5" name="Footer Placeholder 4">
            <a:extLst>
              <a:ext uri="{FF2B5EF4-FFF2-40B4-BE49-F238E27FC236}">
                <a16:creationId xmlns:a16="http://schemas.microsoft.com/office/drawing/2014/main" id="{864DCA77-67DA-3493-1381-40C979EC83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DE5884-7792-5A2D-A4BB-20854F1B9DC9}"/>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85877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31264E-BA6F-F32C-B0B9-D5C497EDFE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24391F-749D-3A2A-8302-99A1ECD92D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B206DB-E905-EA45-DB59-B20206993C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C1337-6EFC-4A56-96EA-FD6274DFB279}" type="datetimeFigureOut">
              <a:rPr lang="en-US" smtClean="0"/>
              <a:t>2/11/2026</a:t>
            </a:fld>
            <a:endParaRPr lang="en-US"/>
          </a:p>
        </p:txBody>
      </p:sp>
      <p:sp>
        <p:nvSpPr>
          <p:cNvPr id="5" name="Footer Placeholder 4">
            <a:extLst>
              <a:ext uri="{FF2B5EF4-FFF2-40B4-BE49-F238E27FC236}">
                <a16:creationId xmlns:a16="http://schemas.microsoft.com/office/drawing/2014/main" id="{B883811A-09B5-F432-8CA9-C062AD4EC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EF009D-026F-BFA7-ABA8-896759B23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B55A5-1334-4D0F-BF66-0692BCA37F12}" type="slidenum">
              <a:rPr lang="en-US" smtClean="0"/>
              <a:t>‹#›</a:t>
            </a:fld>
            <a:endParaRPr lang="en-US"/>
          </a:p>
        </p:txBody>
      </p:sp>
    </p:spTree>
    <p:extLst>
      <p:ext uri="{BB962C8B-B14F-4D97-AF65-F5344CB8AC3E}">
        <p14:creationId xmlns:p14="http://schemas.microsoft.com/office/powerpoint/2010/main" val="3188798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exels.com/photo/close-up-of-multi-colored-flowers-246454/"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Zv-nCJcMoow?feature=oembed" TargetMode="External"/><Relationship Id="rId4" Type="http://schemas.openxmlformats.org/officeDocument/2006/relationships/hyperlink" Target="https://www.youtube.com/watch?v=Zv-nCJcMoow&amp;t=3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publicdomainpictures.net/en/view-image.php?image=293725&amp;picture=hearts-desire"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kevl/190929845/"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recantodosautores.blogspot.com/2011/08/passaro-na-gaiola.html"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UYsQ4eS8pKg?feature=oembed" TargetMode="External"/><Relationship Id="rId4" Type="http://schemas.openxmlformats.org/officeDocument/2006/relationships/hyperlink" Target="https://www.youtube.com/watch?v=UYsQ4eS8pKg&amp;t=4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publicdomainpictures.net/view-image.php?image=370244&amp;picture=paii-urmtori"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illi580.deviantart.com/art/A-Portal-To-Paradise-655162735"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en/alive-awake-aware-hands-embrace-720243/"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publicdomainpictures.net/en/view-image.php?image=260730&amp;picture=ocean-sunset"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epitemnein-epitomic.blogspot.com/2013/09/praying-psalm-46-stillness-in.html"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ideo" Target="https://www.youtube.com/embed/lecIdK79WcE?feature=oembed" TargetMode="External"/><Relationship Id="rId4" Type="http://schemas.openxmlformats.org/officeDocument/2006/relationships/hyperlink" Target="https://www.youtube.com/watch?v=lecIdK79WcE&amp;t=1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yk85B9W3cQ0"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flowers in a vase&#10;&#10;Description automatically generated">
            <a:extLst>
              <a:ext uri="{FF2B5EF4-FFF2-40B4-BE49-F238E27FC236}">
                <a16:creationId xmlns:a16="http://schemas.microsoft.com/office/drawing/2014/main" id="{77068CD8-DF75-25B8-5C49-0516DD916E08}"/>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0" y="-1"/>
            <a:ext cx="12191980" cy="6857999"/>
          </a:xfrm>
          <a:prstGeom prst="rect">
            <a:avLst/>
          </a:prstGeom>
        </p:spPr>
      </p:pic>
      <p:sp>
        <p:nvSpPr>
          <p:cNvPr id="2" name="Title 1">
            <a:extLst>
              <a:ext uri="{FF2B5EF4-FFF2-40B4-BE49-F238E27FC236}">
                <a16:creationId xmlns:a16="http://schemas.microsoft.com/office/drawing/2014/main" id="{9E5DC9EF-61A4-2BF0-32D2-B13AD1A3A66D}"/>
              </a:ext>
            </a:extLst>
          </p:cNvPr>
          <p:cNvSpPr>
            <a:spLocks noGrp="1"/>
          </p:cNvSpPr>
          <p:nvPr>
            <p:ph type="ctrTitle"/>
          </p:nvPr>
        </p:nvSpPr>
        <p:spPr>
          <a:xfrm>
            <a:off x="3446196" y="1238864"/>
            <a:ext cx="5299587" cy="2662082"/>
          </a:xfrm>
        </p:spPr>
        <p:txBody>
          <a:bodyPr>
            <a:noAutofit/>
          </a:bodyPr>
          <a:lstStyle/>
          <a:p>
            <a:r>
              <a:rPr lang="en-US" sz="8400" dirty="0">
                <a:solidFill>
                  <a:srgbClr val="FFFFFF"/>
                </a:solidFill>
                <a:latin typeface="Arial" panose="020B0604020202020204" pitchFamily="34" charset="0"/>
                <a:cs typeface="Arial" panose="020B0604020202020204" pitchFamily="34" charset="0"/>
              </a:rPr>
              <a:t>Physical/ Material Death</a:t>
            </a:r>
          </a:p>
        </p:txBody>
      </p:sp>
      <p:sp>
        <p:nvSpPr>
          <p:cNvPr id="3" name="Subtitle 2">
            <a:extLst>
              <a:ext uri="{FF2B5EF4-FFF2-40B4-BE49-F238E27FC236}">
                <a16:creationId xmlns:a16="http://schemas.microsoft.com/office/drawing/2014/main" id="{5306537F-5BFF-BDE5-1AFB-598AB9F7F26E}"/>
              </a:ext>
            </a:extLst>
          </p:cNvPr>
          <p:cNvSpPr>
            <a:spLocks noGrp="1"/>
          </p:cNvSpPr>
          <p:nvPr>
            <p:ph type="subTitle" idx="1"/>
          </p:nvPr>
        </p:nvSpPr>
        <p:spPr>
          <a:xfrm>
            <a:off x="1111045" y="5811225"/>
            <a:ext cx="3401961" cy="501086"/>
          </a:xfrm>
        </p:spPr>
        <p:txBody>
          <a:bodyPr>
            <a:noAutofit/>
          </a:bodyPr>
          <a:lstStyle/>
          <a:p>
            <a:r>
              <a:rPr lang="en-US" sz="3200" b="1" dirty="0">
                <a:solidFill>
                  <a:srgbClr val="FFFFFF"/>
                </a:solidFill>
              </a:rPr>
              <a:t>Tucker, GA</a:t>
            </a:r>
          </a:p>
        </p:txBody>
      </p:sp>
    </p:spTree>
    <p:extLst>
      <p:ext uri="{BB962C8B-B14F-4D97-AF65-F5344CB8AC3E}">
        <p14:creationId xmlns:p14="http://schemas.microsoft.com/office/powerpoint/2010/main" val="32887969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rayer for the Departed  - Elika Mahony">
            <a:hlinkClick r:id="" action="ppaction://media"/>
            <a:extLst>
              <a:ext uri="{FF2B5EF4-FFF2-40B4-BE49-F238E27FC236}">
                <a16:creationId xmlns:a16="http://schemas.microsoft.com/office/drawing/2014/main" id="{BC51000C-EB55-E945-EB34-7A3756CC9B20}"/>
              </a:ext>
            </a:extLst>
          </p:cNvPr>
          <p:cNvPicPr>
            <a:picLocks noRot="1" noChangeAspect="1"/>
          </p:cNvPicPr>
          <p:nvPr>
            <a:videoFile r:link="rId1"/>
          </p:nvPr>
        </p:nvPicPr>
        <p:blipFill>
          <a:blip r:embed="rId3"/>
          <a:stretch>
            <a:fillRect/>
          </a:stretch>
        </p:blipFill>
        <p:spPr>
          <a:xfrm>
            <a:off x="1468202" y="493209"/>
            <a:ext cx="9255596" cy="5229411"/>
          </a:xfrm>
          <a:prstGeom prst="rect">
            <a:avLst/>
          </a:prstGeom>
        </p:spPr>
      </p:pic>
      <p:sp>
        <p:nvSpPr>
          <p:cNvPr id="4" name="TextBox 3">
            <a:extLst>
              <a:ext uri="{FF2B5EF4-FFF2-40B4-BE49-F238E27FC236}">
                <a16:creationId xmlns:a16="http://schemas.microsoft.com/office/drawing/2014/main" id="{7B476584-07AF-6DE5-FFFD-D9F2A5012986}"/>
              </a:ext>
            </a:extLst>
          </p:cNvPr>
          <p:cNvSpPr txBox="1"/>
          <p:nvPr/>
        </p:nvSpPr>
        <p:spPr>
          <a:xfrm>
            <a:off x="2346960" y="6018014"/>
            <a:ext cx="7498080" cy="461665"/>
          </a:xfrm>
          <a:prstGeom prst="rect">
            <a:avLst/>
          </a:prstGeom>
          <a:noFill/>
        </p:spPr>
        <p:txBody>
          <a:bodyPr wrap="square">
            <a:spAutoFit/>
          </a:bodyPr>
          <a:lstStyle/>
          <a:p>
            <a:r>
              <a:rPr lang="en-US" sz="2400" b="1" dirty="0">
                <a:hlinkClick r:id="rId4"/>
              </a:rPr>
              <a:t>https://www.youtube.com/watch?v=Zv-nCJcMoow&amp;t=3s</a:t>
            </a:r>
            <a:r>
              <a:rPr lang="en-US" sz="2400" b="1" dirty="0"/>
              <a:t> </a:t>
            </a:r>
          </a:p>
        </p:txBody>
      </p:sp>
    </p:spTree>
    <p:extLst>
      <p:ext uri="{BB962C8B-B14F-4D97-AF65-F5344CB8AC3E}">
        <p14:creationId xmlns:p14="http://schemas.microsoft.com/office/powerpoint/2010/main" val="14287124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652A6E9-FA4F-961B-BD21-FDD6457BFAFE}"/>
              </a:ext>
            </a:extLst>
          </p:cNvPr>
          <p:cNvSpPr txBox="1"/>
          <p:nvPr/>
        </p:nvSpPr>
        <p:spPr>
          <a:xfrm>
            <a:off x="804797" y="1054510"/>
            <a:ext cx="4619621" cy="4748980"/>
          </a:xfrm>
          <a:prstGeom prst="rect">
            <a:avLst/>
          </a:prstGeom>
        </p:spPr>
        <p:txBody>
          <a:bodyPr vert="horz" lIns="91440" tIns="45720" rIns="91440" bIns="45720" rtlCol="0">
            <a:normAutofit/>
          </a:bodyPr>
          <a:lstStyle/>
          <a:p>
            <a:r>
              <a:rPr lang="en-US" sz="2200" b="1" dirty="0">
                <a:latin typeface="Arial" panose="020B0604020202020204" pitchFamily="34" charset="0"/>
                <a:cs typeface="Arial" panose="020B0604020202020204" pitchFamily="34" charset="0"/>
              </a:rPr>
              <a:t>Man--the true man--is soul, not body; though physically man belongs to the animal kingdom, yet his soul lifts him above the rest of creation. Behold how the light of the sun illuminates the world of matter: even so doth the Divine Light shed its rays in the kingdom of the soul. The soul it is which makes the human creature a celestial entity! </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Paris Talks</a:t>
            </a:r>
            <a:r>
              <a:rPr lang="en-US" b="1" dirty="0">
                <a:latin typeface="Arial" panose="020B0604020202020204" pitchFamily="34" charset="0"/>
                <a:cs typeface="Arial" panose="020B0604020202020204" pitchFamily="34" charset="0"/>
              </a:rPr>
              <a:t>, p. 85</a:t>
            </a:r>
          </a:p>
        </p:txBody>
      </p:sp>
      <p:pic>
        <p:nvPicPr>
          <p:cNvPr id="6" name="Picture 5" descr="A light shining through a canyon&#10;&#10;Description automatically generated">
            <a:extLst>
              <a:ext uri="{FF2B5EF4-FFF2-40B4-BE49-F238E27FC236}">
                <a16:creationId xmlns:a16="http://schemas.microsoft.com/office/drawing/2014/main" id="{C1FE1878-E6B4-7C5A-7617-D532834F318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548" r="22415"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05087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lass sculpture on a stand&#10;&#10;Description automatically generated">
            <a:extLst>
              <a:ext uri="{FF2B5EF4-FFF2-40B4-BE49-F238E27FC236}">
                <a16:creationId xmlns:a16="http://schemas.microsoft.com/office/drawing/2014/main" id="{CD0E5A79-5048-A5D9-BA5F-2F6599C7465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9" r="2" b="2"/>
          <a:stretch/>
        </p:blipFill>
        <p:spPr>
          <a:xfrm>
            <a:off x="-1" y="10"/>
            <a:ext cx="5151179" cy="6857990"/>
          </a:xfrm>
          <a:prstGeom prst="rect">
            <a:avLst/>
          </a:prstGeom>
        </p:spPr>
      </p:pic>
      <p:cxnSp>
        <p:nvCxnSpPr>
          <p:cNvPr id="14"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F2CD899-F5F3-906B-1A2D-052B8C14A49A}"/>
              </a:ext>
            </a:extLst>
          </p:cNvPr>
          <p:cNvSpPr txBox="1"/>
          <p:nvPr/>
        </p:nvSpPr>
        <p:spPr>
          <a:xfrm>
            <a:off x="6096000" y="1753221"/>
            <a:ext cx="4942109" cy="3351558"/>
          </a:xfrm>
          <a:prstGeom prst="rect">
            <a:avLst/>
          </a:prstGeom>
        </p:spPr>
        <p:txBody>
          <a:bodyPr vert="horz" lIns="91440" tIns="45720" rIns="91440" bIns="45720" rtlCol="0">
            <a:normAutofit/>
          </a:bodyPr>
          <a:lstStyle/>
          <a:p>
            <a:r>
              <a:rPr lang="en-US" sz="2400" b="1" dirty="0">
                <a:latin typeface="Arial" panose="020B0604020202020204" pitchFamily="34" charset="0"/>
                <a:cs typeface="Arial" panose="020B0604020202020204" pitchFamily="34" charset="0"/>
              </a:rPr>
              <a:t>O SON OF THE SUPREME!</a:t>
            </a:r>
          </a:p>
          <a:p>
            <a:r>
              <a:rPr lang="en-US" sz="2400" b="1" dirty="0">
                <a:latin typeface="Arial" panose="020B0604020202020204" pitchFamily="34" charset="0"/>
                <a:cs typeface="Arial" panose="020B0604020202020204" pitchFamily="34" charset="0"/>
              </a:rPr>
              <a:t>I have made death a messenger of joy to thee. Wherefore dost thou grieve? I made the light to shed on thee its splendor. Why dost thou veil thyself therefrom?</a:t>
            </a:r>
          </a:p>
          <a:p>
            <a:pPr algn="r"/>
            <a:r>
              <a:rPr lang="en-US" sz="2000" b="1" dirty="0">
                <a:latin typeface="Arial" panose="020B0604020202020204" pitchFamily="34" charset="0"/>
                <a:cs typeface="Arial" panose="020B0604020202020204" pitchFamily="34" charset="0"/>
              </a:rPr>
              <a:t>Bahá’u’lláh</a:t>
            </a:r>
          </a:p>
          <a:p>
            <a:pPr algn="r"/>
            <a:r>
              <a:rPr lang="en-US" sz="2000" b="1" i="1" dirty="0">
                <a:latin typeface="Arial" panose="020B0604020202020204" pitchFamily="34" charset="0"/>
                <a:cs typeface="Arial" panose="020B0604020202020204" pitchFamily="34" charset="0"/>
              </a:rPr>
              <a:t>Arabic Hidden Words</a:t>
            </a:r>
            <a:r>
              <a:rPr lang="en-US" sz="2000" b="1" dirty="0">
                <a:latin typeface="Arial" panose="020B0604020202020204" pitchFamily="34" charset="0"/>
                <a:cs typeface="Arial" panose="020B0604020202020204" pitchFamily="34" charset="0"/>
              </a:rPr>
              <a:t>, #32</a:t>
            </a:r>
          </a:p>
        </p:txBody>
      </p:sp>
    </p:spTree>
    <p:extLst>
      <p:ext uri="{BB962C8B-B14F-4D97-AF65-F5344CB8AC3E}">
        <p14:creationId xmlns:p14="http://schemas.microsoft.com/office/powerpoint/2010/main" val="213699885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9CA3F80-EC86-D8AE-3338-D692F0DAF5FC}"/>
              </a:ext>
            </a:extLst>
          </p:cNvPr>
          <p:cNvSpPr txBox="1"/>
          <p:nvPr/>
        </p:nvSpPr>
        <p:spPr>
          <a:xfrm>
            <a:off x="471948" y="915098"/>
            <a:ext cx="4925962" cy="5663675"/>
          </a:xfrm>
          <a:prstGeom prst="rect">
            <a:avLst/>
          </a:prstGeom>
        </p:spPr>
        <p:txBody>
          <a:bodyPr vert="horz" lIns="91440" tIns="45720" rIns="91440" bIns="45720" rtlCol="0">
            <a:noAutofit/>
          </a:bodyPr>
          <a:lstStyle/>
          <a:p>
            <a:r>
              <a:rPr lang="en-US" sz="2200" b="1" dirty="0">
                <a:latin typeface="Arial" panose="020B0604020202020204" pitchFamily="34" charset="0"/>
                <a:cs typeface="Arial" panose="020B0604020202020204" pitchFamily="34" charset="0"/>
              </a:rPr>
              <a:t>To consider that after the death of the body the spirit perishes is like imagining that a bird in a cage will be destroyed if the cage is broken, though the bird has nothing to fear from the destruction of the cage. Our body is like the cage, and the spirit is like the bird. We see that without the cage this bird flies in the world of sleep; therefore, if the cage becomes broken, the bird will continue and exist. Its feelings will be even more powerful, its perceptions greater, and its happiness increased.</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Some Answered Questions</a:t>
            </a:r>
            <a:r>
              <a:rPr lang="en-US" b="1" dirty="0">
                <a:latin typeface="Arial" panose="020B0604020202020204" pitchFamily="34" charset="0"/>
                <a:cs typeface="Arial" panose="020B0604020202020204" pitchFamily="34" charset="0"/>
              </a:rPr>
              <a:t>, p. 228</a:t>
            </a:r>
          </a:p>
        </p:txBody>
      </p:sp>
      <p:pic>
        <p:nvPicPr>
          <p:cNvPr id="6" name="Picture 5" descr="A bird flying in the air&#10;&#10;Description automatically generated">
            <a:extLst>
              <a:ext uri="{FF2B5EF4-FFF2-40B4-BE49-F238E27FC236}">
                <a16:creationId xmlns:a16="http://schemas.microsoft.com/office/drawing/2014/main" id="{108C6CD3-F323-2C81-8F68-6C905D54C18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5114"/>
          <a:stretch/>
        </p:blipFill>
        <p:spPr>
          <a:xfrm>
            <a:off x="5650992" y="10"/>
            <a:ext cx="6541008" cy="6857990"/>
          </a:xfrm>
          <a:prstGeom prst="rect">
            <a:avLst/>
          </a:prstGeom>
        </p:spPr>
      </p:pic>
    </p:spTree>
    <p:extLst>
      <p:ext uri="{BB962C8B-B14F-4D97-AF65-F5344CB8AC3E}">
        <p14:creationId xmlns:p14="http://schemas.microsoft.com/office/powerpoint/2010/main" val="15634199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aha'i Prayer by Baha'u'llah - &quot;مناجاة من حضرة بهاءالله &quot;إِلهِي إِلهِي أَسْألُكَ بِبَحْرِ شِفائِكَ">
            <a:hlinkClick r:id="" action="ppaction://media"/>
            <a:extLst>
              <a:ext uri="{FF2B5EF4-FFF2-40B4-BE49-F238E27FC236}">
                <a16:creationId xmlns:a16="http://schemas.microsoft.com/office/drawing/2014/main" id="{4ABDC1BB-DB88-664A-ABE6-6E7B9352CE18}"/>
              </a:ext>
            </a:extLst>
          </p:cNvPr>
          <p:cNvPicPr>
            <a:picLocks noRot="1" noChangeAspect="1"/>
          </p:cNvPicPr>
          <p:nvPr>
            <a:videoFile r:link="rId1"/>
          </p:nvPr>
        </p:nvPicPr>
        <p:blipFill>
          <a:blip r:embed="rId3"/>
          <a:stretch>
            <a:fillRect/>
          </a:stretch>
        </p:blipFill>
        <p:spPr>
          <a:xfrm>
            <a:off x="1773655" y="492939"/>
            <a:ext cx="8644687" cy="4884247"/>
          </a:xfrm>
          <a:prstGeom prst="rect">
            <a:avLst/>
          </a:prstGeom>
        </p:spPr>
      </p:pic>
      <p:sp>
        <p:nvSpPr>
          <p:cNvPr id="4" name="TextBox 3">
            <a:extLst>
              <a:ext uri="{FF2B5EF4-FFF2-40B4-BE49-F238E27FC236}">
                <a16:creationId xmlns:a16="http://schemas.microsoft.com/office/drawing/2014/main" id="{5290A5FD-E4FC-A15B-5DF5-56CD311C2D3A}"/>
              </a:ext>
            </a:extLst>
          </p:cNvPr>
          <p:cNvSpPr txBox="1"/>
          <p:nvPr/>
        </p:nvSpPr>
        <p:spPr>
          <a:xfrm>
            <a:off x="2270759" y="5720834"/>
            <a:ext cx="7650480" cy="461665"/>
          </a:xfrm>
          <a:prstGeom prst="rect">
            <a:avLst/>
          </a:prstGeom>
          <a:noFill/>
        </p:spPr>
        <p:txBody>
          <a:bodyPr wrap="square">
            <a:spAutoFit/>
          </a:bodyPr>
          <a:lstStyle/>
          <a:p>
            <a:r>
              <a:rPr lang="en-US" sz="2400" b="1" dirty="0">
                <a:hlinkClick r:id="rId4"/>
              </a:rPr>
              <a:t>https://www.youtube.com/watch?v=UYsQ4eS8pKg&amp;t=4s</a:t>
            </a:r>
            <a:r>
              <a:rPr lang="en-US" sz="2400" b="1" dirty="0"/>
              <a:t> </a:t>
            </a:r>
          </a:p>
        </p:txBody>
      </p:sp>
    </p:spTree>
    <p:extLst>
      <p:ext uri="{BB962C8B-B14F-4D97-AF65-F5344CB8AC3E}">
        <p14:creationId xmlns:p14="http://schemas.microsoft.com/office/powerpoint/2010/main" val="327015199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s legs on a log&#10;&#10;Description automatically generated">
            <a:extLst>
              <a:ext uri="{FF2B5EF4-FFF2-40B4-BE49-F238E27FC236}">
                <a16:creationId xmlns:a16="http://schemas.microsoft.com/office/drawing/2014/main" id="{BED24FDB-EAA2-2C1D-2231-CB7E1CF257B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0297" b="-1"/>
          <a:stretch/>
        </p:blipFill>
        <p:spPr>
          <a:xfrm>
            <a:off x="1068130" y="1028701"/>
            <a:ext cx="3876165" cy="4338170"/>
          </a:xfrm>
          <a:prstGeom prst="rect">
            <a:avLst/>
          </a:prstGeom>
        </p:spPr>
      </p:pic>
      <p:sp>
        <p:nvSpPr>
          <p:cNvPr id="3" name="TextBox 2">
            <a:extLst>
              <a:ext uri="{FF2B5EF4-FFF2-40B4-BE49-F238E27FC236}">
                <a16:creationId xmlns:a16="http://schemas.microsoft.com/office/drawing/2014/main" id="{A68939E5-DAA6-1E62-C9F7-0145C5618B4F}"/>
              </a:ext>
            </a:extLst>
          </p:cNvPr>
          <p:cNvSpPr txBox="1"/>
          <p:nvPr/>
        </p:nvSpPr>
        <p:spPr>
          <a:xfrm>
            <a:off x="5314644" y="666011"/>
            <a:ext cx="6507006" cy="5469318"/>
          </a:xfrm>
          <a:prstGeom prst="rect">
            <a:avLst/>
          </a:prstGeom>
        </p:spPr>
        <p:txBody>
          <a:bodyPr vert="horz" lIns="91440" tIns="45720" rIns="91440" bIns="45720" rtlCol="0" anchor="t">
            <a:noAutofit/>
          </a:bodyPr>
          <a:lstStyle/>
          <a:p>
            <a:r>
              <a:rPr lang="en-US" sz="2200" b="1" dirty="0">
                <a:latin typeface="Arial" panose="020B0604020202020204" pitchFamily="34" charset="0"/>
                <a:cs typeface="Arial" panose="020B0604020202020204" pitchFamily="34" charset="0"/>
              </a:rPr>
              <a:t>In the world of spirit there is no retrogression. The world of mortality is a world of contradictions, of opposites; motion being compulsory everything must either go forward or retreat. In the realm of spirit there is no retreat possible, all movement is bound to be towards a perfect state. `Progress' is the expression of spirit in the world of matter. The intelligence of man, his reasoning powers, his knowledge, his scientific achievements, all these being manifestations of the spirit, partake of the inevitable law of spiritual progress and are, therefore, of necessity, immortal.</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Paris Talks</a:t>
            </a:r>
            <a:r>
              <a:rPr lang="en-US" b="1" dirty="0">
                <a:latin typeface="Arial" panose="020B0604020202020204" pitchFamily="34" charset="0"/>
                <a:cs typeface="Arial" panose="020B0604020202020204" pitchFamily="34" charset="0"/>
              </a:rPr>
              <a:t>, p. 90</a:t>
            </a:r>
          </a:p>
        </p:txBody>
      </p:sp>
      <p:sp>
        <p:nvSpPr>
          <p:cNvPr id="12" name="Rectangle 1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775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880F684-65AC-0B1B-78EB-C148A79F1CE8}"/>
              </a:ext>
            </a:extLst>
          </p:cNvPr>
          <p:cNvSpPr txBox="1"/>
          <p:nvPr/>
        </p:nvSpPr>
        <p:spPr>
          <a:xfrm>
            <a:off x="1015180" y="834809"/>
            <a:ext cx="4619621" cy="5188381"/>
          </a:xfrm>
          <a:prstGeom prst="rect">
            <a:avLst/>
          </a:prstGeom>
        </p:spPr>
        <p:txBody>
          <a:bodyPr vert="horz" lIns="91440" tIns="45720" rIns="91440" bIns="45720" rtlCol="0">
            <a:noAutofit/>
          </a:bodyPr>
          <a:lstStyle/>
          <a:p>
            <a:r>
              <a:rPr lang="en-US" sz="2200" b="1" dirty="0">
                <a:latin typeface="Arial" panose="020B0604020202020204" pitchFamily="34" charset="0"/>
                <a:cs typeface="Arial" panose="020B0604020202020204" pitchFamily="34" charset="0"/>
              </a:rPr>
              <a:t>O SON OF WORLDLINESS!</a:t>
            </a:r>
          </a:p>
          <a:p>
            <a:r>
              <a:rPr lang="en-US" sz="2200" b="1" dirty="0">
                <a:latin typeface="Arial" panose="020B0604020202020204" pitchFamily="34" charset="0"/>
                <a:cs typeface="Arial" panose="020B0604020202020204" pitchFamily="34" charset="0"/>
              </a:rPr>
              <a:t>Pleasant is the realm of being, wert thou to attain thereto; glorious is the domain of eternity, shouldst thou pass beyond the world of mortality; sweet is the holy ecstasy if thou drinkest of the mystic chalice from the hands of the celestial Youth. Shouldst thou attain this station, thou wouldst be freed from destruction and death, from toil and sin.</a:t>
            </a:r>
          </a:p>
          <a:p>
            <a:pPr algn="r"/>
            <a:r>
              <a:rPr lang="en-US" b="1" dirty="0">
                <a:latin typeface="Arial" panose="020B0604020202020204" pitchFamily="34" charset="0"/>
                <a:cs typeface="Arial" panose="020B0604020202020204" pitchFamily="34" charset="0"/>
              </a:rPr>
              <a:t>Bahá’u’lláh</a:t>
            </a:r>
          </a:p>
          <a:p>
            <a:pPr algn="r"/>
            <a:r>
              <a:rPr lang="en-US" b="1" i="1" dirty="0">
                <a:latin typeface="Arial" panose="020B0604020202020204" pitchFamily="34" charset="0"/>
                <a:cs typeface="Arial" panose="020B0604020202020204" pitchFamily="34" charset="0"/>
              </a:rPr>
              <a:t>Persian Hidden Words</a:t>
            </a:r>
            <a:r>
              <a:rPr lang="en-US" b="1" dirty="0">
                <a:latin typeface="Arial" panose="020B0604020202020204" pitchFamily="34" charset="0"/>
                <a:cs typeface="Arial" panose="020B0604020202020204" pitchFamily="34" charset="0"/>
              </a:rPr>
              <a:t>, #70</a:t>
            </a:r>
          </a:p>
        </p:txBody>
      </p:sp>
      <p:pic>
        <p:nvPicPr>
          <p:cNvPr id="5" name="Picture 4" descr="A door with a blue sky and water&#10;&#10;Description automatically generated">
            <a:extLst>
              <a:ext uri="{FF2B5EF4-FFF2-40B4-BE49-F238E27FC236}">
                <a16:creationId xmlns:a16="http://schemas.microsoft.com/office/drawing/2014/main" id="{4E550F40-70A6-6DB2-965C-CB60B7DB4BA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9604" r="1474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01688715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hands holding a flower&#10;&#10;Description automatically generated">
            <a:extLst>
              <a:ext uri="{FF2B5EF4-FFF2-40B4-BE49-F238E27FC236}">
                <a16:creationId xmlns:a16="http://schemas.microsoft.com/office/drawing/2014/main" id="{D9688B1D-9380-8340-FAB6-C2D17E7BE32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7694" y="0"/>
            <a:ext cx="8036126" cy="6858000"/>
          </a:xfrm>
          <a:prstGeom prst="rect">
            <a:avLst/>
          </a:prstGeom>
        </p:spPr>
      </p:pic>
      <p:cxnSp>
        <p:nvCxnSpPr>
          <p:cNvPr id="10" name="Straight Connector 9">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8B064D4-DD32-F13D-32E0-1744F49E1708}"/>
              </a:ext>
            </a:extLst>
          </p:cNvPr>
          <p:cNvSpPr txBox="1"/>
          <p:nvPr/>
        </p:nvSpPr>
        <p:spPr>
          <a:xfrm>
            <a:off x="7551174" y="1314590"/>
            <a:ext cx="4247536" cy="5500156"/>
          </a:xfrm>
          <a:prstGeom prst="rect">
            <a:avLst/>
          </a:prstGeom>
        </p:spPr>
        <p:txBody>
          <a:bodyPr vert="horz" lIns="91440" tIns="45720" rIns="91440" bIns="45720" rtlCol="0">
            <a:normAutofit/>
          </a:bodyPr>
          <a:lstStyle/>
          <a:p>
            <a:r>
              <a:rPr lang="en-US" sz="2200" b="1" dirty="0">
                <a:latin typeface="Arial" panose="020B0604020202020204" pitchFamily="34" charset="0"/>
                <a:cs typeface="Arial" panose="020B0604020202020204" pitchFamily="34" charset="0"/>
              </a:rPr>
              <a:t>    As to the soul of man after death, it remains in the degree of purity to which it has evolved during life in the physical body, and after it is freed from the body it remains plunged in the ocean of God's Mercy.</a:t>
            </a:r>
          </a:p>
          <a:p>
            <a:r>
              <a:rPr lang="en-US" sz="2200" b="1" dirty="0">
                <a:latin typeface="Arial" panose="020B0604020202020204" pitchFamily="34" charset="0"/>
                <a:cs typeface="Arial" panose="020B0604020202020204" pitchFamily="34" charset="0"/>
              </a:rPr>
              <a:t>    From the moment the soul leaves the body and arrives in the Heavenly World, its evolution is spiritual, and that evolution is: The approaching unto God.</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Paris Talks</a:t>
            </a:r>
            <a:r>
              <a:rPr lang="en-US" b="1" dirty="0">
                <a:latin typeface="Arial" panose="020B0604020202020204" pitchFamily="34" charset="0"/>
                <a:cs typeface="Arial" panose="020B0604020202020204" pitchFamily="34" charset="0"/>
              </a:rPr>
              <a:t>, p. 66</a:t>
            </a:r>
          </a:p>
          <a:p>
            <a:pPr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35790501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F5AB111-01AD-4DB2-563A-FCFCB8700CF0}"/>
              </a:ext>
            </a:extLst>
          </p:cNvPr>
          <p:cNvSpPr txBox="1"/>
          <p:nvPr/>
        </p:nvSpPr>
        <p:spPr>
          <a:xfrm>
            <a:off x="442452" y="1091385"/>
            <a:ext cx="4925961" cy="5766615"/>
          </a:xfrm>
          <a:prstGeom prst="rect">
            <a:avLst/>
          </a:prstGeom>
        </p:spPr>
        <p:txBody>
          <a:bodyPr vert="horz" lIns="91440" tIns="45720" rIns="91440" bIns="45720" rtlCol="0">
            <a:normAutofit/>
          </a:bodyPr>
          <a:lstStyle/>
          <a:p>
            <a:r>
              <a:rPr lang="en-US" sz="2200" b="1" dirty="0">
                <a:latin typeface="Arial" panose="020B0604020202020204" pitchFamily="34" charset="0"/>
                <a:cs typeface="Arial" panose="020B0604020202020204" pitchFamily="34" charset="0"/>
              </a:rPr>
              <a:t>One of the distinguishing characteristics of this most great Dispensation is that the kin of such as have recognized and embraced the truth of this Revelation and have, in the glory of His name, the Sovereign Lord, quaffed the choice, sealed wine from the chalice of the love of the one true God, will, upon their death, if they are outwardly non- believers, be graciously invested with divine forgiveness and partake of the ocean of His Mercy. </a:t>
            </a:r>
          </a:p>
          <a:p>
            <a:pPr algn="r"/>
            <a:r>
              <a:rPr lang="en-US" sz="2200" b="1" dirty="0">
                <a:latin typeface="Arial" panose="020B0604020202020204" pitchFamily="34" charset="0"/>
                <a:cs typeface="Arial" panose="020B0604020202020204" pitchFamily="34" charset="0"/>
              </a:rPr>
              <a:t>Bahá’u’lláh</a:t>
            </a:r>
          </a:p>
          <a:p>
            <a:pPr algn="r"/>
            <a:r>
              <a:rPr lang="en-US" sz="2200" b="1" i="1" dirty="0">
                <a:latin typeface="Arial" panose="020B0604020202020204" pitchFamily="34" charset="0"/>
                <a:cs typeface="Arial" panose="020B0604020202020204" pitchFamily="34" charset="0"/>
              </a:rPr>
              <a:t>Family Life</a:t>
            </a:r>
            <a:r>
              <a:rPr lang="en-US" sz="2200" b="1" dirty="0">
                <a:latin typeface="Arial" panose="020B0604020202020204" pitchFamily="34" charset="0"/>
                <a:cs typeface="Arial" panose="020B0604020202020204" pitchFamily="34" charset="0"/>
              </a:rPr>
              <a:t>, p. 386</a:t>
            </a:r>
          </a:p>
          <a:p>
            <a:pPr indent="-228600">
              <a:lnSpc>
                <a:spcPct val="90000"/>
              </a:lnSpc>
              <a:spcAft>
                <a:spcPts val="600"/>
              </a:spcAft>
              <a:buFont typeface="Arial" panose="020B0604020202020204" pitchFamily="34" charset="0"/>
              <a:buChar char="•"/>
            </a:pPr>
            <a:endParaRPr lang="en-US" sz="1700" dirty="0"/>
          </a:p>
        </p:txBody>
      </p:sp>
      <p:pic>
        <p:nvPicPr>
          <p:cNvPr id="5" name="Picture 4" descr="A bird flying over water&#10;&#10;Description automatically generated">
            <a:extLst>
              <a:ext uri="{FF2B5EF4-FFF2-40B4-BE49-F238E27FC236}">
                <a16:creationId xmlns:a16="http://schemas.microsoft.com/office/drawing/2014/main" id="{88FF77AC-6AEA-5D04-0B27-E03775FC333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9762" r="16588"/>
          <a:stretch/>
        </p:blipFill>
        <p:spPr>
          <a:xfrm>
            <a:off x="5650992" y="10"/>
            <a:ext cx="6541008" cy="6857990"/>
          </a:xfrm>
          <a:prstGeom prst="rect">
            <a:avLst/>
          </a:prstGeom>
        </p:spPr>
      </p:pic>
    </p:spTree>
    <p:extLst>
      <p:ext uri="{BB962C8B-B14F-4D97-AF65-F5344CB8AC3E}">
        <p14:creationId xmlns:p14="http://schemas.microsoft.com/office/powerpoint/2010/main" val="384081353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ainbow over the ocean&#10;&#10;Description automatically generated">
            <a:extLst>
              <a:ext uri="{FF2B5EF4-FFF2-40B4-BE49-F238E27FC236}">
                <a16:creationId xmlns:a16="http://schemas.microsoft.com/office/drawing/2014/main" id="{2178324E-2FE5-DC02-761E-A7E4F7DFDEC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7592"/>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45298C3-A420-4FE5-373A-FDACAE219A05}"/>
              </a:ext>
            </a:extLst>
          </p:cNvPr>
          <p:cNvSpPr txBox="1"/>
          <p:nvPr/>
        </p:nvSpPr>
        <p:spPr>
          <a:xfrm>
            <a:off x="7599976" y="317090"/>
            <a:ext cx="4142381" cy="6223820"/>
          </a:xfrm>
          <a:prstGeom prst="rect">
            <a:avLst/>
          </a:prstGeom>
        </p:spPr>
        <p:txBody>
          <a:bodyPr vert="horz" lIns="91440" tIns="45720" rIns="91440" bIns="45720" rtlCol="0">
            <a:normAutofit fontScale="92500" lnSpcReduction="20000"/>
          </a:bodyPr>
          <a:lstStyle/>
          <a:p>
            <a:pPr>
              <a:lnSpc>
                <a:spcPct val="110000"/>
              </a:lnSpc>
            </a:pPr>
            <a:r>
              <a:rPr lang="en-US" sz="2400" b="1" dirty="0">
                <a:latin typeface="Arial" panose="020B0604020202020204" pitchFamily="34" charset="0"/>
                <a:cs typeface="Arial" panose="020B0604020202020204" pitchFamily="34" charset="0"/>
              </a:rPr>
              <a:t>     O God! Refresh and gladden my spirit. Purify my heart. Illumine my powers. I lay all my affairs in Thy hand. Thou art my Guide and my Refuge. I will no longer be sorrowful and grieved; I will be a happy and joyful being. O God! I will no longer be full of anxiety, nor will I let trouble harass me. I will not dwell on the unpleasant things of life. </a:t>
            </a:r>
          </a:p>
          <a:p>
            <a:pPr>
              <a:lnSpc>
                <a:spcPct val="110000"/>
              </a:lnSpc>
            </a:pPr>
            <a:r>
              <a:rPr lang="en-US" sz="2400" b="1" dirty="0">
                <a:latin typeface="Arial" panose="020B0604020202020204" pitchFamily="34" charset="0"/>
                <a:cs typeface="Arial" panose="020B0604020202020204" pitchFamily="34" charset="0"/>
              </a:rPr>
              <a:t>     O God! Thou art more friend to me than I am to myself. I dedicate myself to Thee, O Lord.</a:t>
            </a:r>
          </a:p>
          <a:p>
            <a:pPr algn="r">
              <a:lnSpc>
                <a:spcPct val="110000"/>
              </a:lnSpc>
            </a:pPr>
            <a:r>
              <a:rPr lang="en-US" sz="2400" b="1" dirty="0">
                <a:latin typeface="Arial" panose="020B0604020202020204" pitchFamily="34" charset="0"/>
                <a:cs typeface="Arial" panose="020B0604020202020204" pitchFamily="34" charset="0"/>
              </a:rPr>
              <a:t>‘Abdu’l-Bahá</a:t>
            </a:r>
          </a:p>
          <a:p>
            <a:pPr algn="r">
              <a:lnSpc>
                <a:spcPct val="110000"/>
              </a:lnSpc>
            </a:pPr>
            <a:r>
              <a:rPr lang="en-US" sz="1900" b="1" i="1" dirty="0">
                <a:latin typeface="Arial" panose="020B0604020202020204" pitchFamily="34" charset="0"/>
                <a:cs typeface="Arial" panose="020B0604020202020204" pitchFamily="34" charset="0"/>
              </a:rPr>
              <a:t>Baha'i Prayers</a:t>
            </a:r>
          </a:p>
          <a:p>
            <a:pPr algn="r">
              <a:lnSpc>
                <a:spcPct val="110000"/>
              </a:lnSpc>
            </a:pPr>
            <a:r>
              <a:rPr lang="en-US" sz="1900" b="1" dirty="0">
                <a:latin typeface="Arial" panose="020B0604020202020204" pitchFamily="34" charset="0"/>
                <a:cs typeface="Arial" panose="020B0604020202020204" pitchFamily="34" charset="0"/>
              </a:rPr>
              <a:t>(US edition), p. 152</a:t>
            </a:r>
          </a:p>
          <a:p>
            <a:pPr indent="-228600">
              <a:lnSpc>
                <a:spcPct val="90000"/>
              </a:lnSpc>
              <a:spcAft>
                <a:spcPts val="600"/>
              </a:spcAft>
              <a:buFont typeface="Arial" panose="020B0604020202020204" pitchFamily="34" charset="0"/>
              <a:buChar char="•"/>
            </a:pPr>
            <a:endParaRPr lang="en-US" sz="1700" dirty="0"/>
          </a:p>
        </p:txBody>
      </p:sp>
    </p:spTree>
    <p:extLst>
      <p:ext uri="{BB962C8B-B14F-4D97-AF65-F5344CB8AC3E}">
        <p14:creationId xmlns:p14="http://schemas.microsoft.com/office/powerpoint/2010/main" val="21329179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e All Come From God - Baha'i Devotional Song">
            <a:hlinkClick r:id="" action="ppaction://media"/>
            <a:extLst>
              <a:ext uri="{FF2B5EF4-FFF2-40B4-BE49-F238E27FC236}">
                <a16:creationId xmlns:a16="http://schemas.microsoft.com/office/drawing/2014/main" id="{43138B9F-E05A-F773-19EF-9FADFF66CE67}"/>
              </a:ext>
            </a:extLst>
          </p:cNvPr>
          <p:cNvPicPr>
            <a:picLocks noRot="1" noChangeAspect="1"/>
          </p:cNvPicPr>
          <p:nvPr>
            <a:videoFile r:link="rId1"/>
          </p:nvPr>
        </p:nvPicPr>
        <p:blipFill>
          <a:blip r:embed="rId3"/>
          <a:stretch>
            <a:fillRect/>
          </a:stretch>
        </p:blipFill>
        <p:spPr>
          <a:xfrm>
            <a:off x="1279438" y="378321"/>
            <a:ext cx="9633121" cy="5442714"/>
          </a:xfrm>
          <a:prstGeom prst="rect">
            <a:avLst/>
          </a:prstGeom>
        </p:spPr>
      </p:pic>
      <p:sp>
        <p:nvSpPr>
          <p:cNvPr id="4" name="TextBox 3">
            <a:extLst>
              <a:ext uri="{FF2B5EF4-FFF2-40B4-BE49-F238E27FC236}">
                <a16:creationId xmlns:a16="http://schemas.microsoft.com/office/drawing/2014/main" id="{C975AA62-D594-9951-F1A8-B77D97E5787F}"/>
              </a:ext>
            </a:extLst>
          </p:cNvPr>
          <p:cNvSpPr txBox="1"/>
          <p:nvPr/>
        </p:nvSpPr>
        <p:spPr>
          <a:xfrm>
            <a:off x="2316479" y="6018014"/>
            <a:ext cx="7559040" cy="461665"/>
          </a:xfrm>
          <a:prstGeom prst="rect">
            <a:avLst/>
          </a:prstGeom>
          <a:noFill/>
        </p:spPr>
        <p:txBody>
          <a:bodyPr wrap="square">
            <a:spAutoFit/>
          </a:bodyPr>
          <a:lstStyle/>
          <a:p>
            <a:r>
              <a:rPr lang="en-US" sz="2400" b="1" dirty="0">
                <a:hlinkClick r:id="rId4"/>
              </a:rPr>
              <a:t>https://www.youtube.com/watch?v=lecIdK79WcE&amp;t=1s</a:t>
            </a:r>
            <a:r>
              <a:rPr lang="en-US" sz="2400" b="1" dirty="0"/>
              <a:t> </a:t>
            </a:r>
          </a:p>
        </p:txBody>
      </p:sp>
    </p:spTree>
    <p:extLst>
      <p:ext uri="{BB962C8B-B14F-4D97-AF65-F5344CB8AC3E}">
        <p14:creationId xmlns:p14="http://schemas.microsoft.com/office/powerpoint/2010/main" val="3363036818"/>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5D3DA6-7ADC-37B6-C83B-881305919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450" y="189070"/>
            <a:ext cx="10325100" cy="5807869"/>
          </a:xfrm>
          <a:prstGeom prst="rect">
            <a:avLst/>
          </a:prstGeom>
        </p:spPr>
      </p:pic>
      <p:sp>
        <p:nvSpPr>
          <p:cNvPr id="6" name="TextBox 5">
            <a:extLst>
              <a:ext uri="{FF2B5EF4-FFF2-40B4-BE49-F238E27FC236}">
                <a16:creationId xmlns:a16="http://schemas.microsoft.com/office/drawing/2014/main" id="{2E62A681-F34A-363C-EEDA-91A66A5074B6}"/>
              </a:ext>
            </a:extLst>
          </p:cNvPr>
          <p:cNvSpPr txBox="1"/>
          <p:nvPr/>
        </p:nvSpPr>
        <p:spPr>
          <a:xfrm>
            <a:off x="2606040" y="6207265"/>
            <a:ext cx="6858000" cy="461665"/>
          </a:xfrm>
          <a:prstGeom prst="rect">
            <a:avLst/>
          </a:prstGeom>
          <a:noFill/>
        </p:spPr>
        <p:txBody>
          <a:bodyPr wrap="square">
            <a:spAutoFit/>
          </a:bodyPr>
          <a:lstStyle/>
          <a:p>
            <a:r>
              <a:rPr lang="en-US" sz="2400" b="1" dirty="0">
                <a:hlinkClick r:id="rId3"/>
              </a:rPr>
              <a:t>https://www.youtube.com/watch?v=yk85B9W3cQ0</a:t>
            </a:r>
            <a:r>
              <a:rPr lang="en-US" sz="2400" b="1" dirty="0"/>
              <a:t> </a:t>
            </a:r>
          </a:p>
        </p:txBody>
      </p:sp>
    </p:spTree>
    <p:extLst>
      <p:ext uri="{BB962C8B-B14F-4D97-AF65-F5344CB8AC3E}">
        <p14:creationId xmlns:p14="http://schemas.microsoft.com/office/powerpoint/2010/main" val="308324173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815</Words>
  <Application>Microsoft Office PowerPoint</Application>
  <PresentationFormat>Widescreen</PresentationFormat>
  <Paragraphs>35</Paragraphs>
  <Slides>13</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Physical/ Material Death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Departed</dc:title>
  <dc:creator>Bill Huitt</dc:creator>
  <cp:lastModifiedBy>Huitt, Bill</cp:lastModifiedBy>
  <cp:revision>14</cp:revision>
  <dcterms:created xsi:type="dcterms:W3CDTF">2023-07-24T23:38:16Z</dcterms:created>
  <dcterms:modified xsi:type="dcterms:W3CDTF">2026-02-11T20:54:29Z</dcterms:modified>
</cp:coreProperties>
</file>