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7" r:id="rId4"/>
    <p:sldId id="270" r:id="rId5"/>
    <p:sldId id="272" r:id="rId6"/>
    <p:sldId id="280" r:id="rId7"/>
    <p:sldId id="278" r:id="rId8"/>
    <p:sldId id="284" r:id="rId9"/>
    <p:sldId id="276" r:id="rId10"/>
    <p:sldId id="281" r:id="rId11"/>
    <p:sldId id="285" r:id="rId12"/>
    <p:sldId id="286" r:id="rId13"/>
    <p:sldId id="273" r:id="rId14"/>
    <p:sldId id="28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3" autoAdjust="0"/>
    <p:restoredTop sz="94660"/>
  </p:normalViewPr>
  <p:slideViewPr>
    <p:cSldViewPr snapToGrid="0">
      <p:cViewPr>
        <p:scale>
          <a:sx n="100" d="100"/>
          <a:sy n="100" d="100"/>
        </p:scale>
        <p:origin x="14" y="49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82216-6EC6-4387-BD1F-6600B77702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F41C88-7895-472E-BC06-E3CDA9CDF4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D486B3-AE7B-4513-ABB3-3A48AC0CCBE8}"/>
              </a:ext>
            </a:extLst>
          </p:cNvPr>
          <p:cNvSpPr>
            <a:spLocks noGrp="1"/>
          </p:cNvSpPr>
          <p:nvPr>
            <p:ph type="dt" sz="half" idx="10"/>
          </p:nvPr>
        </p:nvSpPr>
        <p:spPr/>
        <p:txBody>
          <a:bodyPr/>
          <a:lstStyle/>
          <a:p>
            <a:fld id="{827D3ECD-D86E-49E9-A1BB-594FDCB49C69}" type="datetimeFigureOut">
              <a:rPr lang="en-US" smtClean="0"/>
              <a:t>1/28/2026</a:t>
            </a:fld>
            <a:endParaRPr lang="en-US"/>
          </a:p>
        </p:txBody>
      </p:sp>
      <p:sp>
        <p:nvSpPr>
          <p:cNvPr id="5" name="Footer Placeholder 4">
            <a:extLst>
              <a:ext uri="{FF2B5EF4-FFF2-40B4-BE49-F238E27FC236}">
                <a16:creationId xmlns:a16="http://schemas.microsoft.com/office/drawing/2014/main" id="{18B21BB4-A70C-4B55-98B9-9FA26C6F06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12E6E-FCF5-4045-A046-70CC43FCB6F4}"/>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1226088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4B5F3-418A-49F3-AFA2-7DB120A9D7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774D74-560E-4A60-8D0E-30522B75AA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A46340-CF51-453C-A1C6-8C0E08F7FD8B}"/>
              </a:ext>
            </a:extLst>
          </p:cNvPr>
          <p:cNvSpPr>
            <a:spLocks noGrp="1"/>
          </p:cNvSpPr>
          <p:nvPr>
            <p:ph type="dt" sz="half" idx="10"/>
          </p:nvPr>
        </p:nvSpPr>
        <p:spPr/>
        <p:txBody>
          <a:bodyPr/>
          <a:lstStyle/>
          <a:p>
            <a:fld id="{827D3ECD-D86E-49E9-A1BB-594FDCB49C69}" type="datetimeFigureOut">
              <a:rPr lang="en-US" smtClean="0"/>
              <a:t>1/28/2026</a:t>
            </a:fld>
            <a:endParaRPr lang="en-US"/>
          </a:p>
        </p:txBody>
      </p:sp>
      <p:sp>
        <p:nvSpPr>
          <p:cNvPr id="5" name="Footer Placeholder 4">
            <a:extLst>
              <a:ext uri="{FF2B5EF4-FFF2-40B4-BE49-F238E27FC236}">
                <a16:creationId xmlns:a16="http://schemas.microsoft.com/office/drawing/2014/main" id="{34309BAA-B451-4BA9-8730-D1B3208941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AD8AAC-B388-4D6A-8DFE-599E70A7D90D}"/>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64920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972B7-E205-48F9-B729-EF82F08FF1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73E81B-C6A6-40F3-BC7A-FAFA9D7FE0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EB593D-7BE4-4657-8F45-94B3E329F3A3}"/>
              </a:ext>
            </a:extLst>
          </p:cNvPr>
          <p:cNvSpPr>
            <a:spLocks noGrp="1"/>
          </p:cNvSpPr>
          <p:nvPr>
            <p:ph type="dt" sz="half" idx="10"/>
          </p:nvPr>
        </p:nvSpPr>
        <p:spPr/>
        <p:txBody>
          <a:bodyPr/>
          <a:lstStyle/>
          <a:p>
            <a:fld id="{827D3ECD-D86E-49E9-A1BB-594FDCB49C69}" type="datetimeFigureOut">
              <a:rPr lang="en-US" smtClean="0"/>
              <a:t>1/28/2026</a:t>
            </a:fld>
            <a:endParaRPr lang="en-US"/>
          </a:p>
        </p:txBody>
      </p:sp>
      <p:sp>
        <p:nvSpPr>
          <p:cNvPr id="5" name="Footer Placeholder 4">
            <a:extLst>
              <a:ext uri="{FF2B5EF4-FFF2-40B4-BE49-F238E27FC236}">
                <a16:creationId xmlns:a16="http://schemas.microsoft.com/office/drawing/2014/main" id="{9861AB33-2E46-4848-8EB2-8046B056BD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68BDF9-963F-4076-81FD-A039F6218AC8}"/>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1187703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104A5-C618-40B4-A618-B56BFD4DD6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EBA32A-3929-4603-BB75-D28F9ED49F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BDA683-5602-4B55-82A3-BCC0F20489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20D1BA-EBBF-477D-AF45-58ACCECCA445}"/>
              </a:ext>
            </a:extLst>
          </p:cNvPr>
          <p:cNvSpPr>
            <a:spLocks noGrp="1"/>
          </p:cNvSpPr>
          <p:nvPr>
            <p:ph type="dt" sz="half" idx="10"/>
          </p:nvPr>
        </p:nvSpPr>
        <p:spPr/>
        <p:txBody>
          <a:bodyPr/>
          <a:lstStyle/>
          <a:p>
            <a:fld id="{827D3ECD-D86E-49E9-A1BB-594FDCB49C69}" type="datetimeFigureOut">
              <a:rPr lang="en-US" smtClean="0"/>
              <a:t>1/28/2026</a:t>
            </a:fld>
            <a:endParaRPr lang="en-US"/>
          </a:p>
        </p:txBody>
      </p:sp>
      <p:sp>
        <p:nvSpPr>
          <p:cNvPr id="6" name="Footer Placeholder 5">
            <a:extLst>
              <a:ext uri="{FF2B5EF4-FFF2-40B4-BE49-F238E27FC236}">
                <a16:creationId xmlns:a16="http://schemas.microsoft.com/office/drawing/2014/main" id="{E6CC258E-F9FE-4735-BB18-F15441BC6E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C1D8DD-B239-48A7-8A44-5E0117A13E47}"/>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3643300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CC8C5-0B7B-46E3-9C91-43D818CC70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972CEE-3B3A-4A67-A317-306A96F2FC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75C402-804F-438D-8736-57D82D0813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2CB7CB-C1F0-452D-AF76-0285C11094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08BB42-F881-45BB-BC8D-E1154392EA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09FF9A-D254-45DA-9CE5-09D0BF2A7078}"/>
              </a:ext>
            </a:extLst>
          </p:cNvPr>
          <p:cNvSpPr>
            <a:spLocks noGrp="1"/>
          </p:cNvSpPr>
          <p:nvPr>
            <p:ph type="dt" sz="half" idx="10"/>
          </p:nvPr>
        </p:nvSpPr>
        <p:spPr/>
        <p:txBody>
          <a:bodyPr/>
          <a:lstStyle/>
          <a:p>
            <a:fld id="{827D3ECD-D86E-49E9-A1BB-594FDCB49C69}" type="datetimeFigureOut">
              <a:rPr lang="en-US" smtClean="0"/>
              <a:t>1/28/2026</a:t>
            </a:fld>
            <a:endParaRPr lang="en-US"/>
          </a:p>
        </p:txBody>
      </p:sp>
      <p:sp>
        <p:nvSpPr>
          <p:cNvPr id="8" name="Footer Placeholder 7">
            <a:extLst>
              <a:ext uri="{FF2B5EF4-FFF2-40B4-BE49-F238E27FC236}">
                <a16:creationId xmlns:a16="http://schemas.microsoft.com/office/drawing/2014/main" id="{2AF95467-8C6A-4B62-BEDF-FE74C31864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BA49D8-FD13-4C70-94FD-49172063FFF8}"/>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1035594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4DFEA-8DD4-479A-AD5B-40749694A6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F81708-705C-479B-AE8B-A5D830143CAE}"/>
              </a:ext>
            </a:extLst>
          </p:cNvPr>
          <p:cNvSpPr>
            <a:spLocks noGrp="1"/>
          </p:cNvSpPr>
          <p:nvPr>
            <p:ph type="dt" sz="half" idx="10"/>
          </p:nvPr>
        </p:nvSpPr>
        <p:spPr/>
        <p:txBody>
          <a:bodyPr/>
          <a:lstStyle/>
          <a:p>
            <a:fld id="{827D3ECD-D86E-49E9-A1BB-594FDCB49C69}" type="datetimeFigureOut">
              <a:rPr lang="en-US" smtClean="0"/>
              <a:t>1/28/2026</a:t>
            </a:fld>
            <a:endParaRPr lang="en-US"/>
          </a:p>
        </p:txBody>
      </p:sp>
      <p:sp>
        <p:nvSpPr>
          <p:cNvPr id="4" name="Footer Placeholder 3">
            <a:extLst>
              <a:ext uri="{FF2B5EF4-FFF2-40B4-BE49-F238E27FC236}">
                <a16:creationId xmlns:a16="http://schemas.microsoft.com/office/drawing/2014/main" id="{0824CCBF-86F2-4B32-BC5F-C28DEF6E8B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63C611-C5C9-4E72-94D6-B70519884D80}"/>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128514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79345E-D850-4702-B273-1DAC4F63EF59}"/>
              </a:ext>
            </a:extLst>
          </p:cNvPr>
          <p:cNvSpPr>
            <a:spLocks noGrp="1"/>
          </p:cNvSpPr>
          <p:nvPr>
            <p:ph type="dt" sz="half" idx="10"/>
          </p:nvPr>
        </p:nvSpPr>
        <p:spPr/>
        <p:txBody>
          <a:bodyPr/>
          <a:lstStyle/>
          <a:p>
            <a:fld id="{827D3ECD-D86E-49E9-A1BB-594FDCB49C69}" type="datetimeFigureOut">
              <a:rPr lang="en-US" smtClean="0"/>
              <a:t>1/28/2026</a:t>
            </a:fld>
            <a:endParaRPr lang="en-US"/>
          </a:p>
        </p:txBody>
      </p:sp>
      <p:sp>
        <p:nvSpPr>
          <p:cNvPr id="3" name="Footer Placeholder 2">
            <a:extLst>
              <a:ext uri="{FF2B5EF4-FFF2-40B4-BE49-F238E27FC236}">
                <a16:creationId xmlns:a16="http://schemas.microsoft.com/office/drawing/2014/main" id="{245ED840-FE08-4FDF-A714-EA656EFD14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4500E3F-87D8-4B19-8E85-488E1337F416}"/>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467863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FCF8D-D9FF-47C4-AF5C-B59472CFA5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AEDD56-8A08-4A66-921B-B3860FD25E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C5BC77-9B23-417E-8133-9FB75F6AFB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D54C98-307B-4CFB-8F2C-D2BA6E1FEFBA}"/>
              </a:ext>
            </a:extLst>
          </p:cNvPr>
          <p:cNvSpPr>
            <a:spLocks noGrp="1"/>
          </p:cNvSpPr>
          <p:nvPr>
            <p:ph type="dt" sz="half" idx="10"/>
          </p:nvPr>
        </p:nvSpPr>
        <p:spPr/>
        <p:txBody>
          <a:bodyPr/>
          <a:lstStyle/>
          <a:p>
            <a:fld id="{827D3ECD-D86E-49E9-A1BB-594FDCB49C69}" type="datetimeFigureOut">
              <a:rPr lang="en-US" smtClean="0"/>
              <a:t>1/28/2026</a:t>
            </a:fld>
            <a:endParaRPr lang="en-US"/>
          </a:p>
        </p:txBody>
      </p:sp>
      <p:sp>
        <p:nvSpPr>
          <p:cNvPr id="6" name="Footer Placeholder 5">
            <a:extLst>
              <a:ext uri="{FF2B5EF4-FFF2-40B4-BE49-F238E27FC236}">
                <a16:creationId xmlns:a16="http://schemas.microsoft.com/office/drawing/2014/main" id="{05E772DC-3E08-4177-8EE5-2FE4BCB27E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9AE7FC-9A75-470D-B786-CCBE9C8AFAF1}"/>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2620698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07AF4-2F3E-447D-A091-A85CAAEE98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83B5DD-EAF2-4308-B22A-40EF69D07C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BEDAD2-CCA1-4851-9BEB-1162C11E9A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E37811-326B-4595-8B02-871F185F552B}"/>
              </a:ext>
            </a:extLst>
          </p:cNvPr>
          <p:cNvSpPr>
            <a:spLocks noGrp="1"/>
          </p:cNvSpPr>
          <p:nvPr>
            <p:ph type="dt" sz="half" idx="10"/>
          </p:nvPr>
        </p:nvSpPr>
        <p:spPr/>
        <p:txBody>
          <a:bodyPr/>
          <a:lstStyle/>
          <a:p>
            <a:fld id="{827D3ECD-D86E-49E9-A1BB-594FDCB49C69}" type="datetimeFigureOut">
              <a:rPr lang="en-US" smtClean="0"/>
              <a:t>1/28/2026</a:t>
            </a:fld>
            <a:endParaRPr lang="en-US"/>
          </a:p>
        </p:txBody>
      </p:sp>
      <p:sp>
        <p:nvSpPr>
          <p:cNvPr id="6" name="Footer Placeholder 5">
            <a:extLst>
              <a:ext uri="{FF2B5EF4-FFF2-40B4-BE49-F238E27FC236}">
                <a16:creationId xmlns:a16="http://schemas.microsoft.com/office/drawing/2014/main" id="{9E303019-8D7D-4CA5-A0CE-93F331181F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37C8CA-FD5E-4244-AA54-585D68FDFD87}"/>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3317019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4B67F-F4DE-422B-8432-7C2CE3279C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AEEFF3-80A3-496D-9297-EC88EEBF86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9C56B1-7C3C-41E2-B480-A05AC55AD2DE}"/>
              </a:ext>
            </a:extLst>
          </p:cNvPr>
          <p:cNvSpPr>
            <a:spLocks noGrp="1"/>
          </p:cNvSpPr>
          <p:nvPr>
            <p:ph type="dt" sz="half" idx="10"/>
          </p:nvPr>
        </p:nvSpPr>
        <p:spPr/>
        <p:txBody>
          <a:bodyPr/>
          <a:lstStyle/>
          <a:p>
            <a:fld id="{827D3ECD-D86E-49E9-A1BB-594FDCB49C69}" type="datetimeFigureOut">
              <a:rPr lang="en-US" smtClean="0"/>
              <a:t>1/28/2026</a:t>
            </a:fld>
            <a:endParaRPr lang="en-US"/>
          </a:p>
        </p:txBody>
      </p:sp>
      <p:sp>
        <p:nvSpPr>
          <p:cNvPr id="5" name="Footer Placeholder 4">
            <a:extLst>
              <a:ext uri="{FF2B5EF4-FFF2-40B4-BE49-F238E27FC236}">
                <a16:creationId xmlns:a16="http://schemas.microsoft.com/office/drawing/2014/main" id="{347DC97B-66D4-486B-9474-37FBF6DB1A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B68E83-5CA2-4CD5-A708-C476F8F737F6}"/>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2596735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19455C-770C-4734-89D7-FDF17773D4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16BCD6-F9D5-4F76-8967-E435999B4D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CE45AB-D537-4D15-8C7D-34F6DB611BD2}"/>
              </a:ext>
            </a:extLst>
          </p:cNvPr>
          <p:cNvSpPr>
            <a:spLocks noGrp="1"/>
          </p:cNvSpPr>
          <p:nvPr>
            <p:ph type="dt" sz="half" idx="10"/>
          </p:nvPr>
        </p:nvSpPr>
        <p:spPr/>
        <p:txBody>
          <a:bodyPr/>
          <a:lstStyle/>
          <a:p>
            <a:fld id="{827D3ECD-D86E-49E9-A1BB-594FDCB49C69}" type="datetimeFigureOut">
              <a:rPr lang="en-US" smtClean="0"/>
              <a:t>1/28/2026</a:t>
            </a:fld>
            <a:endParaRPr lang="en-US"/>
          </a:p>
        </p:txBody>
      </p:sp>
      <p:sp>
        <p:nvSpPr>
          <p:cNvPr id="5" name="Footer Placeholder 4">
            <a:extLst>
              <a:ext uri="{FF2B5EF4-FFF2-40B4-BE49-F238E27FC236}">
                <a16:creationId xmlns:a16="http://schemas.microsoft.com/office/drawing/2014/main" id="{48F409D6-975E-4572-B651-6C7BF9FD3D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FE46C1-5B54-41AA-8FF9-758D4B9EF9CE}"/>
              </a:ext>
            </a:extLst>
          </p:cNvPr>
          <p:cNvSpPr>
            <a:spLocks noGrp="1"/>
          </p:cNvSpPr>
          <p:nvPr>
            <p:ph type="sldNum" sz="quarter" idx="12"/>
          </p:nvPr>
        </p:nvSpPr>
        <p:spPr/>
        <p:txBody>
          <a:bodyPr/>
          <a:lstStyle/>
          <a:p>
            <a:fld id="{38C777D5-24A4-4295-AE07-6775392101C3}" type="slidenum">
              <a:rPr lang="en-US" smtClean="0"/>
              <a:t>‹#›</a:t>
            </a:fld>
            <a:endParaRPr lang="en-US"/>
          </a:p>
        </p:txBody>
      </p:sp>
    </p:spTree>
    <p:extLst>
      <p:ext uri="{BB962C8B-B14F-4D97-AF65-F5344CB8AC3E}">
        <p14:creationId xmlns:p14="http://schemas.microsoft.com/office/powerpoint/2010/main" val="1095492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53061A-5E29-4457-8EC7-2BED30DE42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0E1A59-B9EB-47DC-93AB-DD3AE100A6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8D9D6B-8304-4628-8042-3274C7C159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7D3ECD-D86E-49E9-A1BB-594FDCB49C69}" type="datetimeFigureOut">
              <a:rPr lang="en-US" smtClean="0"/>
              <a:t>1/28/2026</a:t>
            </a:fld>
            <a:endParaRPr lang="en-US"/>
          </a:p>
        </p:txBody>
      </p:sp>
      <p:sp>
        <p:nvSpPr>
          <p:cNvPr id="5" name="Footer Placeholder 4">
            <a:extLst>
              <a:ext uri="{FF2B5EF4-FFF2-40B4-BE49-F238E27FC236}">
                <a16:creationId xmlns:a16="http://schemas.microsoft.com/office/drawing/2014/main" id="{C1091512-BA6F-43BF-89A0-1D9CF2558B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F21685E-3F14-4A86-A237-A951DC23C4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C777D5-24A4-4295-AE07-6775392101C3}" type="slidenum">
              <a:rPr lang="en-US" smtClean="0"/>
              <a:t>‹#›</a:t>
            </a:fld>
            <a:endParaRPr lang="en-US"/>
          </a:p>
        </p:txBody>
      </p:sp>
    </p:spTree>
    <p:extLst>
      <p:ext uri="{BB962C8B-B14F-4D97-AF65-F5344CB8AC3E}">
        <p14:creationId xmlns:p14="http://schemas.microsoft.com/office/powerpoint/2010/main" val="3965701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XU4kWM_JpOE?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pixabay.com/en/children-forward-universe-space-1582753/"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pexels.com/photo/supreme-soul-god-father-shiv-800868/" TargetMode="Externa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List_of_religions_and_spiritual_traditions"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pngall.com/wings-png/download/35685" TargetMode="Externa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flickr.com/photos/hickey-scott/3394797096/in/photostream/"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flickr.com/photos/4thglryofgod/8159194160" TargetMode="External"/><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flickr.com/photos/photograham/362674859/in/photolist-7RkWwb-2Rc8rm-4s25KN-8KRuqm-gs5WPv-61RNC-93hBU6-8pTRas-5eWGcC-enpvJ-8TKNoZ-5vReCz-9nCwKV-y3NAP-8SbhcG-2oiNLc-ECEAn-8H4oCU-6Qo5LY-atFsC-8WAjMH-cw66fh-8BA3pM-4TshDN-aCHcdM-4kxCLi-bjGyon-7bJUjJ" TargetMode="External"/><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7.xml"/><Relationship Id="rId1" Type="http://schemas.openxmlformats.org/officeDocument/2006/relationships/video" Target="https://www.youtube.com/embed/qHGhWvXp-Xs?feature=oembed"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youtu.be/EcSisfEgeZo" TargetMode="External"/><Relationship Id="rId2" Type="http://schemas.openxmlformats.org/officeDocument/2006/relationships/image" Target="../media/image1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bright light in the sky&#10;&#10;Description automatically generated with medium confidence">
            <a:extLst>
              <a:ext uri="{FF2B5EF4-FFF2-40B4-BE49-F238E27FC236}">
                <a16:creationId xmlns:a16="http://schemas.microsoft.com/office/drawing/2014/main" id="{F74DB3AC-C203-B43C-B9DE-9550513E61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5" y="-1282"/>
            <a:ext cx="12519091" cy="6859282"/>
          </a:xfrm>
          <a:prstGeom prst="rect">
            <a:avLst/>
          </a:prstGeom>
        </p:spPr>
      </p:pic>
      <p:sp>
        <p:nvSpPr>
          <p:cNvPr id="4" name="TextBox 3">
            <a:extLst>
              <a:ext uri="{FF2B5EF4-FFF2-40B4-BE49-F238E27FC236}">
                <a16:creationId xmlns:a16="http://schemas.microsoft.com/office/drawing/2014/main" id="{73CDAD45-108D-47B0-9F95-AEFB7F486855}"/>
              </a:ext>
            </a:extLst>
          </p:cNvPr>
          <p:cNvSpPr txBox="1"/>
          <p:nvPr/>
        </p:nvSpPr>
        <p:spPr>
          <a:xfrm>
            <a:off x="1318054" y="4214029"/>
            <a:ext cx="4777946" cy="1200329"/>
          </a:xfrm>
          <a:prstGeom prst="rect">
            <a:avLst/>
          </a:prstGeom>
          <a:noFill/>
        </p:spPr>
        <p:txBody>
          <a:bodyPr wrap="square" rtlCol="0">
            <a:spAutoFit/>
          </a:bodyPr>
          <a:lstStyle/>
          <a:p>
            <a:r>
              <a:rPr lang="en-US" sz="7200" dirty="0">
                <a:solidFill>
                  <a:schemeClr val="bg1"/>
                </a:solidFill>
                <a:latin typeface="Arial" panose="020B0604020202020204" pitchFamily="34" charset="0"/>
                <a:cs typeface="Arial" panose="020B0604020202020204" pitchFamily="34" charset="0"/>
              </a:rPr>
              <a:t>Spirituality</a:t>
            </a:r>
          </a:p>
        </p:txBody>
      </p:sp>
      <p:sp>
        <p:nvSpPr>
          <p:cNvPr id="5" name="TextBox 4">
            <a:extLst>
              <a:ext uri="{FF2B5EF4-FFF2-40B4-BE49-F238E27FC236}">
                <a16:creationId xmlns:a16="http://schemas.microsoft.com/office/drawing/2014/main" id="{141F19A4-28E6-40F8-A75D-E26C1AC83A7C}"/>
              </a:ext>
            </a:extLst>
          </p:cNvPr>
          <p:cNvSpPr txBox="1"/>
          <p:nvPr/>
        </p:nvSpPr>
        <p:spPr>
          <a:xfrm>
            <a:off x="9259495" y="5678127"/>
            <a:ext cx="1845190"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Tucker, GA</a:t>
            </a:r>
          </a:p>
        </p:txBody>
      </p:sp>
    </p:spTree>
    <p:extLst>
      <p:ext uri="{BB962C8B-B14F-4D97-AF65-F5344CB8AC3E}">
        <p14:creationId xmlns:p14="http://schemas.microsoft.com/office/powerpoint/2010/main" val="22441446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This Earthly Plane - Elika Mahony">
            <a:hlinkClick r:id="" action="ppaction://media"/>
            <a:extLst>
              <a:ext uri="{FF2B5EF4-FFF2-40B4-BE49-F238E27FC236}">
                <a16:creationId xmlns:a16="http://schemas.microsoft.com/office/drawing/2014/main" id="{D9660A4F-4FCE-2602-11D2-59D72C4E21D2}"/>
              </a:ext>
            </a:extLst>
          </p:cNvPr>
          <p:cNvPicPr>
            <a:picLocks noRot="1" noChangeAspect="1"/>
          </p:cNvPicPr>
          <p:nvPr>
            <a:videoFile r:link="rId1"/>
          </p:nvPr>
        </p:nvPicPr>
        <p:blipFill>
          <a:blip r:embed="rId3"/>
          <a:stretch>
            <a:fillRect/>
          </a:stretch>
        </p:blipFill>
        <p:spPr>
          <a:xfrm>
            <a:off x="838967" y="458776"/>
            <a:ext cx="10514065" cy="5940447"/>
          </a:xfrm>
          <a:prstGeom prst="rect">
            <a:avLst/>
          </a:prstGeom>
        </p:spPr>
      </p:pic>
    </p:spTree>
    <p:extLst>
      <p:ext uri="{BB962C8B-B14F-4D97-AF65-F5344CB8AC3E}">
        <p14:creationId xmlns:p14="http://schemas.microsoft.com/office/powerpoint/2010/main" val="385054887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hild and child holding hands looking at a planet&#10;&#10;Description automatically generated">
            <a:extLst>
              <a:ext uri="{FF2B5EF4-FFF2-40B4-BE49-F238E27FC236}">
                <a16:creationId xmlns:a16="http://schemas.microsoft.com/office/drawing/2014/main" id="{68D8A166-4BD1-106A-39FD-9C1A429827E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737" r="12264" b="2"/>
          <a:stretch/>
        </p:blipFill>
        <p:spPr>
          <a:xfrm>
            <a:off x="422753" y="593610"/>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TextBox 2">
            <a:extLst>
              <a:ext uri="{FF2B5EF4-FFF2-40B4-BE49-F238E27FC236}">
                <a16:creationId xmlns:a16="http://schemas.microsoft.com/office/drawing/2014/main" id="{C7B558C9-9B63-AAFC-2E96-EDA0E5E2C676}"/>
              </a:ext>
            </a:extLst>
          </p:cNvPr>
          <p:cNvSpPr txBox="1"/>
          <p:nvPr/>
        </p:nvSpPr>
        <p:spPr>
          <a:xfrm>
            <a:off x="6747145" y="789436"/>
            <a:ext cx="4195673" cy="5350539"/>
          </a:xfrm>
          <a:prstGeom prst="rect">
            <a:avLst/>
          </a:prstGeom>
        </p:spPr>
        <p:txBody>
          <a:bodyPr vert="horz" lIns="91440" tIns="45720" rIns="91440" bIns="45720" rtlCol="0" anchor="t">
            <a:normAutofit/>
          </a:bodyPr>
          <a:lstStyle/>
          <a:p>
            <a:r>
              <a:rPr lang="en-US" sz="2200" b="1" dirty="0">
                <a:solidFill>
                  <a:schemeClr val="tx1">
                    <a:alpha val="80000"/>
                  </a:schemeClr>
                </a:solidFill>
                <a:latin typeface="Arial" panose="020B0604020202020204" pitchFamily="34" charset="0"/>
                <a:cs typeface="Arial" panose="020B0604020202020204" pitchFamily="34" charset="0"/>
              </a:rPr>
              <a:t>Say, this earthly life shall come to an end, and everyone shall expire and return unto my Lord God Who will reward with the choicest gifts the deeds of those who endure with patience. Verily thy God assigneth the measure of all created things as He willeth, by virtue of His behest; and those who conform to the good-pleasure of your Lord, they are indeed among the blissful. </a:t>
            </a:r>
          </a:p>
          <a:p>
            <a:pPr algn="r"/>
            <a:r>
              <a:rPr lang="en-US" b="1" dirty="0">
                <a:solidFill>
                  <a:schemeClr val="tx1">
                    <a:alpha val="80000"/>
                  </a:schemeClr>
                </a:solidFill>
                <a:latin typeface="Arial" panose="020B0604020202020204" pitchFamily="34" charset="0"/>
                <a:cs typeface="Arial" panose="020B0604020202020204" pitchFamily="34" charset="0"/>
              </a:rPr>
              <a:t>The Báb </a:t>
            </a:r>
          </a:p>
          <a:p>
            <a:pPr algn="r"/>
            <a:r>
              <a:rPr lang="en-US" b="1" i="1" dirty="0">
                <a:solidFill>
                  <a:schemeClr val="tx1">
                    <a:alpha val="80000"/>
                  </a:schemeClr>
                </a:solidFill>
                <a:latin typeface="Arial" panose="020B0604020202020204" pitchFamily="34" charset="0"/>
                <a:cs typeface="Arial" panose="020B0604020202020204" pitchFamily="34" charset="0"/>
              </a:rPr>
              <a:t>Selections from the Báb</a:t>
            </a:r>
            <a:r>
              <a:rPr lang="en-US" b="1" dirty="0">
                <a:solidFill>
                  <a:schemeClr val="tx1">
                    <a:alpha val="80000"/>
                  </a:schemeClr>
                </a:solidFill>
                <a:latin typeface="Arial" panose="020B0604020202020204" pitchFamily="34" charset="0"/>
                <a:cs typeface="Arial" panose="020B0604020202020204" pitchFamily="34" charset="0"/>
              </a:rPr>
              <a:t>, p. 161</a:t>
            </a: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3529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sunset, nature, blur, night sky&#10;&#10;Description automatically generated">
            <a:extLst>
              <a:ext uri="{FF2B5EF4-FFF2-40B4-BE49-F238E27FC236}">
                <a16:creationId xmlns:a16="http://schemas.microsoft.com/office/drawing/2014/main" id="{BB0D1E39-3812-538D-36A7-D59FC085658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149" y="0"/>
            <a:ext cx="12187701" cy="6858000"/>
          </a:xfrm>
          <a:prstGeom prst="rect">
            <a:avLst/>
          </a:prstGeom>
        </p:spPr>
      </p:pic>
      <p:sp>
        <p:nvSpPr>
          <p:cNvPr id="3" name="TextBox 2">
            <a:extLst>
              <a:ext uri="{FF2B5EF4-FFF2-40B4-BE49-F238E27FC236}">
                <a16:creationId xmlns:a16="http://schemas.microsoft.com/office/drawing/2014/main" id="{D5502979-F4BB-44C8-A113-CDFC85BF603E}"/>
              </a:ext>
            </a:extLst>
          </p:cNvPr>
          <p:cNvSpPr txBox="1"/>
          <p:nvPr/>
        </p:nvSpPr>
        <p:spPr>
          <a:xfrm>
            <a:off x="586596" y="3874774"/>
            <a:ext cx="11041812" cy="2733060"/>
          </a:xfrm>
          <a:prstGeom prst="rect">
            <a:avLst/>
          </a:prstGeom>
        </p:spPr>
        <p:txBody>
          <a:bodyPr vert="horz" lIns="91440" tIns="45720" rIns="91440" bIns="45720" rtlCol="0">
            <a:noAutofit/>
          </a:bodyPr>
          <a:lstStyle/>
          <a:p>
            <a:pPr marR="0" fontAlgn="base">
              <a:spcBef>
                <a:spcPts val="0"/>
              </a:spcBef>
            </a:pPr>
            <a:r>
              <a:rPr lang="en-US" sz="1900" b="1" dirty="0">
                <a:solidFill>
                  <a:schemeClr val="bg1"/>
                </a:solidFill>
                <a:effectLst/>
                <a:latin typeface="Arial" panose="020B0604020202020204" pitchFamily="34" charset="0"/>
                <a:cs typeface="Arial" panose="020B0604020202020204" pitchFamily="34" charset="0"/>
              </a:rPr>
              <a:t>Know, verily, that the soul is a sign of God, a heavenly gem whose reality the most learned of men hath failed to grasp, and whose mystery no mind, however acute, can ever hope to unravel. It is the first among all created things to declare the excellence of its Creator, the first to recognize His glory, to cleave to His truth, and to bow down in adoration before Him. If it be faithful to God, it will reflect His light, and will, eventually, return unto Him. If it fail, however, in its allegiance to its Creator, it will become a victim to self and passion, and will, in the end, sink in their depths.</a:t>
            </a:r>
          </a:p>
          <a:p>
            <a:pPr marR="0" algn="r" fontAlgn="base">
              <a:spcBef>
                <a:spcPts val="0"/>
              </a:spcBef>
            </a:pPr>
            <a:r>
              <a:rPr lang="en-US" sz="1700" b="1" dirty="0">
                <a:solidFill>
                  <a:schemeClr val="bg1"/>
                </a:solidFill>
                <a:effectLst/>
                <a:latin typeface="Arial" panose="020B0604020202020204" pitchFamily="34" charset="0"/>
                <a:cs typeface="Arial" panose="020B0604020202020204" pitchFamily="34" charset="0"/>
              </a:rPr>
              <a:t>Baha’u’lláh, </a:t>
            </a:r>
          </a:p>
          <a:p>
            <a:pPr marR="0" algn="r" fontAlgn="base">
              <a:spcBef>
                <a:spcPts val="0"/>
              </a:spcBef>
            </a:pPr>
            <a:r>
              <a:rPr lang="en-US" sz="1700" b="1" i="1" dirty="0">
                <a:solidFill>
                  <a:schemeClr val="bg1"/>
                </a:solidFill>
                <a:effectLst/>
                <a:latin typeface="Arial" panose="020B0604020202020204" pitchFamily="34" charset="0"/>
                <a:cs typeface="Arial" panose="020B0604020202020204" pitchFamily="34" charset="0"/>
              </a:rPr>
              <a:t>Gleanings,</a:t>
            </a:r>
            <a:r>
              <a:rPr lang="en-US" sz="1700" b="1" dirty="0">
                <a:solidFill>
                  <a:schemeClr val="bg1"/>
                </a:solidFill>
                <a:effectLst/>
                <a:latin typeface="Arial" panose="020B0604020202020204" pitchFamily="34" charset="0"/>
                <a:cs typeface="Arial" panose="020B0604020202020204" pitchFamily="34" charset="0"/>
              </a:rPr>
              <a:t> p. 158</a:t>
            </a:r>
          </a:p>
        </p:txBody>
      </p:sp>
    </p:spTree>
    <p:extLst>
      <p:ext uri="{BB962C8B-B14F-4D97-AF65-F5344CB8AC3E}">
        <p14:creationId xmlns:p14="http://schemas.microsoft.com/office/powerpoint/2010/main" val="344958429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person, outdoor, young, little&#10;&#10;Description automatically generated">
            <a:extLst>
              <a:ext uri="{FF2B5EF4-FFF2-40B4-BE49-F238E27FC236}">
                <a16:creationId xmlns:a16="http://schemas.microsoft.com/office/drawing/2014/main" id="{A2DECD1D-F041-4E75-BC57-55965299C329}"/>
              </a:ext>
            </a:extLst>
          </p:cNvPr>
          <p:cNvPicPr>
            <a:picLocks noChangeAspect="1"/>
          </p:cNvPicPr>
          <p:nvPr/>
        </p:nvPicPr>
        <p:blipFill rotWithShape="1">
          <a:blip r:embed="rId2">
            <a:extLst>
              <a:ext uri="{28A0092B-C50C-407E-A947-70E740481C1C}">
                <a14:useLocalDpi xmlns:a14="http://schemas.microsoft.com/office/drawing/2010/main" val="0"/>
              </a:ext>
            </a:extLst>
          </a:blip>
          <a:srcRect l="25775" r="4031" b="2"/>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TextBox 2">
            <a:extLst>
              <a:ext uri="{FF2B5EF4-FFF2-40B4-BE49-F238E27FC236}">
                <a16:creationId xmlns:a16="http://schemas.microsoft.com/office/drawing/2014/main" id="{698F9DC7-212D-4B05-B27D-E7BD5F543E7F}"/>
              </a:ext>
            </a:extLst>
          </p:cNvPr>
          <p:cNvSpPr txBox="1"/>
          <p:nvPr/>
        </p:nvSpPr>
        <p:spPr>
          <a:xfrm>
            <a:off x="6978770" y="646569"/>
            <a:ext cx="5089585" cy="5262525"/>
          </a:xfrm>
          <a:prstGeom prst="rect">
            <a:avLst/>
          </a:prstGeom>
        </p:spPr>
        <p:txBody>
          <a:bodyPr vert="horz" lIns="91440" tIns="45720" rIns="91440" bIns="45720" rtlCol="0">
            <a:normAutofit/>
          </a:bodyPr>
          <a:lstStyle/>
          <a:p>
            <a:pPr marR="274320" fontAlgn="base">
              <a:lnSpc>
                <a:spcPct val="110000"/>
              </a:lnSpc>
              <a:spcBef>
                <a:spcPts val="0"/>
              </a:spcBef>
            </a:pPr>
            <a:r>
              <a:rPr lang="en-US" sz="2600" b="1" dirty="0">
                <a:effectLst/>
                <a:latin typeface="Arial" panose="020B0604020202020204" pitchFamily="34" charset="0"/>
                <a:cs typeface="Arial" panose="020B0604020202020204" pitchFamily="34" charset="0"/>
              </a:rPr>
              <a:t>Spirit cannot be perceived by the material senses of the physical body, excepting as it is expressed in outward signs and works. The human body is visible, the soul is invisible. It is the soul nevertheless that directs a man's faculties, that governs his humanity.</a:t>
            </a:r>
          </a:p>
          <a:p>
            <a:pPr marR="0" algn="r" fontAlgn="base">
              <a:lnSpc>
                <a:spcPct val="110000"/>
              </a:lnSpc>
              <a:spcBef>
                <a:spcPts val="0"/>
              </a:spcBef>
            </a:pPr>
            <a:r>
              <a:rPr lang="en-US" sz="2200" b="1" dirty="0">
                <a:effectLst/>
                <a:latin typeface="Arial" panose="020B0604020202020204" pitchFamily="34" charset="0"/>
                <a:cs typeface="Arial" panose="020B0604020202020204" pitchFamily="34" charset="0"/>
              </a:rPr>
              <a:t>‘Abdu’l-Bahá, </a:t>
            </a:r>
          </a:p>
          <a:p>
            <a:pPr marR="0" algn="r" fontAlgn="base">
              <a:lnSpc>
                <a:spcPct val="110000"/>
              </a:lnSpc>
              <a:spcBef>
                <a:spcPts val="0"/>
              </a:spcBef>
            </a:pPr>
            <a:r>
              <a:rPr lang="en-US" sz="2200" b="1" i="1" dirty="0">
                <a:effectLst/>
                <a:latin typeface="Arial" panose="020B0604020202020204" pitchFamily="34" charset="0"/>
                <a:cs typeface="Arial" panose="020B0604020202020204" pitchFamily="34" charset="0"/>
              </a:rPr>
              <a:t>Paris Talks</a:t>
            </a:r>
            <a:r>
              <a:rPr lang="en-US" sz="2200" b="1" u="sng" dirty="0">
                <a:effectLst/>
                <a:latin typeface="Arial" panose="020B0604020202020204" pitchFamily="34" charset="0"/>
                <a:cs typeface="Arial" panose="020B0604020202020204" pitchFamily="34" charset="0"/>
              </a:rPr>
              <a:t>,</a:t>
            </a:r>
            <a:r>
              <a:rPr lang="en-US" sz="2200" b="1" dirty="0">
                <a:effectLst/>
                <a:latin typeface="Arial" panose="020B0604020202020204" pitchFamily="34" charset="0"/>
                <a:cs typeface="Arial" panose="020B0604020202020204" pitchFamily="34" charset="0"/>
              </a:rPr>
              <a:t> p. 86</a:t>
            </a:r>
          </a:p>
        </p:txBody>
      </p:sp>
    </p:spTree>
    <p:extLst>
      <p:ext uri="{BB962C8B-B14F-4D97-AF65-F5344CB8AC3E}">
        <p14:creationId xmlns:p14="http://schemas.microsoft.com/office/powerpoint/2010/main" val="37037298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image of a planet with symbols&#10;&#10;Description automatically generated">
            <a:extLst>
              <a:ext uri="{FF2B5EF4-FFF2-40B4-BE49-F238E27FC236}">
                <a16:creationId xmlns:a16="http://schemas.microsoft.com/office/drawing/2014/main" id="{61504CE3-6C79-E6B9-632B-3AF477A45A8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3" b="-3"/>
          <a:stretch/>
        </p:blipFill>
        <p:spPr>
          <a:xfrm>
            <a:off x="384659"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5"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7"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TextBox 2">
            <a:extLst>
              <a:ext uri="{FF2B5EF4-FFF2-40B4-BE49-F238E27FC236}">
                <a16:creationId xmlns:a16="http://schemas.microsoft.com/office/drawing/2014/main" id="{D6F1B72A-BCCE-19F2-2BC8-6B7C3FDD4265}"/>
              </a:ext>
            </a:extLst>
          </p:cNvPr>
          <p:cNvSpPr txBox="1"/>
          <p:nvPr/>
        </p:nvSpPr>
        <p:spPr>
          <a:xfrm>
            <a:off x="6727821" y="1562696"/>
            <a:ext cx="4195673" cy="3410733"/>
          </a:xfrm>
          <a:prstGeom prst="rect">
            <a:avLst/>
          </a:prstGeom>
        </p:spPr>
        <p:txBody>
          <a:bodyPr vert="horz" lIns="91440" tIns="45720" rIns="91440" bIns="45720" rtlCol="0" anchor="t">
            <a:noAutofit/>
          </a:bodyPr>
          <a:lstStyle/>
          <a:p>
            <a:r>
              <a:rPr lang="en-US" sz="2200" b="1" dirty="0">
                <a:solidFill>
                  <a:schemeClr val="tx1">
                    <a:alpha val="80000"/>
                  </a:schemeClr>
                </a:solidFill>
                <a:latin typeface="Arial" panose="020B0604020202020204" pitchFamily="34" charset="0"/>
                <a:cs typeface="Arial" panose="020B0604020202020204" pitchFamily="34" charset="0"/>
              </a:rPr>
              <a:t>For every one of you his paramount duty is to choose for himself that on which no other may infringe and none usurp from him. Such a thing - and to this the Almighty is My witness - is the love of God, could ye but perceive it.</a:t>
            </a:r>
          </a:p>
          <a:p>
            <a:pPr algn="r"/>
            <a:r>
              <a:rPr lang="en-US" b="1" dirty="0">
                <a:solidFill>
                  <a:schemeClr val="tx1">
                    <a:alpha val="80000"/>
                  </a:schemeClr>
                </a:solidFill>
                <a:latin typeface="Arial" panose="020B0604020202020204" pitchFamily="34" charset="0"/>
                <a:cs typeface="Arial" panose="020B0604020202020204" pitchFamily="34" charset="0"/>
              </a:rPr>
              <a:t>Bahá'u'lláh</a:t>
            </a:r>
          </a:p>
          <a:p>
            <a:pPr algn="r"/>
            <a:r>
              <a:rPr lang="en-US" b="1" i="1" dirty="0">
                <a:solidFill>
                  <a:schemeClr val="tx1">
                    <a:alpha val="80000"/>
                  </a:schemeClr>
                </a:solidFill>
                <a:latin typeface="Arial" panose="020B0604020202020204" pitchFamily="34" charset="0"/>
                <a:cs typeface="Arial" panose="020B0604020202020204" pitchFamily="34" charset="0"/>
              </a:rPr>
              <a:t>Gleanings</a:t>
            </a:r>
            <a:r>
              <a:rPr lang="en-US" b="1" dirty="0">
                <a:solidFill>
                  <a:schemeClr val="tx1">
                    <a:alpha val="80000"/>
                  </a:schemeClr>
                </a:solidFill>
                <a:latin typeface="Arial" panose="020B0604020202020204" pitchFamily="34" charset="0"/>
                <a:cs typeface="Arial" panose="020B0604020202020204" pitchFamily="34" charset="0"/>
              </a:rPr>
              <a:t>, p. 261</a:t>
            </a:r>
          </a:p>
        </p:txBody>
      </p:sp>
      <p:sp>
        <p:nvSpPr>
          <p:cNvPr id="19"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1"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579434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DB3FFF8-2171-926D-6C8F-B9C2EB95480C}"/>
              </a:ext>
            </a:extLst>
          </p:cNvPr>
          <p:cNvSpPr txBox="1"/>
          <p:nvPr/>
        </p:nvSpPr>
        <p:spPr>
          <a:xfrm>
            <a:off x="1811210" y="565608"/>
            <a:ext cx="8071010" cy="2688395"/>
          </a:xfrm>
          <a:prstGeom prst="rect">
            <a:avLst/>
          </a:prstGeom>
        </p:spPr>
        <p:txBody>
          <a:bodyPr vert="horz" lIns="91440" tIns="45720" rIns="91440" bIns="45720" rtlCol="0">
            <a:normAutofit fontScale="92500"/>
          </a:bodyPr>
          <a:lstStyle/>
          <a:p>
            <a:pPr>
              <a:lnSpc>
                <a:spcPct val="110000"/>
              </a:lnSpc>
            </a:pPr>
            <a:r>
              <a:rPr lang="en-US" sz="2400" b="1" dirty="0">
                <a:latin typeface="Arial" panose="020B0604020202020204" pitchFamily="34" charset="0"/>
                <a:cs typeface="Arial" panose="020B0604020202020204" pitchFamily="34" charset="0"/>
              </a:rPr>
              <a:t>Man has two powers; and his development, two aspects. One power is connected with the material world, and by it he is capable of material advancement. The other power is spiritual, and through its development his inner, potential nature is awakened. These powers are like two wings. Both must be developed, for flight is impossible with one wing. </a:t>
            </a:r>
          </a:p>
          <a:p>
            <a:pPr algn="r">
              <a:lnSpc>
                <a:spcPct val="110000"/>
              </a:lnSpc>
            </a:pPr>
            <a:r>
              <a:rPr lang="en-US" sz="2000" b="1" dirty="0">
                <a:latin typeface="Arial" panose="020B0604020202020204" pitchFamily="34" charset="0"/>
                <a:cs typeface="Arial" panose="020B0604020202020204" pitchFamily="34" charset="0"/>
              </a:rPr>
              <a:t>'Abdu'l-Bahá, </a:t>
            </a:r>
            <a:r>
              <a:rPr lang="en-US" sz="2000" b="1" i="1" dirty="0">
                <a:latin typeface="Arial" panose="020B0604020202020204" pitchFamily="34" charset="0"/>
                <a:cs typeface="Arial" panose="020B0604020202020204" pitchFamily="34" charset="0"/>
              </a:rPr>
              <a:t>Promulgation of Universal Peace</a:t>
            </a:r>
            <a:r>
              <a:rPr lang="en-US" sz="2000" b="1" dirty="0">
                <a:latin typeface="Arial" panose="020B0604020202020204" pitchFamily="34" charset="0"/>
                <a:cs typeface="Arial" panose="020B0604020202020204" pitchFamily="34" charset="0"/>
              </a:rPr>
              <a:t>, p. 60</a:t>
            </a:r>
          </a:p>
        </p:txBody>
      </p:sp>
      <p:pic>
        <p:nvPicPr>
          <p:cNvPr id="3" name="Picture 2" descr="A pair of black and white wings&#10;&#10;Description automatically generated">
            <a:extLst>
              <a:ext uri="{FF2B5EF4-FFF2-40B4-BE49-F238E27FC236}">
                <a16:creationId xmlns:a16="http://schemas.microsoft.com/office/drawing/2014/main" id="{6CE43CB8-DF24-955F-394E-4D1B2A629D2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20042"/>
          <a:stretch>
            <a:fillRect/>
          </a:stretch>
        </p:blipFill>
        <p:spPr>
          <a:xfrm>
            <a:off x="132430" y="1375181"/>
            <a:ext cx="11428571" cy="5482819"/>
          </a:xfrm>
          <a:prstGeom prst="rect">
            <a:avLst/>
          </a:prstGeom>
        </p:spPr>
      </p:pic>
    </p:spTree>
    <p:extLst>
      <p:ext uri="{BB962C8B-B14F-4D97-AF65-F5344CB8AC3E}">
        <p14:creationId xmlns:p14="http://schemas.microsoft.com/office/powerpoint/2010/main" val="42716143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right light in a circle&#10;&#10;Description automatically generated">
            <a:extLst>
              <a:ext uri="{FF2B5EF4-FFF2-40B4-BE49-F238E27FC236}">
                <a16:creationId xmlns:a16="http://schemas.microsoft.com/office/drawing/2014/main" id="{9673A814-118B-F8FE-573B-AF478788871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396" b="4040"/>
          <a:stretch/>
        </p:blipFill>
        <p:spPr>
          <a:xfrm>
            <a:off x="1"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5BB13740-FA46-6B34-31E6-2E109701238C}"/>
              </a:ext>
            </a:extLst>
          </p:cNvPr>
          <p:cNvSpPr txBox="1"/>
          <p:nvPr/>
        </p:nvSpPr>
        <p:spPr>
          <a:xfrm>
            <a:off x="7760072" y="853574"/>
            <a:ext cx="3822189" cy="5150852"/>
          </a:xfrm>
          <a:prstGeom prst="rect">
            <a:avLst/>
          </a:prstGeom>
        </p:spPr>
        <p:txBody>
          <a:bodyPr vert="horz" lIns="91440" tIns="45720" rIns="91440" bIns="45720" rtlCol="0">
            <a:noAutofit/>
          </a:bodyPr>
          <a:lstStyle/>
          <a:p>
            <a:pPr>
              <a:lnSpc>
                <a:spcPct val="90000"/>
              </a:lnSpc>
              <a:spcAft>
                <a:spcPts val="600"/>
              </a:spcAft>
            </a:pPr>
            <a:r>
              <a:rPr lang="en-US" sz="2200" b="1" dirty="0">
                <a:latin typeface="Arial" panose="020B0604020202020204" pitchFamily="34" charset="0"/>
                <a:cs typeface="Arial" panose="020B0604020202020204" pitchFamily="34" charset="0"/>
              </a:rPr>
              <a:t>You see all round you proofs of the inadequacy of material things -- how joy, comfort, peace and consolation are not to be found in the transitory things of the world. Is it not then foolishness to refuse to seek these treasures where they may be found? The doors of the spiritual Kingdom are open to all, and without is absolute darkness.</a:t>
            </a:r>
          </a:p>
          <a:p>
            <a:pPr algn="r">
              <a:lnSpc>
                <a:spcPct val="90000"/>
              </a:lnSpc>
              <a:spcAft>
                <a:spcPts val="600"/>
              </a:spcAft>
            </a:pPr>
            <a:r>
              <a:rPr lang="en-US" sz="2200" b="1"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Abdu’l-Bahá, </a:t>
            </a:r>
          </a:p>
          <a:p>
            <a:pPr algn="r">
              <a:lnSpc>
                <a:spcPct val="90000"/>
              </a:lnSpc>
              <a:spcAft>
                <a:spcPts val="600"/>
              </a:spcAft>
            </a:pPr>
            <a:r>
              <a:rPr lang="en-US" b="1" i="1" dirty="0">
                <a:latin typeface="Arial" panose="020B0604020202020204" pitchFamily="34" charset="0"/>
                <a:cs typeface="Arial" panose="020B0604020202020204" pitchFamily="34" charset="0"/>
              </a:rPr>
              <a:t>Paris Talks</a:t>
            </a:r>
            <a:r>
              <a:rPr lang="en-US" b="1" dirty="0">
                <a:latin typeface="Arial" panose="020B0604020202020204" pitchFamily="34" charset="0"/>
                <a:cs typeface="Arial" panose="020B0604020202020204" pitchFamily="34" charset="0"/>
              </a:rPr>
              <a:t>, p. 112</a:t>
            </a:r>
          </a:p>
        </p:txBody>
      </p:sp>
    </p:spTree>
    <p:extLst>
      <p:ext uri="{BB962C8B-B14F-4D97-AF65-F5344CB8AC3E}">
        <p14:creationId xmlns:p14="http://schemas.microsoft.com/office/powerpoint/2010/main" val="292420721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F8D1560-A86F-E43A-9DF8-477E945CAE6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5436"/>
          <a:stretch/>
        </p:blipFill>
        <p:spPr>
          <a:xfrm>
            <a:off x="2519309" y="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6C243C4-752F-C62F-D9F8-86B7C07F9070}"/>
              </a:ext>
            </a:extLst>
          </p:cNvPr>
          <p:cNvSpPr txBox="1"/>
          <p:nvPr/>
        </p:nvSpPr>
        <p:spPr>
          <a:xfrm>
            <a:off x="555172" y="1166673"/>
            <a:ext cx="3679372" cy="4524643"/>
          </a:xfrm>
          <a:prstGeom prst="rect">
            <a:avLst/>
          </a:prstGeom>
        </p:spPr>
        <p:txBody>
          <a:bodyPr vert="horz" lIns="91440" tIns="45720" rIns="91440" bIns="45720" rtlCol="0">
            <a:normAutofit/>
          </a:bodyPr>
          <a:lstStyle/>
          <a:p>
            <a:pPr marR="0" fontAlgn="base">
              <a:lnSpc>
                <a:spcPct val="90000"/>
              </a:lnSpc>
              <a:spcBef>
                <a:spcPts val="0"/>
              </a:spcBef>
              <a:spcAft>
                <a:spcPts val="800"/>
              </a:spcAft>
            </a:pPr>
            <a:r>
              <a:rPr lang="en-US" sz="2200" b="1" dirty="0">
                <a:effectLst/>
                <a:latin typeface="Arial" panose="020B0604020202020204" pitchFamily="34" charset="0"/>
                <a:cs typeface="Arial" panose="020B0604020202020204" pitchFamily="34" charset="0"/>
              </a:rPr>
              <a:t>Just as the physical body of man is in need of its force of life, even so the human soul is in need of the divine animus and vivification emanating from the Holy Spirit. Without this vivification and sustenance, man would be an animal, nay, rather, dead.</a:t>
            </a:r>
          </a:p>
          <a:p>
            <a:pPr marR="0" algn="r" fontAlgn="base">
              <a:lnSpc>
                <a:spcPct val="90000"/>
              </a:lnSpc>
              <a:spcBef>
                <a:spcPts val="0"/>
              </a:spcBef>
              <a:spcAft>
                <a:spcPts val="0"/>
              </a:spcAft>
            </a:pPr>
            <a:r>
              <a:rPr lang="en-US" b="1" dirty="0">
                <a:effectLst/>
                <a:latin typeface="Arial" panose="020B0604020202020204" pitchFamily="34" charset="0"/>
                <a:cs typeface="Arial" panose="020B0604020202020204" pitchFamily="34" charset="0"/>
              </a:rPr>
              <a:t>‘Abdu’l-Bahá, </a:t>
            </a:r>
          </a:p>
          <a:p>
            <a:pPr marR="0" algn="r" fontAlgn="base">
              <a:lnSpc>
                <a:spcPct val="90000"/>
              </a:lnSpc>
              <a:spcBef>
                <a:spcPts val="0"/>
              </a:spcBef>
              <a:spcAft>
                <a:spcPts val="0"/>
              </a:spcAft>
            </a:pPr>
            <a:r>
              <a:rPr lang="en-US" b="1" i="1" dirty="0">
                <a:effectLst/>
                <a:latin typeface="Arial" panose="020B0604020202020204" pitchFamily="34" charset="0"/>
                <a:cs typeface="Arial" panose="020B0604020202020204" pitchFamily="34" charset="0"/>
              </a:rPr>
              <a:t>Promulgation of Universal Peace</a:t>
            </a:r>
            <a:r>
              <a:rPr lang="en-US" b="1" u="sng" dirty="0">
                <a:effectLst/>
                <a:latin typeface="Arial" panose="020B0604020202020204" pitchFamily="34" charset="0"/>
                <a:cs typeface="Arial" panose="020B0604020202020204" pitchFamily="34" charset="0"/>
              </a:rPr>
              <a:t>,</a:t>
            </a:r>
            <a:r>
              <a:rPr lang="en-US" b="1" dirty="0">
                <a:effectLst/>
                <a:latin typeface="Arial" panose="020B0604020202020204" pitchFamily="34" charset="0"/>
                <a:cs typeface="Arial" panose="020B0604020202020204" pitchFamily="34" charset="0"/>
              </a:rPr>
              <a:t> p. 317</a:t>
            </a:r>
          </a:p>
          <a:p>
            <a:pPr indent="-228600">
              <a:lnSpc>
                <a:spcPct val="90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9121314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ilhouette of a person&#10;&#10;Description automatically generated">
            <a:extLst>
              <a:ext uri="{FF2B5EF4-FFF2-40B4-BE49-F238E27FC236}">
                <a16:creationId xmlns:a16="http://schemas.microsoft.com/office/drawing/2014/main" id="{B7205001-BBA2-5658-5688-FD7986956C7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125" r="5615"/>
          <a:stretch/>
        </p:blipFill>
        <p:spPr>
          <a:xfrm>
            <a:off x="1" y="10"/>
            <a:ext cx="6936390" cy="6857990"/>
          </a:xfrm>
          <a:prstGeom prst="rect">
            <a:avLst/>
          </a:prstGeom>
        </p:spPr>
      </p:pic>
      <p:sp>
        <p:nvSpPr>
          <p:cNvPr id="3" name="TextBox 2">
            <a:extLst>
              <a:ext uri="{FF2B5EF4-FFF2-40B4-BE49-F238E27FC236}">
                <a16:creationId xmlns:a16="http://schemas.microsoft.com/office/drawing/2014/main" id="{7FAE939B-E9E6-101D-FA9B-6EF5AA2E0528}"/>
              </a:ext>
            </a:extLst>
          </p:cNvPr>
          <p:cNvSpPr txBox="1"/>
          <p:nvPr/>
        </p:nvSpPr>
        <p:spPr>
          <a:xfrm>
            <a:off x="7358743" y="654099"/>
            <a:ext cx="4407855" cy="5272885"/>
          </a:xfrm>
          <a:prstGeom prst="rect">
            <a:avLst/>
          </a:prstGeom>
        </p:spPr>
        <p:txBody>
          <a:bodyPr vert="horz" lIns="91440" tIns="45720" rIns="91440" bIns="45720" rtlCol="0">
            <a:noAutofit/>
          </a:bodyPr>
          <a:lstStyle/>
          <a:p>
            <a:r>
              <a:rPr lang="en-US" sz="2200" b="1" dirty="0">
                <a:latin typeface="Arial" panose="020B0604020202020204" pitchFamily="34" charset="0"/>
                <a:cs typeface="Arial" panose="020B0604020202020204" pitchFamily="34" charset="0"/>
              </a:rPr>
              <a:t>The world of humanity cannot advance through mere physical powers and intellectual attainments; nay, rather, the Holy Spirit is essential. The divine Father must assist the human world to attain maturity. The body of man is in need of physical and mental energy, but his spirit requires the life and fortification of the Holy Spirit.</a:t>
            </a:r>
          </a:p>
          <a:p>
            <a:pPr algn="r"/>
            <a:r>
              <a:rPr lang="en-US" b="1" dirty="0">
                <a:latin typeface="Arial" panose="020B0604020202020204" pitchFamily="34" charset="0"/>
                <a:cs typeface="Arial" panose="020B0604020202020204" pitchFamily="34" charset="0"/>
              </a:rPr>
              <a:t>'Abdu'l-Bahá</a:t>
            </a:r>
          </a:p>
          <a:p>
            <a:pPr algn="r"/>
            <a:r>
              <a:rPr lang="en-US" b="1" i="1" dirty="0">
                <a:latin typeface="Arial" panose="020B0604020202020204" pitchFamily="34" charset="0"/>
                <a:cs typeface="Arial" panose="020B0604020202020204" pitchFamily="34" charset="0"/>
              </a:rPr>
              <a:t>Promulgation of Universal Peace</a:t>
            </a:r>
            <a:r>
              <a:rPr lang="en-US" b="1" dirty="0">
                <a:latin typeface="Arial" panose="020B0604020202020204" pitchFamily="34" charset="0"/>
                <a:cs typeface="Arial" panose="020B0604020202020204" pitchFamily="34" charset="0"/>
              </a:rPr>
              <a:t>,</a:t>
            </a:r>
          </a:p>
          <a:p>
            <a:pPr algn="r"/>
            <a:r>
              <a:rPr lang="en-US" b="1" dirty="0">
                <a:latin typeface="Arial" panose="020B0604020202020204" pitchFamily="34" charset="0"/>
                <a:cs typeface="Arial" panose="020B0604020202020204" pitchFamily="34" charset="0"/>
              </a:rPr>
              <a:t>p. 182</a:t>
            </a:r>
          </a:p>
        </p:txBody>
      </p:sp>
    </p:spTree>
    <p:extLst>
      <p:ext uri="{BB962C8B-B14F-4D97-AF65-F5344CB8AC3E}">
        <p14:creationId xmlns:p14="http://schemas.microsoft.com/office/powerpoint/2010/main" val="137479123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B5E29-93C0-DB15-525D-CD3F52677E45}"/>
              </a:ext>
            </a:extLst>
          </p:cNvPr>
          <p:cNvSpPr txBox="1"/>
          <p:nvPr/>
        </p:nvSpPr>
        <p:spPr>
          <a:xfrm>
            <a:off x="310467" y="735954"/>
            <a:ext cx="3608833" cy="5386090"/>
          </a:xfrm>
          <a:prstGeom prst="rect">
            <a:avLst/>
          </a:prstGeom>
          <a:noFill/>
        </p:spPr>
        <p:txBody>
          <a:bodyPr wrap="square">
            <a:spAutoFit/>
          </a:bodyPr>
          <a:lstStyle/>
          <a:p>
            <a:r>
              <a:rPr lang="en-US" sz="2200" b="1" dirty="0"/>
              <a:t>The spirit of man appears and is manifest in the embryonic condition, and also in that of childhood and of maturity, and it is resplendent and evident in the condition of perfection. The spirit is one, but in the embryonic condition the power of sight and of hearing is lacking. In the state of maturity and perfection it appears in the utmost splendor and brilliance. </a:t>
            </a:r>
          </a:p>
          <a:p>
            <a:pPr algn="r"/>
            <a:r>
              <a:rPr lang="en-US" b="1" dirty="0"/>
              <a:t>‘Abdu’l-Bahá </a:t>
            </a:r>
          </a:p>
          <a:p>
            <a:pPr algn="r"/>
            <a:r>
              <a:rPr lang="en-US" b="1" i="1" dirty="0"/>
              <a:t>Some Answered Questions</a:t>
            </a:r>
            <a:r>
              <a:rPr lang="en-US" b="1" dirty="0"/>
              <a:t>, p. 150 </a:t>
            </a:r>
          </a:p>
        </p:txBody>
      </p:sp>
      <p:pic>
        <p:nvPicPr>
          <p:cNvPr id="7" name="Picture 6" descr="A group of people walking in a park&#10;&#10;Description automatically generated">
            <a:extLst>
              <a:ext uri="{FF2B5EF4-FFF2-40B4-BE49-F238E27FC236}">
                <a16:creationId xmlns:a16="http://schemas.microsoft.com/office/drawing/2014/main" id="{40138AC5-BFA4-1AB0-FE12-CF80013982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0813" y="839245"/>
            <a:ext cx="7858978" cy="5179509"/>
          </a:xfrm>
          <a:prstGeom prst="rect">
            <a:avLst/>
          </a:prstGeom>
        </p:spPr>
      </p:pic>
    </p:spTree>
    <p:extLst>
      <p:ext uri="{BB962C8B-B14F-4D97-AF65-F5344CB8AC3E}">
        <p14:creationId xmlns:p14="http://schemas.microsoft.com/office/powerpoint/2010/main" val="39906609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D23484-4DF7-498F-8520-39027D574596}"/>
              </a:ext>
            </a:extLst>
          </p:cNvPr>
          <p:cNvSpPr txBox="1"/>
          <p:nvPr/>
        </p:nvSpPr>
        <p:spPr>
          <a:xfrm>
            <a:off x="308610" y="4491500"/>
            <a:ext cx="11715750" cy="2215991"/>
          </a:xfrm>
          <a:prstGeom prst="rect">
            <a:avLst/>
          </a:prstGeom>
          <a:noFill/>
        </p:spPr>
        <p:txBody>
          <a:bodyPr wrap="square">
            <a:spAutoFit/>
          </a:bodyPr>
          <a:lstStyle/>
          <a:p>
            <a:r>
              <a:rPr lang="en-US" sz="2000" b="1" dirty="0"/>
              <a:t>For every thing, however, God has created a sign and symbol, and established standards and tests by which it may be known. The spiritually learned must be characterized by both inward and outward perfections; they must possess a good character, an enlightened nature, a pure intent, as well as intellectual power, brilliance and discernment, intuition, discretion and foresight, temperance, reverence, and a heartfelt fear of God. For an unlit candle, however great in diameter and tall, is no better than a barren palm tree or a pile of dead wood. </a:t>
            </a:r>
          </a:p>
          <a:p>
            <a:pPr algn="r"/>
            <a:r>
              <a:rPr lang="en-US" b="1" dirty="0"/>
              <a:t>‘Abdu’l-Bahá, </a:t>
            </a:r>
            <a:r>
              <a:rPr lang="en-US" b="1" i="1" dirty="0"/>
              <a:t>Secret of Divine Civilization</a:t>
            </a:r>
            <a:r>
              <a:rPr lang="en-US" b="1" dirty="0"/>
              <a:t>, pp. 33-34 </a:t>
            </a:r>
          </a:p>
        </p:txBody>
      </p:sp>
      <p:pic>
        <p:nvPicPr>
          <p:cNvPr id="2" name="Picture 1">
            <a:extLst>
              <a:ext uri="{FF2B5EF4-FFF2-40B4-BE49-F238E27FC236}">
                <a16:creationId xmlns:a16="http://schemas.microsoft.com/office/drawing/2014/main" id="{C9160B22-976B-5B2C-7911-37DFF71FE11A}"/>
              </a:ext>
            </a:extLst>
          </p:cNvPr>
          <p:cNvPicPr>
            <a:picLocks noChangeAspect="1"/>
          </p:cNvPicPr>
          <p:nvPr/>
        </p:nvPicPr>
        <p:blipFill>
          <a:blip r:embed="rId2"/>
          <a:stretch>
            <a:fillRect/>
          </a:stretch>
        </p:blipFill>
        <p:spPr>
          <a:xfrm>
            <a:off x="2832721" y="220948"/>
            <a:ext cx="6783719" cy="4186732"/>
          </a:xfrm>
          <a:prstGeom prst="rect">
            <a:avLst/>
          </a:prstGeom>
        </p:spPr>
      </p:pic>
    </p:spTree>
    <p:extLst>
      <p:ext uri="{BB962C8B-B14F-4D97-AF65-F5344CB8AC3E}">
        <p14:creationId xmlns:p14="http://schemas.microsoft.com/office/powerpoint/2010/main" val="374149252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quot;Refresh&quot; by Goleta Burriston">
            <a:hlinkClick r:id="" action="ppaction://media"/>
            <a:extLst>
              <a:ext uri="{FF2B5EF4-FFF2-40B4-BE49-F238E27FC236}">
                <a16:creationId xmlns:a16="http://schemas.microsoft.com/office/drawing/2014/main" id="{288D2CAC-C092-4D51-A85C-05E2EA406252}"/>
              </a:ext>
            </a:extLst>
          </p:cNvPr>
          <p:cNvPicPr>
            <a:picLocks noRot="1" noChangeAspect="1"/>
          </p:cNvPicPr>
          <p:nvPr>
            <a:videoFile r:link="rId1"/>
          </p:nvPr>
        </p:nvPicPr>
        <p:blipFill>
          <a:blip r:embed="rId3"/>
          <a:stretch>
            <a:fillRect/>
          </a:stretch>
        </p:blipFill>
        <p:spPr>
          <a:xfrm>
            <a:off x="1426676" y="790832"/>
            <a:ext cx="9513611" cy="5375190"/>
          </a:xfrm>
          <a:prstGeom prst="rect">
            <a:avLst/>
          </a:prstGeom>
        </p:spPr>
      </p:pic>
    </p:spTree>
    <p:extLst>
      <p:ext uri="{BB962C8B-B14F-4D97-AF65-F5344CB8AC3E}">
        <p14:creationId xmlns:p14="http://schemas.microsoft.com/office/powerpoint/2010/main" val="33532826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517FD2-BFDB-9862-3956-46BDC547A6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951" y="356088"/>
            <a:ext cx="9902093" cy="5569927"/>
          </a:xfrm>
          <a:prstGeom prst="rect">
            <a:avLst/>
          </a:prstGeom>
        </p:spPr>
      </p:pic>
      <p:sp>
        <p:nvSpPr>
          <p:cNvPr id="7" name="TextBox 6">
            <a:extLst>
              <a:ext uri="{FF2B5EF4-FFF2-40B4-BE49-F238E27FC236}">
                <a16:creationId xmlns:a16="http://schemas.microsoft.com/office/drawing/2014/main" id="{6441766E-E71B-016A-B587-52820C2E3C8A}"/>
              </a:ext>
            </a:extLst>
          </p:cNvPr>
          <p:cNvSpPr txBox="1"/>
          <p:nvPr/>
        </p:nvSpPr>
        <p:spPr>
          <a:xfrm>
            <a:off x="3790460" y="6115230"/>
            <a:ext cx="4611077" cy="496098"/>
          </a:xfrm>
          <a:prstGeom prst="rect">
            <a:avLst/>
          </a:prstGeom>
          <a:noFill/>
        </p:spPr>
        <p:txBody>
          <a:bodyPr wrap="square">
            <a:spAutoFit/>
          </a:bodyPr>
          <a:lstStyle/>
          <a:p>
            <a:pPr marL="0" marR="0">
              <a:lnSpc>
                <a:spcPct val="115000"/>
              </a:lnSpc>
              <a:spcAft>
                <a:spcPts val="800"/>
              </a:spcAft>
              <a:buNone/>
            </a:pPr>
            <a:r>
              <a:rPr lang="en-US" sz="24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https://youtu.be/EcSisfEgeZo</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1184730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651</TotalTime>
  <Words>849</Words>
  <Application>Microsoft Office PowerPoint</Application>
  <PresentationFormat>Widescreen</PresentationFormat>
  <Paragraphs>32</Paragraphs>
  <Slides>14</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Huitt</dc:creator>
  <cp:lastModifiedBy>Huitt, Bill</cp:lastModifiedBy>
  <cp:revision>27</cp:revision>
  <dcterms:created xsi:type="dcterms:W3CDTF">2022-02-22T04:16:50Z</dcterms:created>
  <dcterms:modified xsi:type="dcterms:W3CDTF">2026-01-29T02:32:05Z</dcterms:modified>
</cp:coreProperties>
</file>